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6" r:id="rId2"/>
    <p:sldId id="336" r:id="rId3"/>
    <p:sldId id="327" r:id="rId4"/>
    <p:sldId id="344" r:id="rId5"/>
    <p:sldId id="342" r:id="rId6"/>
    <p:sldId id="346" r:id="rId7"/>
    <p:sldId id="339" r:id="rId8"/>
  </p:sldIdLst>
  <p:sldSz cx="9144000" cy="6858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Tighe" initials="AT" lastIdx="1" clrIdx="0">
    <p:extLst>
      <p:ext uri="{19B8F6BF-5375-455C-9EA6-DF929625EA0E}">
        <p15:presenceInfo xmlns:p15="http://schemas.microsoft.com/office/powerpoint/2012/main" userId="S-1-5-21-1449010324-210274553-293135139-11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14" y="42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9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Drink</a:t>
            </a:r>
            <a:r>
              <a:rPr lang="en-GB" baseline="0"/>
              <a:t> driving casualites: GB </a:t>
            </a:r>
            <a:endParaRPr lang="en-GB"/>
          </a:p>
        </c:rich>
      </c:tx>
      <c:layout/>
      <c:overlay val="0"/>
    </c:title>
    <c:autoTitleDeleted val="0"/>
    <c:plotArea>
      <c:layout>
        <c:manualLayout>
          <c:layoutTarget val="inner"/>
          <c:xMode val="edge"/>
          <c:yMode val="edge"/>
          <c:x val="9.6935258092738411E-2"/>
          <c:y val="0.1576154519146645"/>
          <c:w val="0.74216482939632544"/>
          <c:h val="0.71993350831146097"/>
        </c:manualLayout>
      </c:layout>
      <c:areaChart>
        <c:grouping val="stacked"/>
        <c:varyColors val="0"/>
        <c:ser>
          <c:idx val="0"/>
          <c:order val="0"/>
          <c:tx>
            <c:strRef>
              <c:f>RAS51001!$H$9</c:f>
              <c:strCache>
                <c:ptCount val="1"/>
                <c:pt idx="0">
                  <c:v>Killed</c:v>
                </c:pt>
              </c:strCache>
            </c:strRef>
          </c:tx>
          <c:spPr>
            <a:ln w="25400">
              <a:noFill/>
            </a:ln>
          </c:spPr>
          <c:cat>
            <c:strRef>
              <c:f>'RAS51001'!$A$10:$A$45</c:f>
              <c:strCache>
                <c:ptCount val="36"/>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20143 p</c:v>
                </c:pt>
              </c:strCache>
            </c:strRef>
          </c:cat>
          <c:val>
            <c:numRef>
              <c:f>'RAS51001'!$H$10:$H$44</c:f>
              <c:numCache>
                <c:formatCode>#,##0</c:formatCode>
                <c:ptCount val="35"/>
                <c:pt idx="0">
                  <c:v>1640</c:v>
                </c:pt>
                <c:pt idx="1">
                  <c:v>1450</c:v>
                </c:pt>
                <c:pt idx="2">
                  <c:v>1420</c:v>
                </c:pt>
                <c:pt idx="3">
                  <c:v>1550</c:v>
                </c:pt>
                <c:pt idx="4">
                  <c:v>1110</c:v>
                </c:pt>
                <c:pt idx="5">
                  <c:v>1170</c:v>
                </c:pt>
                <c:pt idx="6">
                  <c:v>1040</c:v>
                </c:pt>
                <c:pt idx="7">
                  <c:v>990</c:v>
                </c:pt>
                <c:pt idx="8">
                  <c:v>900</c:v>
                </c:pt>
                <c:pt idx="9">
                  <c:v>790</c:v>
                </c:pt>
                <c:pt idx="10">
                  <c:v>810</c:v>
                </c:pt>
                <c:pt idx="11">
                  <c:v>760</c:v>
                </c:pt>
                <c:pt idx="12">
                  <c:v>660</c:v>
                </c:pt>
                <c:pt idx="13">
                  <c:v>660</c:v>
                </c:pt>
                <c:pt idx="14">
                  <c:v>540</c:v>
                </c:pt>
                <c:pt idx="15">
                  <c:v>540</c:v>
                </c:pt>
                <c:pt idx="16">
                  <c:v>540</c:v>
                </c:pt>
                <c:pt idx="17">
                  <c:v>580</c:v>
                </c:pt>
                <c:pt idx="18">
                  <c:v>550</c:v>
                </c:pt>
                <c:pt idx="19">
                  <c:v>460</c:v>
                </c:pt>
                <c:pt idx="20">
                  <c:v>460</c:v>
                </c:pt>
                <c:pt idx="21">
                  <c:v>530</c:v>
                </c:pt>
                <c:pt idx="22">
                  <c:v>530</c:v>
                </c:pt>
                <c:pt idx="23">
                  <c:v>550</c:v>
                </c:pt>
                <c:pt idx="24">
                  <c:v>580</c:v>
                </c:pt>
                <c:pt idx="25">
                  <c:v>580</c:v>
                </c:pt>
                <c:pt idx="26">
                  <c:v>550</c:v>
                </c:pt>
                <c:pt idx="27">
                  <c:v>560</c:v>
                </c:pt>
                <c:pt idx="28">
                  <c:v>410</c:v>
                </c:pt>
                <c:pt idx="29">
                  <c:v>400</c:v>
                </c:pt>
                <c:pt idx="30">
                  <c:v>380</c:v>
                </c:pt>
                <c:pt idx="31">
                  <c:v>240</c:v>
                </c:pt>
                <c:pt idx="32">
                  <c:v>240</c:v>
                </c:pt>
                <c:pt idx="33">
                  <c:v>230</c:v>
                </c:pt>
                <c:pt idx="34">
                  <c:v>240</c:v>
                </c:pt>
              </c:numCache>
            </c:numRef>
          </c:val>
        </c:ser>
        <c:ser>
          <c:idx val="1"/>
          <c:order val="1"/>
          <c:tx>
            <c:strRef>
              <c:f>'[Stats doc updated tables Oct 14.xlsx]DD casualties'!$H$9</c:f>
              <c:strCache>
                <c:ptCount val="1"/>
                <c:pt idx="0">
                  <c:v>Serious</c:v>
                </c:pt>
              </c:strCache>
            </c:strRef>
          </c:tx>
          <c:spPr>
            <a:ln w="25400">
              <a:noFill/>
            </a:ln>
          </c:spPr>
          <c:cat>
            <c:strRef>
              <c:f>'RAS51001'!$A$10:$A$45</c:f>
              <c:strCache>
                <c:ptCount val="36"/>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20143 p</c:v>
                </c:pt>
              </c:strCache>
            </c:strRef>
          </c:cat>
          <c:val>
            <c:numRef>
              <c:f>'RAS51001'!$J$10:$J$45</c:f>
              <c:numCache>
                <c:formatCode>#,##0</c:formatCode>
                <c:ptCount val="36"/>
                <c:pt idx="0">
                  <c:v>8300</c:v>
                </c:pt>
                <c:pt idx="1">
                  <c:v>7970</c:v>
                </c:pt>
                <c:pt idx="2">
                  <c:v>7370</c:v>
                </c:pt>
                <c:pt idx="3">
                  <c:v>8010</c:v>
                </c:pt>
                <c:pt idx="4">
                  <c:v>6800</c:v>
                </c:pt>
                <c:pt idx="5">
                  <c:v>6820</c:v>
                </c:pt>
                <c:pt idx="6">
                  <c:v>6810</c:v>
                </c:pt>
                <c:pt idx="7">
                  <c:v>6440</c:v>
                </c:pt>
                <c:pt idx="8">
                  <c:v>5900</c:v>
                </c:pt>
                <c:pt idx="9">
                  <c:v>5100</c:v>
                </c:pt>
                <c:pt idx="10">
                  <c:v>4790</c:v>
                </c:pt>
                <c:pt idx="11">
                  <c:v>4090</c:v>
                </c:pt>
                <c:pt idx="12">
                  <c:v>3610</c:v>
                </c:pt>
                <c:pt idx="13">
                  <c:v>3280</c:v>
                </c:pt>
                <c:pt idx="14">
                  <c:v>2660</c:v>
                </c:pt>
                <c:pt idx="15">
                  <c:v>2840</c:v>
                </c:pt>
                <c:pt idx="16">
                  <c:v>3000</c:v>
                </c:pt>
                <c:pt idx="17">
                  <c:v>3010</c:v>
                </c:pt>
                <c:pt idx="18">
                  <c:v>2940</c:v>
                </c:pt>
                <c:pt idx="19">
                  <c:v>2520</c:v>
                </c:pt>
                <c:pt idx="20">
                  <c:v>2470</c:v>
                </c:pt>
                <c:pt idx="21">
                  <c:v>2540</c:v>
                </c:pt>
                <c:pt idx="22">
                  <c:v>2700</c:v>
                </c:pt>
                <c:pt idx="23">
                  <c:v>2790</c:v>
                </c:pt>
                <c:pt idx="24">
                  <c:v>2590</c:v>
                </c:pt>
                <c:pt idx="25">
                  <c:v>2340</c:v>
                </c:pt>
                <c:pt idx="26">
                  <c:v>2090</c:v>
                </c:pt>
                <c:pt idx="27">
                  <c:v>1970</c:v>
                </c:pt>
                <c:pt idx="28">
                  <c:v>1760</c:v>
                </c:pt>
                <c:pt idx="29">
                  <c:v>1620</c:v>
                </c:pt>
                <c:pt idx="30">
                  <c:v>1500</c:v>
                </c:pt>
                <c:pt idx="31">
                  <c:v>1240</c:v>
                </c:pt>
                <c:pt idx="32">
                  <c:v>1270</c:v>
                </c:pt>
                <c:pt idx="33">
                  <c:v>1200</c:v>
                </c:pt>
                <c:pt idx="34">
                  <c:v>1100</c:v>
                </c:pt>
                <c:pt idx="35">
                  <c:v>1090</c:v>
                </c:pt>
              </c:numCache>
            </c:numRef>
          </c:val>
        </c:ser>
        <c:dLbls>
          <c:showLegendKey val="0"/>
          <c:showVal val="0"/>
          <c:showCatName val="0"/>
          <c:showSerName val="0"/>
          <c:showPercent val="0"/>
          <c:showBubbleSize val="0"/>
        </c:dLbls>
        <c:axId val="598590344"/>
        <c:axId val="598590736"/>
      </c:areaChart>
      <c:catAx>
        <c:axId val="598590344"/>
        <c:scaling>
          <c:orientation val="minMax"/>
        </c:scaling>
        <c:delete val="0"/>
        <c:axPos val="b"/>
        <c:numFmt formatCode="General" sourceLinked="1"/>
        <c:majorTickMark val="out"/>
        <c:minorTickMark val="none"/>
        <c:tickLblPos val="nextTo"/>
        <c:crossAx val="598590736"/>
        <c:crosses val="autoZero"/>
        <c:auto val="1"/>
        <c:lblAlgn val="ctr"/>
        <c:lblOffset val="100"/>
        <c:noMultiLvlLbl val="0"/>
      </c:catAx>
      <c:valAx>
        <c:axId val="598590736"/>
        <c:scaling>
          <c:orientation val="minMax"/>
        </c:scaling>
        <c:delete val="0"/>
        <c:axPos val="l"/>
        <c:majorGridlines/>
        <c:numFmt formatCode="#,##0" sourceLinked="1"/>
        <c:majorTickMark val="out"/>
        <c:minorTickMark val="none"/>
        <c:tickLblPos val="nextTo"/>
        <c:crossAx val="598590344"/>
        <c:crosses val="autoZero"/>
        <c:crossBetween val="midCat"/>
      </c:valAx>
    </c:plotArea>
    <c:legend>
      <c:legendPos val="r"/>
      <c:layout/>
      <c:overlay val="0"/>
    </c:legend>
    <c:plotVisOnly val="1"/>
    <c:dispBlanksAs val="zero"/>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Total</a:t>
            </a:r>
            <a:r>
              <a:rPr lang="en-US" baseline="0"/>
              <a:t> drink drive related accidents: GB</a:t>
            </a:r>
            <a:endParaRPr lang="en-US"/>
          </a:p>
        </c:rich>
      </c:tx>
      <c:layout/>
      <c:overlay val="0"/>
    </c:title>
    <c:autoTitleDeleted val="0"/>
    <c:plotArea>
      <c:layout>
        <c:manualLayout>
          <c:layoutTarget val="inner"/>
          <c:xMode val="edge"/>
          <c:yMode val="edge"/>
          <c:x val="0.12371949093778851"/>
          <c:y val="0.20231980696487736"/>
          <c:w val="0.8021648293963255"/>
          <c:h val="0.63724935491161605"/>
        </c:manualLayout>
      </c:layout>
      <c:areaChart>
        <c:grouping val="stacked"/>
        <c:varyColors val="0"/>
        <c:ser>
          <c:idx val="1"/>
          <c:order val="0"/>
          <c:tx>
            <c:strRef>
              <c:f>'[Stats doc updated tables Oct 14.xlsx]DD casualties'!$H$9</c:f>
              <c:strCache>
                <c:ptCount val="1"/>
                <c:pt idx="0">
                  <c:v>Serious</c:v>
                </c:pt>
              </c:strCache>
            </c:strRef>
          </c:tx>
          <c:spPr>
            <a:solidFill>
              <a:schemeClr val="accent6"/>
            </a:solidFill>
            <a:ln w="25400">
              <a:noFill/>
            </a:ln>
          </c:spPr>
          <c:cat>
            <c:strRef>
              <c:f>'RAS51001'!$A$10:$A$45</c:f>
              <c:strCache>
                <c:ptCount val="36"/>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20143 p</c:v>
                </c:pt>
              </c:strCache>
            </c:strRef>
          </c:cat>
          <c:val>
            <c:numRef>
              <c:f>'RAS51001'!$E$10:$E$45</c:f>
              <c:numCache>
                <c:formatCode>#,##0</c:formatCode>
                <c:ptCount val="36"/>
                <c:pt idx="0">
                  <c:v>19470</c:v>
                </c:pt>
                <c:pt idx="1">
                  <c:v>18570</c:v>
                </c:pt>
                <c:pt idx="2">
                  <c:v>17040</c:v>
                </c:pt>
                <c:pt idx="3">
                  <c:v>18800</c:v>
                </c:pt>
                <c:pt idx="4">
                  <c:v>17130</c:v>
                </c:pt>
                <c:pt idx="5">
                  <c:v>17320</c:v>
                </c:pt>
                <c:pt idx="6">
                  <c:v>17260</c:v>
                </c:pt>
                <c:pt idx="7">
                  <c:v>16940</c:v>
                </c:pt>
                <c:pt idx="8">
                  <c:v>15560</c:v>
                </c:pt>
                <c:pt idx="9">
                  <c:v>14520</c:v>
                </c:pt>
                <c:pt idx="10">
                  <c:v>14390</c:v>
                </c:pt>
                <c:pt idx="11">
                  <c:v>13210</c:v>
                </c:pt>
                <c:pt idx="12">
                  <c:v>11690</c:v>
                </c:pt>
                <c:pt idx="13">
                  <c:v>10790</c:v>
                </c:pt>
                <c:pt idx="14">
                  <c:v>9480</c:v>
                </c:pt>
                <c:pt idx="15">
                  <c:v>9900</c:v>
                </c:pt>
                <c:pt idx="16">
                  <c:v>10180</c:v>
                </c:pt>
                <c:pt idx="17">
                  <c:v>10870</c:v>
                </c:pt>
                <c:pt idx="18">
                  <c:v>10710</c:v>
                </c:pt>
                <c:pt idx="19">
                  <c:v>10100</c:v>
                </c:pt>
                <c:pt idx="20">
                  <c:v>11050</c:v>
                </c:pt>
                <c:pt idx="21">
                  <c:v>11800</c:v>
                </c:pt>
                <c:pt idx="22">
                  <c:v>12270</c:v>
                </c:pt>
                <c:pt idx="23">
                  <c:v>13150</c:v>
                </c:pt>
                <c:pt idx="24">
                  <c:v>12400</c:v>
                </c:pt>
                <c:pt idx="25">
                  <c:v>11210</c:v>
                </c:pt>
                <c:pt idx="26">
                  <c:v>10080</c:v>
                </c:pt>
                <c:pt idx="27">
                  <c:v>9400</c:v>
                </c:pt>
                <c:pt idx="28">
                  <c:v>9290</c:v>
                </c:pt>
                <c:pt idx="29">
                  <c:v>8620</c:v>
                </c:pt>
                <c:pt idx="30">
                  <c:v>8050</c:v>
                </c:pt>
                <c:pt idx="31">
                  <c:v>6620</c:v>
                </c:pt>
                <c:pt idx="32">
                  <c:v>6690</c:v>
                </c:pt>
                <c:pt idx="33">
                  <c:v>6630</c:v>
                </c:pt>
                <c:pt idx="34">
                  <c:v>5690</c:v>
                </c:pt>
                <c:pt idx="35">
                  <c:v>5650</c:v>
                </c:pt>
              </c:numCache>
            </c:numRef>
          </c:val>
        </c:ser>
        <c:dLbls>
          <c:showLegendKey val="0"/>
          <c:showVal val="0"/>
          <c:showCatName val="0"/>
          <c:showSerName val="0"/>
          <c:showPercent val="0"/>
          <c:showBubbleSize val="0"/>
        </c:dLbls>
        <c:axId val="656771984"/>
        <c:axId val="656772768"/>
      </c:areaChart>
      <c:catAx>
        <c:axId val="656771984"/>
        <c:scaling>
          <c:orientation val="minMax"/>
        </c:scaling>
        <c:delete val="0"/>
        <c:axPos val="b"/>
        <c:numFmt formatCode="General" sourceLinked="1"/>
        <c:majorTickMark val="out"/>
        <c:minorTickMark val="none"/>
        <c:tickLblPos val="nextTo"/>
        <c:crossAx val="656772768"/>
        <c:crosses val="autoZero"/>
        <c:auto val="1"/>
        <c:lblAlgn val="ctr"/>
        <c:lblOffset val="100"/>
        <c:noMultiLvlLbl val="0"/>
      </c:catAx>
      <c:valAx>
        <c:axId val="656772768"/>
        <c:scaling>
          <c:orientation val="minMax"/>
        </c:scaling>
        <c:delete val="0"/>
        <c:axPos val="l"/>
        <c:majorGridlines/>
        <c:numFmt formatCode="#,##0" sourceLinked="1"/>
        <c:majorTickMark val="out"/>
        <c:minorTickMark val="none"/>
        <c:tickLblPos val="nextTo"/>
        <c:crossAx val="656771984"/>
        <c:crosses val="autoZero"/>
        <c:crossBetween val="midCat"/>
      </c:valAx>
    </c:plotArea>
    <c:plotVisOnly val="1"/>
    <c:dispBlanksAs val="zero"/>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2125" cy="340127"/>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5622926" y="0"/>
            <a:ext cx="4302125" cy="340127"/>
          </a:xfrm>
          <a:prstGeom prst="rect">
            <a:avLst/>
          </a:prstGeom>
        </p:spPr>
        <p:txBody>
          <a:bodyPr vert="horz" lIns="91440" tIns="45720" rIns="91440" bIns="45720" rtlCol="0"/>
          <a:lstStyle>
            <a:lvl1pPr algn="r">
              <a:defRPr sz="1200"/>
            </a:lvl1pPr>
          </a:lstStyle>
          <a:p>
            <a:fld id="{A92F63D8-8BFA-44D4-9F7F-58BA911389C7}" type="datetimeFigureOut">
              <a:rPr lang="en-GB" smtClean="0"/>
              <a:pPr/>
              <a:t>09/10/2015</a:t>
            </a:fld>
            <a:endParaRPr lang="en-GB" dirty="0"/>
          </a:p>
        </p:txBody>
      </p:sp>
      <p:sp>
        <p:nvSpPr>
          <p:cNvPr id="4" name="Footer Placeholder 3"/>
          <p:cNvSpPr>
            <a:spLocks noGrp="1"/>
          </p:cNvSpPr>
          <p:nvPr>
            <p:ph type="ftr" sz="quarter" idx="2"/>
          </p:nvPr>
        </p:nvSpPr>
        <p:spPr>
          <a:xfrm>
            <a:off x="1" y="6455929"/>
            <a:ext cx="4302125" cy="34012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5622926" y="6455929"/>
            <a:ext cx="4302125" cy="340127"/>
          </a:xfrm>
          <a:prstGeom prst="rect">
            <a:avLst/>
          </a:prstGeom>
        </p:spPr>
        <p:txBody>
          <a:bodyPr vert="horz" lIns="91440" tIns="45720" rIns="91440" bIns="45720" rtlCol="0" anchor="b"/>
          <a:lstStyle>
            <a:lvl1pPr algn="r">
              <a:defRPr sz="1200"/>
            </a:lvl1pPr>
          </a:lstStyle>
          <a:p>
            <a:fld id="{7E2E8C1D-C89F-4706-8761-565258FAF994}" type="slidenum">
              <a:rPr lang="en-GB" smtClean="0"/>
              <a:pPr/>
              <a:t>‹#›</a:t>
            </a:fld>
            <a:endParaRPr lang="en-GB" dirty="0"/>
          </a:p>
        </p:txBody>
      </p:sp>
    </p:spTree>
    <p:extLst>
      <p:ext uri="{BB962C8B-B14F-4D97-AF65-F5344CB8AC3E}">
        <p14:creationId xmlns:p14="http://schemas.microsoft.com/office/powerpoint/2010/main" val="70589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6" cy="33972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5622805" y="1"/>
            <a:ext cx="4302235" cy="339725"/>
          </a:xfrm>
          <a:prstGeom prst="rect">
            <a:avLst/>
          </a:prstGeom>
        </p:spPr>
        <p:txBody>
          <a:bodyPr vert="horz" lIns="91440" tIns="45720" rIns="91440" bIns="45720" rtlCol="0"/>
          <a:lstStyle>
            <a:lvl1pPr algn="r">
              <a:defRPr sz="1200"/>
            </a:lvl1pPr>
          </a:lstStyle>
          <a:p>
            <a:fld id="{17600912-518F-4714-9B52-A7D3D231324A}" type="datetimeFigureOut">
              <a:rPr lang="en-GB" smtClean="0"/>
              <a:pPr/>
              <a:t>09/10/2015</a:t>
            </a:fld>
            <a:endParaRPr lang="en-GB" dirty="0"/>
          </a:p>
        </p:txBody>
      </p:sp>
      <p:sp>
        <p:nvSpPr>
          <p:cNvPr id="4" name="Slide Image Placehold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92824" y="3228976"/>
            <a:ext cx="7940990" cy="30591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6456364"/>
            <a:ext cx="4302236" cy="33972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5622805" y="6456364"/>
            <a:ext cx="4302235" cy="339725"/>
          </a:xfrm>
          <a:prstGeom prst="rect">
            <a:avLst/>
          </a:prstGeom>
        </p:spPr>
        <p:txBody>
          <a:bodyPr vert="horz" lIns="91440" tIns="45720" rIns="91440" bIns="45720" rtlCol="0" anchor="b"/>
          <a:lstStyle>
            <a:lvl1pPr algn="r">
              <a:defRPr sz="1200"/>
            </a:lvl1pPr>
          </a:lstStyle>
          <a:p>
            <a:fld id="{CAB67CA5-6B36-40E9-8B5F-DF64320F4331}" type="slidenum">
              <a:rPr lang="en-GB" smtClean="0"/>
              <a:pPr/>
              <a:t>‹#›</a:t>
            </a:fld>
            <a:endParaRPr lang="en-GB" dirty="0"/>
          </a:p>
        </p:txBody>
      </p:sp>
    </p:spTree>
    <p:extLst>
      <p:ext uri="{BB962C8B-B14F-4D97-AF65-F5344CB8AC3E}">
        <p14:creationId xmlns:p14="http://schemas.microsoft.com/office/powerpoint/2010/main" val="2030409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AB67CA5-6B36-40E9-8B5F-DF64320F4331}" type="slidenum">
              <a:rPr lang="en-GB" smtClean="0"/>
              <a:pPr/>
              <a:t>1</a:t>
            </a:fld>
            <a:endParaRPr lang="en-GB" dirty="0"/>
          </a:p>
        </p:txBody>
      </p:sp>
    </p:spTree>
    <p:extLst>
      <p:ext uri="{BB962C8B-B14F-4D97-AF65-F5344CB8AC3E}">
        <p14:creationId xmlns:p14="http://schemas.microsoft.com/office/powerpoint/2010/main" val="1929173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05E2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mj-lt"/>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1"/>
            <a:ext cx="4038600" cy="42050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2050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558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558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mj-lt"/>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46087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298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4379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53062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553062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2050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6" name="Rectangle 2"/>
          <p:cNvSpPr>
            <a:spLocks noChangeArrowheads="1"/>
          </p:cNvSpPr>
          <p:nvPr/>
        </p:nvSpPr>
        <p:spPr bwMode="auto">
          <a:xfrm>
            <a:off x="0" y="5867400"/>
            <a:ext cx="9144000" cy="990600"/>
          </a:xfrm>
          <a:prstGeom prst="rect">
            <a:avLst/>
          </a:prstGeom>
          <a:solidFill>
            <a:srgbClr val="F05E22"/>
          </a:solidFill>
          <a:ln w="9525"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pic>
        <p:nvPicPr>
          <p:cNvPr id="8" name="Picture 7" descr="b+p_b_w"/>
          <p:cNvPicPr/>
          <p:nvPr/>
        </p:nvPicPr>
        <p:blipFill>
          <a:blip r:embed="rId13" cstate="print">
            <a:lum bright="100000"/>
            <a:grayscl/>
            <a:biLevel thresh="50000"/>
          </a:blip>
          <a:srcRect/>
          <a:stretch>
            <a:fillRect/>
          </a:stretch>
        </p:blipFill>
        <p:spPr bwMode="auto">
          <a:xfrm>
            <a:off x="7452320" y="6021288"/>
            <a:ext cx="1464015" cy="721217"/>
          </a:xfrm>
          <a:prstGeom prst="rect">
            <a:avLst/>
          </a:prstGeom>
          <a:noFill/>
          <a:ln w="9525">
            <a:noFill/>
            <a:miter lim="800000"/>
            <a:headEnd/>
            <a:tailEnd/>
          </a:ln>
        </p:spPr>
      </p:pic>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268760"/>
            <a:ext cx="7772400" cy="1656183"/>
          </a:xfrm>
        </p:spPr>
        <p:txBody>
          <a:bodyPr>
            <a:noAutofit/>
          </a:bodyPr>
          <a:lstStyle/>
          <a:p>
            <a:r>
              <a:rPr lang="en-GB" sz="4000" b="1" dirty="0" smtClean="0">
                <a:solidFill>
                  <a:schemeClr val="accent6"/>
                </a:solidFill>
              </a:rPr>
              <a:t/>
            </a:r>
            <a:br>
              <a:rPr lang="en-GB" sz="4000" b="1" dirty="0" smtClean="0">
                <a:solidFill>
                  <a:schemeClr val="accent6"/>
                </a:solidFill>
              </a:rPr>
            </a:br>
            <a:r>
              <a:rPr lang="en-GB" sz="4000" b="1" dirty="0">
                <a:solidFill>
                  <a:schemeClr val="accent6"/>
                </a:solidFill>
              </a:rPr>
              <a:t/>
            </a:r>
            <a:br>
              <a:rPr lang="en-GB" sz="4000" b="1" dirty="0">
                <a:solidFill>
                  <a:schemeClr val="accent6"/>
                </a:solidFill>
              </a:rPr>
            </a:br>
            <a:r>
              <a:rPr lang="en-GB" sz="4000" b="1" dirty="0" smtClean="0">
                <a:solidFill>
                  <a:schemeClr val="accent6"/>
                </a:solidFill>
              </a:rPr>
              <a:t/>
            </a:r>
            <a:br>
              <a:rPr lang="en-GB" sz="4000" b="1" dirty="0" smtClean="0">
                <a:solidFill>
                  <a:schemeClr val="accent6"/>
                </a:solidFill>
              </a:rPr>
            </a:br>
            <a:r>
              <a:rPr lang="en-GB" sz="4000" b="1" dirty="0" smtClean="0">
                <a:solidFill>
                  <a:schemeClr val="accent6"/>
                </a:solidFill>
              </a:rPr>
              <a:t>The role of </a:t>
            </a:r>
            <a:r>
              <a:rPr lang="en-GB" sz="4000" b="1" dirty="0" smtClean="0">
                <a:solidFill>
                  <a:schemeClr val="accent6"/>
                </a:solidFill>
              </a:rPr>
              <a:t>brewers and pub operators </a:t>
            </a:r>
            <a:r>
              <a:rPr lang="en-GB" sz="4000" b="1" dirty="0" smtClean="0">
                <a:solidFill>
                  <a:schemeClr val="accent6"/>
                </a:solidFill>
              </a:rPr>
              <a:t>in tackling drink driving</a:t>
            </a:r>
            <a:r>
              <a:rPr lang="en-GB" sz="3600" b="1" dirty="0" smtClean="0">
                <a:solidFill>
                  <a:schemeClr val="accent6"/>
                </a:solidFill>
              </a:rPr>
              <a:t> </a:t>
            </a:r>
            <a:r>
              <a:rPr lang="en-GB" sz="4000" b="1" dirty="0" smtClean="0">
                <a:solidFill>
                  <a:schemeClr val="accent6"/>
                </a:solidFill>
              </a:rPr>
              <a:t/>
            </a:r>
            <a:br>
              <a:rPr lang="en-GB" sz="4000" b="1" dirty="0" smtClean="0">
                <a:solidFill>
                  <a:schemeClr val="accent6"/>
                </a:solidFill>
              </a:rPr>
            </a:br>
            <a:r>
              <a:rPr lang="en-GB" sz="4000" b="1" dirty="0">
                <a:solidFill>
                  <a:schemeClr val="accent6"/>
                </a:solidFill>
              </a:rPr>
              <a:t/>
            </a:r>
            <a:br>
              <a:rPr lang="en-GB" sz="4000" b="1" dirty="0">
                <a:solidFill>
                  <a:schemeClr val="accent6"/>
                </a:solidFill>
              </a:rPr>
            </a:br>
            <a:r>
              <a:rPr lang="en-GB" sz="1800" b="1" dirty="0" smtClean="0">
                <a:solidFill>
                  <a:schemeClr val="accent6"/>
                </a:solidFill>
              </a:rPr>
              <a:t>14th October 2015</a:t>
            </a:r>
            <a:endParaRPr lang="en-GB" sz="1800" b="1" dirty="0">
              <a:solidFill>
                <a:schemeClr val="accent6"/>
              </a:solidFill>
            </a:endParaRPr>
          </a:p>
        </p:txBody>
      </p:sp>
      <p:sp>
        <p:nvSpPr>
          <p:cNvPr id="3" name="Subtitle 2"/>
          <p:cNvSpPr>
            <a:spLocks noGrp="1"/>
          </p:cNvSpPr>
          <p:nvPr>
            <p:ph type="subTitle" idx="1"/>
          </p:nvPr>
        </p:nvSpPr>
        <p:spPr>
          <a:xfrm>
            <a:off x="1334802" y="3789040"/>
            <a:ext cx="6400800" cy="1055418"/>
          </a:xfrm>
        </p:spPr>
        <p:txBody>
          <a:bodyPr>
            <a:normAutofit fontScale="62500" lnSpcReduction="20000"/>
          </a:bodyPr>
          <a:lstStyle/>
          <a:p>
            <a:endParaRPr lang="en-GB" i="1" dirty="0" smtClean="0"/>
          </a:p>
          <a:p>
            <a:endParaRPr lang="en-GB" i="1" dirty="0"/>
          </a:p>
          <a:p>
            <a:endParaRPr lang="en-GB" i="1" dirty="0" smtClean="0"/>
          </a:p>
          <a:p>
            <a:r>
              <a:rPr lang="en-GB" sz="2900" i="1" dirty="0" smtClean="0">
                <a:solidFill>
                  <a:schemeClr val="tx1">
                    <a:lumMod val="85000"/>
                    <a:lumOff val="15000"/>
                  </a:schemeClr>
                </a:solidFill>
              </a:rPr>
              <a:t>Andy Tighe – Policy Director, BBPA</a:t>
            </a:r>
          </a:p>
          <a:p>
            <a:endParaRPr lang="en-GB" i="1" dirty="0" smtClean="0"/>
          </a:p>
        </p:txBody>
      </p:sp>
      <p:pic>
        <p:nvPicPr>
          <p:cNvPr id="5" name="Picture 4" descr="C:\Users\Francesca Podda\Desktop\smart_logo_small.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260648"/>
            <a:ext cx="2294756" cy="842224"/>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634082"/>
          </a:xfrm>
        </p:spPr>
        <p:txBody>
          <a:bodyPr>
            <a:normAutofit/>
          </a:bodyPr>
          <a:lstStyle/>
          <a:p>
            <a:pPr algn="l"/>
            <a:r>
              <a:rPr lang="en-US" sz="3200" b="1" dirty="0" smtClean="0">
                <a:solidFill>
                  <a:schemeClr val="accent6"/>
                </a:solidFill>
                <a:cs typeface="Helvetica" pitchFamily="34" charset="0"/>
              </a:rPr>
              <a:t>Who are we</a:t>
            </a:r>
            <a:endParaRPr lang="en-GB" sz="3200" dirty="0">
              <a:solidFill>
                <a:schemeClr val="accent6"/>
              </a:solidFill>
            </a:endParaRPr>
          </a:p>
        </p:txBody>
      </p:sp>
      <p:sp>
        <p:nvSpPr>
          <p:cNvPr id="6" name="Content Placeholder 5"/>
          <p:cNvSpPr>
            <a:spLocks noGrp="1"/>
          </p:cNvSpPr>
          <p:nvPr>
            <p:ph idx="1"/>
          </p:nvPr>
        </p:nvSpPr>
        <p:spPr>
          <a:xfrm>
            <a:off x="323528" y="913791"/>
            <a:ext cx="8424935" cy="4891473"/>
          </a:xfrm>
        </p:spPr>
        <p:txBody>
          <a:bodyPr>
            <a:normAutofit fontScale="77500" lnSpcReduction="20000"/>
          </a:bodyPr>
          <a:lstStyle/>
          <a:p>
            <a:endParaRPr lang="en-GB" sz="2300" dirty="0" smtClean="0">
              <a:solidFill>
                <a:schemeClr val="tx1">
                  <a:lumMod val="65000"/>
                  <a:lumOff val="35000"/>
                </a:schemeClr>
              </a:solidFill>
              <a:latin typeface="+mn-lt"/>
              <a:cs typeface="Calibri" panose="020F0502020204030204" pitchFamily="34" charset="0"/>
            </a:endParaRPr>
          </a:p>
          <a:p>
            <a:r>
              <a:rPr lang="en-GB" sz="2300" dirty="0" smtClean="0">
                <a:solidFill>
                  <a:schemeClr val="tx1">
                    <a:lumMod val="65000"/>
                    <a:lumOff val="35000"/>
                  </a:schemeClr>
                </a:solidFill>
                <a:latin typeface="+mn-lt"/>
                <a:cs typeface="Calibri" panose="020F0502020204030204" pitchFamily="34" charset="0"/>
              </a:rPr>
              <a:t>The </a:t>
            </a:r>
            <a:r>
              <a:rPr lang="en-GB" sz="2300" dirty="0">
                <a:solidFill>
                  <a:schemeClr val="tx1">
                    <a:lumMod val="65000"/>
                    <a:lumOff val="35000"/>
                  </a:schemeClr>
                </a:solidFill>
                <a:latin typeface="+mn-lt"/>
                <a:cs typeface="Calibri" panose="020F0502020204030204" pitchFamily="34" charset="0"/>
              </a:rPr>
              <a:t>BBPA is the leading trade association for brewers and pub operators in the UK. Our members produce over </a:t>
            </a:r>
            <a:r>
              <a:rPr lang="en-GB" sz="2300" dirty="0">
                <a:solidFill>
                  <a:schemeClr val="accent6"/>
                </a:solidFill>
                <a:latin typeface="+mn-lt"/>
                <a:cs typeface="Calibri" panose="020F0502020204030204" pitchFamily="34" charset="0"/>
              </a:rPr>
              <a:t>90% of beer sold </a:t>
            </a:r>
            <a:r>
              <a:rPr lang="en-GB" sz="2300" dirty="0">
                <a:solidFill>
                  <a:schemeClr val="tx1">
                    <a:lumMod val="65000"/>
                    <a:lumOff val="35000"/>
                  </a:schemeClr>
                </a:solidFill>
                <a:latin typeface="+mn-lt"/>
                <a:cs typeface="Calibri" panose="020F0502020204030204" pitchFamily="34" charset="0"/>
              </a:rPr>
              <a:t>and own around </a:t>
            </a:r>
            <a:r>
              <a:rPr lang="en-GB" sz="2300" dirty="0">
                <a:solidFill>
                  <a:schemeClr val="accent6"/>
                </a:solidFill>
                <a:latin typeface="+mn-lt"/>
                <a:cs typeface="Calibri" panose="020F0502020204030204" pitchFamily="34" charset="0"/>
              </a:rPr>
              <a:t>20,000 </a:t>
            </a:r>
            <a:r>
              <a:rPr lang="en-GB" sz="2300" dirty="0" smtClean="0">
                <a:solidFill>
                  <a:schemeClr val="accent6"/>
                </a:solidFill>
                <a:latin typeface="+mn-lt"/>
                <a:cs typeface="Calibri" panose="020F0502020204030204" pitchFamily="34" charset="0"/>
              </a:rPr>
              <a:t>pubs</a:t>
            </a:r>
            <a:r>
              <a:rPr lang="en-GB" sz="2300" dirty="0" smtClean="0">
                <a:solidFill>
                  <a:schemeClr val="tx1">
                    <a:lumMod val="65000"/>
                    <a:lumOff val="35000"/>
                  </a:schemeClr>
                </a:solidFill>
                <a:latin typeface="+mn-lt"/>
                <a:cs typeface="Calibri" panose="020F0502020204030204" pitchFamily="34" charset="0"/>
              </a:rPr>
              <a:t>.</a:t>
            </a:r>
          </a:p>
          <a:p>
            <a:pPr marL="0" indent="0">
              <a:buNone/>
            </a:pPr>
            <a:endParaRPr lang="en-US" sz="2300" dirty="0" smtClean="0">
              <a:solidFill>
                <a:schemeClr val="tx1">
                  <a:lumMod val="65000"/>
                  <a:lumOff val="35000"/>
                </a:schemeClr>
              </a:solidFill>
              <a:latin typeface="+mn-lt"/>
              <a:cs typeface="Calibri" panose="020F0502020204030204" pitchFamily="34" charset="0"/>
            </a:endParaRPr>
          </a:p>
          <a:p>
            <a:pPr lvl="0"/>
            <a:r>
              <a:rPr lang="en-US" sz="2300" dirty="0" smtClean="0">
                <a:solidFill>
                  <a:schemeClr val="tx1">
                    <a:lumMod val="65000"/>
                    <a:lumOff val="35000"/>
                  </a:schemeClr>
                </a:solidFill>
                <a:latin typeface="+mn-lt"/>
                <a:cs typeface="Calibri" panose="020F0502020204030204" pitchFamily="34" charset="0"/>
              </a:rPr>
              <a:t>Beer and pubs are part of the </a:t>
            </a:r>
            <a:r>
              <a:rPr lang="en-US" sz="2300" dirty="0" smtClean="0">
                <a:solidFill>
                  <a:schemeClr val="accent6"/>
                </a:solidFill>
                <a:latin typeface="+mn-lt"/>
                <a:cs typeface="Calibri" panose="020F0502020204030204" pitchFamily="34" charset="0"/>
              </a:rPr>
              <a:t>fabric of British life</a:t>
            </a:r>
            <a:r>
              <a:rPr lang="en-US" sz="2300" dirty="0" smtClean="0">
                <a:solidFill>
                  <a:schemeClr val="tx1">
                    <a:lumMod val="65000"/>
                    <a:lumOff val="35000"/>
                  </a:schemeClr>
                </a:solidFill>
                <a:latin typeface="+mn-lt"/>
                <a:cs typeface="Calibri" panose="020F0502020204030204" pitchFamily="34" charset="0"/>
              </a:rPr>
              <a:t>: chatting over a pint in the pub is the </a:t>
            </a:r>
            <a:r>
              <a:rPr lang="en-US" sz="2300" dirty="0" smtClean="0">
                <a:solidFill>
                  <a:schemeClr val="accent6"/>
                </a:solidFill>
                <a:latin typeface="+mn-lt"/>
                <a:cs typeface="Calibri" panose="020F0502020204030204" pitchFamily="34" charset="0"/>
              </a:rPr>
              <a:t>original social network</a:t>
            </a:r>
            <a:r>
              <a:rPr lang="en-US" sz="2300" dirty="0" smtClean="0">
                <a:solidFill>
                  <a:schemeClr val="tx1">
                    <a:lumMod val="65000"/>
                    <a:lumOff val="35000"/>
                  </a:schemeClr>
                </a:solidFill>
                <a:latin typeface="+mn-lt"/>
                <a:cs typeface="Calibri" panose="020F0502020204030204" pitchFamily="34" charset="0"/>
              </a:rPr>
              <a:t>. </a:t>
            </a:r>
          </a:p>
          <a:p>
            <a:pPr lvl="0">
              <a:buNone/>
            </a:pPr>
            <a:endParaRPr lang="en-US" sz="2300" dirty="0" smtClean="0">
              <a:solidFill>
                <a:srgbClr val="008000"/>
              </a:solidFill>
              <a:latin typeface="+mn-lt"/>
              <a:cs typeface="Calibri" panose="020F0502020204030204" pitchFamily="34" charset="0"/>
            </a:endParaRPr>
          </a:p>
          <a:p>
            <a:r>
              <a:rPr lang="en-US" sz="2300" dirty="0" smtClean="0">
                <a:solidFill>
                  <a:schemeClr val="tx1">
                    <a:lumMod val="75000"/>
                    <a:lumOff val="25000"/>
                  </a:schemeClr>
                </a:solidFill>
                <a:latin typeface="+mn-lt"/>
                <a:cs typeface="Calibri" panose="020F0502020204030204" pitchFamily="34" charset="0"/>
              </a:rPr>
              <a:t>Pubs are </a:t>
            </a:r>
            <a:r>
              <a:rPr lang="en-US" sz="2300" dirty="0" smtClean="0">
                <a:solidFill>
                  <a:schemeClr val="accent6"/>
                </a:solidFill>
                <a:latin typeface="+mn-lt"/>
                <a:cs typeface="Calibri" panose="020F0502020204030204" pitchFamily="34" charset="0"/>
              </a:rPr>
              <a:t>at the heart of communities -</a:t>
            </a:r>
            <a:r>
              <a:rPr lang="en-US" sz="2300" dirty="0" smtClean="0">
                <a:solidFill>
                  <a:schemeClr val="tx1">
                    <a:lumMod val="75000"/>
                    <a:lumOff val="25000"/>
                  </a:schemeClr>
                </a:solidFill>
                <a:latin typeface="+mn-lt"/>
                <a:cs typeface="Calibri" panose="020F0502020204030204" pitchFamily="34" charset="0"/>
              </a:rPr>
              <a:t>15 million adults visit pubs every week and a major tourist destination</a:t>
            </a:r>
            <a:r>
              <a:rPr lang="en-US" sz="2300" dirty="0">
                <a:solidFill>
                  <a:schemeClr val="tx1">
                    <a:lumMod val="75000"/>
                    <a:lumOff val="25000"/>
                  </a:schemeClr>
                </a:solidFill>
                <a:latin typeface="+mn-lt"/>
                <a:cs typeface="Calibri" panose="020F0502020204030204" pitchFamily="34" charset="0"/>
              </a:rPr>
              <a:t> </a:t>
            </a:r>
            <a:r>
              <a:rPr lang="en-US" sz="2300" dirty="0" smtClean="0">
                <a:solidFill>
                  <a:schemeClr val="tx1">
                    <a:lumMod val="75000"/>
                    <a:lumOff val="25000"/>
                  </a:schemeClr>
                </a:solidFill>
                <a:latin typeface="+mn-lt"/>
                <a:cs typeface="Calibri" panose="020F0502020204030204" pitchFamily="34" charset="0"/>
              </a:rPr>
              <a:t>with food now also an increasingly important feature.</a:t>
            </a:r>
          </a:p>
          <a:p>
            <a:pPr marL="0" indent="0">
              <a:buNone/>
            </a:pPr>
            <a:endParaRPr lang="en-US" sz="2300" dirty="0" smtClean="0">
              <a:solidFill>
                <a:srgbClr val="008000"/>
              </a:solidFill>
              <a:latin typeface="+mn-lt"/>
              <a:cs typeface="Calibri" panose="020F0502020204030204" pitchFamily="34" charset="0"/>
            </a:endParaRPr>
          </a:p>
          <a:p>
            <a:r>
              <a:rPr lang="en-US" sz="2300" dirty="0" smtClean="0">
                <a:solidFill>
                  <a:schemeClr val="tx1">
                    <a:lumMod val="75000"/>
                    <a:lumOff val="25000"/>
                  </a:schemeClr>
                </a:solidFill>
                <a:latin typeface="+mn-lt"/>
                <a:cs typeface="Calibri" panose="020F0502020204030204" pitchFamily="34" charset="0"/>
              </a:rPr>
              <a:t>Brewing is a key part of  the UK manufacturing base – a </a:t>
            </a:r>
            <a:r>
              <a:rPr lang="en-US" sz="2300" dirty="0" smtClean="0">
                <a:solidFill>
                  <a:schemeClr val="accent6"/>
                </a:solidFill>
                <a:latin typeface="+mn-lt"/>
                <a:cs typeface="Calibri" panose="020F0502020204030204" pitchFamily="34" charset="0"/>
              </a:rPr>
              <a:t>world renowned industry </a:t>
            </a:r>
            <a:r>
              <a:rPr lang="en-US" sz="2300" dirty="0" smtClean="0">
                <a:solidFill>
                  <a:schemeClr val="tx1">
                    <a:lumMod val="75000"/>
                    <a:lumOff val="25000"/>
                  </a:schemeClr>
                </a:solidFill>
                <a:latin typeface="+mn-lt"/>
                <a:cs typeface="Calibri" panose="020F0502020204030204" pitchFamily="34" charset="0"/>
              </a:rPr>
              <a:t>and the </a:t>
            </a:r>
            <a:r>
              <a:rPr lang="en-US" sz="2300" dirty="0" smtClean="0">
                <a:solidFill>
                  <a:schemeClr val="accent6"/>
                </a:solidFill>
                <a:latin typeface="+mn-lt"/>
                <a:cs typeface="Calibri" panose="020F0502020204030204" pitchFamily="34" charset="0"/>
              </a:rPr>
              <a:t>third largest exporter </a:t>
            </a:r>
            <a:r>
              <a:rPr lang="en-US" sz="2300" dirty="0" smtClean="0">
                <a:solidFill>
                  <a:schemeClr val="tx1">
                    <a:lumMod val="75000"/>
                    <a:lumOff val="25000"/>
                  </a:schemeClr>
                </a:solidFill>
                <a:latin typeface="+mn-lt"/>
                <a:cs typeface="Calibri" panose="020F0502020204030204" pitchFamily="34" charset="0"/>
              </a:rPr>
              <a:t>in food and drink sector</a:t>
            </a:r>
          </a:p>
          <a:p>
            <a:pPr>
              <a:buNone/>
            </a:pPr>
            <a:endParaRPr lang="en-US" sz="2300" dirty="0" smtClean="0">
              <a:solidFill>
                <a:srgbClr val="008000"/>
              </a:solidFill>
              <a:latin typeface="+mn-lt"/>
              <a:cs typeface="Calibri" panose="020F0502020204030204" pitchFamily="34" charset="0"/>
            </a:endParaRPr>
          </a:p>
          <a:p>
            <a:r>
              <a:rPr lang="en-US" sz="2300" dirty="0" smtClean="0">
                <a:solidFill>
                  <a:schemeClr val="tx1">
                    <a:lumMod val="75000"/>
                    <a:lumOff val="25000"/>
                  </a:schemeClr>
                </a:solidFill>
                <a:latin typeface="+mn-lt"/>
                <a:cs typeface="Calibri" panose="020F0502020204030204" pitchFamily="34" charset="0"/>
              </a:rPr>
              <a:t>Beer and pubs generate </a:t>
            </a:r>
            <a:r>
              <a:rPr lang="en-US" sz="2300" dirty="0" smtClean="0">
                <a:solidFill>
                  <a:schemeClr val="accent6"/>
                </a:solidFill>
                <a:latin typeface="+mn-lt"/>
                <a:cs typeface="Calibri" panose="020F0502020204030204" pitchFamily="34" charset="0"/>
              </a:rPr>
              <a:t>£22 billion of  economic activity </a:t>
            </a:r>
            <a:r>
              <a:rPr lang="en-US" sz="2300" dirty="0" smtClean="0">
                <a:solidFill>
                  <a:schemeClr val="tx1">
                    <a:lumMod val="75000"/>
                    <a:lumOff val="25000"/>
                  </a:schemeClr>
                </a:solidFill>
                <a:latin typeface="+mn-lt"/>
                <a:cs typeface="Calibri" panose="020F0502020204030204" pitchFamily="34" charset="0"/>
              </a:rPr>
              <a:t>and provide </a:t>
            </a:r>
            <a:r>
              <a:rPr lang="en-US" sz="2300" dirty="0" smtClean="0">
                <a:solidFill>
                  <a:schemeClr val="accent6"/>
                </a:solidFill>
                <a:latin typeface="+mn-lt"/>
                <a:cs typeface="Calibri" panose="020F0502020204030204" pitchFamily="34" charset="0"/>
              </a:rPr>
              <a:t>£10 billion </a:t>
            </a:r>
            <a:r>
              <a:rPr lang="en-US" sz="2300" dirty="0" smtClean="0">
                <a:solidFill>
                  <a:schemeClr val="tx1">
                    <a:lumMod val="75000"/>
                    <a:lumOff val="25000"/>
                  </a:schemeClr>
                </a:solidFill>
                <a:latin typeface="+mn-lt"/>
                <a:cs typeface="Calibri" panose="020F0502020204030204" pitchFamily="34" charset="0"/>
              </a:rPr>
              <a:t>in tax revenues as well as supporting over </a:t>
            </a:r>
            <a:r>
              <a:rPr lang="en-US" sz="2300" dirty="0" smtClean="0">
                <a:solidFill>
                  <a:schemeClr val="accent6"/>
                </a:solidFill>
                <a:latin typeface="+mn-lt"/>
                <a:cs typeface="Calibri" panose="020F0502020204030204" pitchFamily="34" charset="0"/>
              </a:rPr>
              <a:t>900,000 jobs</a:t>
            </a:r>
            <a:r>
              <a:rPr lang="en-US" sz="2300" dirty="0" smtClean="0">
                <a:solidFill>
                  <a:schemeClr val="tx1">
                    <a:lumMod val="75000"/>
                    <a:lumOff val="25000"/>
                  </a:schemeClr>
                </a:solidFill>
                <a:latin typeface="+mn-lt"/>
                <a:cs typeface="Calibri" panose="020F0502020204030204" pitchFamily="34" charset="0"/>
              </a:rPr>
              <a:t>. </a:t>
            </a:r>
          </a:p>
          <a:p>
            <a:pPr>
              <a:buNone/>
            </a:pPr>
            <a:endParaRPr lang="en-US" sz="2300" dirty="0" smtClean="0">
              <a:solidFill>
                <a:srgbClr val="008000"/>
              </a:solidFill>
              <a:latin typeface="+mn-lt"/>
              <a:cs typeface="Calibri" panose="020F0502020204030204" pitchFamily="34" charset="0"/>
            </a:endParaRPr>
          </a:p>
          <a:p>
            <a:r>
              <a:rPr lang="en-US" sz="2300" dirty="0" smtClean="0">
                <a:solidFill>
                  <a:schemeClr val="tx1">
                    <a:lumMod val="75000"/>
                    <a:lumOff val="25000"/>
                  </a:schemeClr>
                </a:solidFill>
                <a:latin typeface="+mn-lt"/>
                <a:cs typeface="Calibri" panose="020F0502020204030204" pitchFamily="34" charset="0"/>
              </a:rPr>
              <a:t>Beer is integral to pubs </a:t>
            </a:r>
            <a:r>
              <a:rPr lang="en-US" sz="2300" dirty="0" smtClean="0">
                <a:solidFill>
                  <a:schemeClr val="accent6"/>
                </a:solidFill>
                <a:latin typeface="+mn-lt"/>
                <a:cs typeface="Calibri" panose="020F0502020204030204" pitchFamily="34" charset="0"/>
              </a:rPr>
              <a:t>- seven out of ten </a:t>
            </a:r>
            <a:r>
              <a:rPr lang="en-US" sz="2300" dirty="0" smtClean="0">
                <a:solidFill>
                  <a:schemeClr val="tx1">
                    <a:lumMod val="75000"/>
                    <a:lumOff val="25000"/>
                  </a:schemeClr>
                </a:solidFill>
                <a:latin typeface="+mn-lt"/>
                <a:cs typeface="Calibri" panose="020F0502020204030204" pitchFamily="34" charset="0"/>
              </a:rPr>
              <a:t>alcoholic drinks sold in pubs is beer</a:t>
            </a:r>
          </a:p>
          <a:p>
            <a:endParaRPr lang="en-US" sz="2300" dirty="0" smtClean="0">
              <a:solidFill>
                <a:srgbClr val="008000"/>
              </a:solidFill>
              <a:latin typeface="+mn-lt"/>
              <a:cs typeface="Calibri" panose="020F0502020204030204" pitchFamily="34" charset="0"/>
            </a:endParaRPr>
          </a:p>
          <a:p>
            <a:endParaRPr lang="en-US" sz="1700" dirty="0" smtClean="0">
              <a:solidFill>
                <a:srgbClr val="008000"/>
              </a:solidFill>
              <a:latin typeface="Calibri" panose="020F0502020204030204" pitchFamily="34" charset="0"/>
              <a:cs typeface="Calibri" panose="020F0502020204030204" pitchFamily="34" charset="0"/>
            </a:endParaRPr>
          </a:p>
          <a:p>
            <a:pPr>
              <a:buNone/>
            </a:pPr>
            <a:endParaRPr lang="en-GB" sz="1600" b="1" dirty="0" smtClean="0">
              <a:solidFill>
                <a:schemeClr val="accent6"/>
              </a:solidFill>
            </a:endParaRPr>
          </a:p>
          <a:p>
            <a:pPr>
              <a:buNone/>
            </a:pPr>
            <a:endParaRPr lang="en-GB" sz="4800" dirty="0" smtClean="0">
              <a:solidFill>
                <a:schemeClr val="accent6"/>
              </a:solidFill>
            </a:endParaRPr>
          </a:p>
          <a:p>
            <a:endParaRPr lang="en-GB" dirty="0"/>
          </a:p>
        </p:txBody>
      </p:sp>
    </p:spTree>
    <p:extLst>
      <p:ext uri="{BB962C8B-B14F-4D97-AF65-F5344CB8AC3E}">
        <p14:creationId xmlns:p14="http://schemas.microsoft.com/office/powerpoint/2010/main" val="342978368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Autofit/>
          </a:bodyPr>
          <a:lstStyle/>
          <a:p>
            <a:pPr algn="l"/>
            <a:r>
              <a:rPr lang="en-GB" sz="2800" b="1" dirty="0" smtClean="0">
                <a:solidFill>
                  <a:schemeClr val="accent6"/>
                </a:solidFill>
              </a:rPr>
              <a:t>Why responsible consumption is better for all			</a:t>
            </a:r>
            <a:endParaRPr lang="en-GB" sz="2800" b="1" dirty="0">
              <a:solidFill>
                <a:schemeClr val="accent6"/>
              </a:solidFill>
            </a:endParaRPr>
          </a:p>
        </p:txBody>
      </p:sp>
      <p:sp>
        <p:nvSpPr>
          <p:cNvPr id="3" name="Content Placeholder 2"/>
          <p:cNvSpPr>
            <a:spLocks noGrp="1"/>
          </p:cNvSpPr>
          <p:nvPr>
            <p:ph idx="1"/>
          </p:nvPr>
        </p:nvSpPr>
        <p:spPr>
          <a:xfrm>
            <a:off x="457200" y="1196752"/>
            <a:ext cx="8229600" cy="4608513"/>
          </a:xfrm>
        </p:spPr>
        <p:txBody>
          <a:bodyPr>
            <a:normAutofit/>
          </a:bodyPr>
          <a:lstStyle/>
          <a:p>
            <a:pPr>
              <a:buNone/>
            </a:pPr>
            <a:endParaRPr lang="en-GB" sz="2800" dirty="0" smtClean="0">
              <a:solidFill>
                <a:schemeClr val="tx1">
                  <a:lumMod val="50000"/>
                  <a:lumOff val="50000"/>
                </a:schemeClr>
              </a:solidFill>
            </a:endParaRPr>
          </a:p>
          <a:p>
            <a:pPr>
              <a:buNone/>
            </a:pPr>
            <a:endParaRPr lang="en-GB" sz="2800" dirty="0">
              <a:solidFill>
                <a:schemeClr val="tx1">
                  <a:lumMod val="50000"/>
                  <a:lumOff val="50000"/>
                </a:schemeClr>
              </a:solidFill>
            </a:endParaRPr>
          </a:p>
        </p:txBody>
      </p:sp>
      <p:sp>
        <p:nvSpPr>
          <p:cNvPr id="5" name="Rectangle 4"/>
          <p:cNvSpPr/>
          <p:nvPr/>
        </p:nvSpPr>
        <p:spPr>
          <a:xfrm>
            <a:off x="611560" y="980728"/>
            <a:ext cx="7704856" cy="4154984"/>
          </a:xfrm>
          <a:prstGeom prst="rect">
            <a:avLst/>
          </a:prstGeom>
        </p:spPr>
        <p:txBody>
          <a:bodyPr wrap="square">
            <a:spAutoFit/>
          </a:bodyPr>
          <a:lstStyle/>
          <a:p>
            <a:pPr lvl="0" eaLnBrk="0" fontAlgn="base" hangingPunct="0">
              <a:spcBef>
                <a:spcPct val="0"/>
              </a:spcBef>
              <a:spcAft>
                <a:spcPct val="0"/>
              </a:spcAft>
            </a:pPr>
            <a:r>
              <a:rPr lang="en-GB" dirty="0" smtClean="0">
                <a:solidFill>
                  <a:schemeClr val="tx1">
                    <a:lumMod val="65000"/>
                    <a:lumOff val="35000"/>
                  </a:schemeClr>
                </a:solidFill>
                <a:cs typeface="Times New Roman" pitchFamily="18" charset="0"/>
              </a:rPr>
              <a:t> </a:t>
            </a:r>
            <a:endParaRPr lang="en-GB" dirty="0" smtClean="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Brewers take their responsibility to promote alcohol responsibility very seriously.</a:t>
            </a:r>
          </a:p>
          <a:p>
            <a:pPr marL="285750" lvl="0" indent="-285750" eaLnBrk="0" fontAlgn="base" hangingPunct="0">
              <a:spcBef>
                <a:spcPct val="0"/>
              </a:spcBef>
              <a:spcAft>
                <a:spcPct val="0"/>
              </a:spcAft>
              <a:buFont typeface="Arial" panose="020B0604020202020204" pitchFamily="34" charset="0"/>
              <a:buChar char="•"/>
            </a:pP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The industry has </a:t>
            </a:r>
            <a:r>
              <a:rPr lang="en-GB" dirty="0" smtClean="0">
                <a:solidFill>
                  <a:schemeClr val="tx1">
                    <a:lumMod val="65000"/>
                    <a:lumOff val="35000"/>
                  </a:schemeClr>
                </a:solidFill>
                <a:cs typeface="Times New Roman" pitchFamily="18" charset="0"/>
              </a:rPr>
              <a:t>also taken </a:t>
            </a:r>
            <a:r>
              <a:rPr lang="en-GB" dirty="0" smtClean="0">
                <a:solidFill>
                  <a:schemeClr val="tx1">
                    <a:lumMod val="65000"/>
                    <a:lumOff val="35000"/>
                  </a:schemeClr>
                </a:solidFill>
                <a:cs typeface="Times New Roman" pitchFamily="18" charset="0"/>
              </a:rPr>
              <a:t>a strong line in </a:t>
            </a:r>
            <a:r>
              <a:rPr lang="en-GB" dirty="0" smtClean="0">
                <a:solidFill>
                  <a:schemeClr val="tx1">
                    <a:lumMod val="65000"/>
                    <a:lumOff val="35000"/>
                  </a:schemeClr>
                </a:solidFill>
                <a:cs typeface="Times New Roman" pitchFamily="18" charset="0"/>
              </a:rPr>
              <a:t>condemning driving </a:t>
            </a:r>
            <a:r>
              <a:rPr lang="en-GB" dirty="0" smtClean="0">
                <a:solidFill>
                  <a:schemeClr val="tx1">
                    <a:lumMod val="65000"/>
                    <a:lumOff val="35000"/>
                  </a:schemeClr>
                </a:solidFill>
                <a:cs typeface="Times New Roman" pitchFamily="18" charset="0"/>
              </a:rPr>
              <a:t>over the legal blood alcohol limit.</a:t>
            </a:r>
          </a:p>
          <a:p>
            <a:pPr marL="285750" lvl="0" indent="-285750" eaLnBrk="0" fontAlgn="base" hangingPunct="0">
              <a:spcBef>
                <a:spcPct val="0"/>
              </a:spcBef>
              <a:spcAft>
                <a:spcPct val="0"/>
              </a:spcAft>
              <a:buFont typeface="Arial" panose="020B0604020202020204" pitchFamily="34" charset="0"/>
              <a:buChar char="•"/>
            </a:pP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There has been a real culture change in the UK over the past few decades regarding the unacceptability of drink </a:t>
            </a:r>
            <a:r>
              <a:rPr lang="en-GB" dirty="0" smtClean="0">
                <a:solidFill>
                  <a:schemeClr val="tx1">
                    <a:lumMod val="65000"/>
                    <a:lumOff val="35000"/>
                  </a:schemeClr>
                </a:solidFill>
                <a:cs typeface="Times New Roman" pitchFamily="18" charset="0"/>
              </a:rPr>
              <a:t>driving</a:t>
            </a:r>
            <a:r>
              <a:rPr lang="en-GB" dirty="0" smtClean="0">
                <a:solidFill>
                  <a:schemeClr val="tx1">
                    <a:lumMod val="65000"/>
                    <a:lumOff val="35000"/>
                  </a:schemeClr>
                </a:solidFill>
                <a:cs typeface="Times New Roman" pitchFamily="18" charset="0"/>
              </a:rPr>
              <a:t>.</a:t>
            </a:r>
          </a:p>
          <a:p>
            <a:pPr marL="285750" lvl="0" indent="-285750" eaLnBrk="0" fontAlgn="base" hangingPunct="0">
              <a:spcBef>
                <a:spcPct val="0"/>
              </a:spcBef>
              <a:spcAft>
                <a:spcPct val="0"/>
              </a:spcAft>
              <a:buFont typeface="Arial" panose="020B0604020202020204" pitchFamily="34" charset="0"/>
              <a:buChar char="•"/>
            </a:pP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The UK has among the safest roads in the EU </a:t>
            </a:r>
          </a:p>
          <a:p>
            <a:pPr lvl="0" eaLnBrk="0" fontAlgn="base" hangingPunct="0">
              <a:spcBef>
                <a:spcPct val="0"/>
              </a:spcBef>
              <a:spcAft>
                <a:spcPct val="0"/>
              </a:spcAft>
            </a:pPr>
            <a:r>
              <a:rPr lang="en-GB" sz="1600" i="1" dirty="0">
                <a:solidFill>
                  <a:schemeClr val="tx1">
                    <a:lumMod val="65000"/>
                    <a:lumOff val="35000"/>
                  </a:schemeClr>
                </a:solidFill>
                <a:cs typeface="Times New Roman" pitchFamily="18" charset="0"/>
              </a:rPr>
              <a:t> </a:t>
            </a:r>
            <a:r>
              <a:rPr lang="en-GB" sz="1600" i="1" dirty="0" smtClean="0">
                <a:solidFill>
                  <a:schemeClr val="tx1">
                    <a:lumMod val="65000"/>
                    <a:lumOff val="35000"/>
                  </a:schemeClr>
                </a:solidFill>
                <a:cs typeface="Times New Roman" pitchFamily="18" charset="0"/>
              </a:rPr>
              <a:t>     </a:t>
            </a:r>
            <a:r>
              <a:rPr lang="en-GB" sz="1600" i="1" dirty="0" smtClean="0">
                <a:solidFill>
                  <a:schemeClr val="tx1">
                    <a:lumMod val="65000"/>
                    <a:lumOff val="35000"/>
                  </a:schemeClr>
                </a:solidFill>
                <a:cs typeface="Times New Roman" pitchFamily="18" charset="0"/>
              </a:rPr>
              <a:t>(ESTC, 2013 UK ranked 2</a:t>
            </a:r>
            <a:r>
              <a:rPr lang="en-GB" sz="1600" i="1" baseline="30000" dirty="0" smtClean="0">
                <a:solidFill>
                  <a:schemeClr val="tx1">
                    <a:lumMod val="65000"/>
                    <a:lumOff val="35000"/>
                  </a:schemeClr>
                </a:solidFill>
                <a:cs typeface="Times New Roman" pitchFamily="18" charset="0"/>
              </a:rPr>
              <a:t>nd</a:t>
            </a:r>
            <a:r>
              <a:rPr lang="en-GB" sz="1600" i="1" dirty="0" smtClean="0">
                <a:solidFill>
                  <a:schemeClr val="tx1">
                    <a:lumMod val="65000"/>
                    <a:lumOff val="35000"/>
                  </a:schemeClr>
                </a:solidFill>
                <a:cs typeface="Times New Roman" pitchFamily="18" charset="0"/>
              </a:rPr>
              <a:t> after Malta)</a:t>
            </a:r>
          </a:p>
          <a:p>
            <a:pPr lvl="0" eaLnBrk="0" fontAlgn="base" hangingPunct="0">
              <a:spcBef>
                <a:spcPct val="0"/>
              </a:spcBef>
              <a:spcAft>
                <a:spcPct val="0"/>
              </a:spcAft>
            </a:pPr>
            <a:endParaRPr lang="en-GB" sz="1600" i="1"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sz="1600" dirty="0" smtClean="0">
                <a:solidFill>
                  <a:schemeClr val="tx1">
                    <a:lumMod val="65000"/>
                    <a:lumOff val="35000"/>
                  </a:schemeClr>
                </a:solidFill>
                <a:cs typeface="Times New Roman" pitchFamily="18" charset="0"/>
              </a:rPr>
              <a:t>And a sharp decline in in drink-driving accidents and casualties since 1979</a:t>
            </a:r>
            <a:endParaRPr lang="en-GB" sz="1600" dirty="0" smtClean="0">
              <a:solidFill>
                <a:schemeClr val="tx1">
                  <a:lumMod val="65000"/>
                  <a:lumOff val="35000"/>
                </a:schemeClr>
              </a:solidFill>
              <a:cs typeface="Times New Roman" pitchFamily="18" charset="0"/>
            </a:endParaRPr>
          </a:p>
          <a:p>
            <a:pPr lvl="0" eaLnBrk="0" fontAlgn="base" hangingPunct="0">
              <a:spcBef>
                <a:spcPct val="0"/>
              </a:spcBef>
              <a:spcAft>
                <a:spcPct val="0"/>
              </a:spcAft>
            </a:pPr>
            <a:endParaRPr lang="en-GB" dirty="0">
              <a:solidFill>
                <a:schemeClr val="tx1">
                  <a:lumMod val="65000"/>
                  <a:lumOff val="35000"/>
                </a:schemeClr>
              </a:solidFill>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989319635"/>
              </p:ext>
            </p:extLst>
          </p:nvPr>
        </p:nvGraphicFramePr>
        <p:xfrm>
          <a:off x="251520" y="188640"/>
          <a:ext cx="4441676" cy="35855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1320148200"/>
              </p:ext>
            </p:extLst>
          </p:nvPr>
        </p:nvGraphicFramePr>
        <p:xfrm>
          <a:off x="4499992" y="2420888"/>
          <a:ext cx="4369668" cy="32255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112222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Autofit/>
          </a:bodyPr>
          <a:lstStyle/>
          <a:p>
            <a:pPr algn="l"/>
            <a:r>
              <a:rPr lang="en-GB" sz="2800" b="1" dirty="0" smtClean="0">
                <a:solidFill>
                  <a:schemeClr val="accent6"/>
                </a:solidFill>
              </a:rPr>
              <a:t>A history of drink driving awareness			</a:t>
            </a:r>
            <a:endParaRPr lang="en-GB" sz="2800" b="1" dirty="0">
              <a:solidFill>
                <a:schemeClr val="accent6"/>
              </a:solidFill>
            </a:endParaRPr>
          </a:p>
        </p:txBody>
      </p:sp>
      <p:sp>
        <p:nvSpPr>
          <p:cNvPr id="3" name="Content Placeholder 2"/>
          <p:cNvSpPr>
            <a:spLocks noGrp="1"/>
          </p:cNvSpPr>
          <p:nvPr>
            <p:ph idx="1"/>
          </p:nvPr>
        </p:nvSpPr>
        <p:spPr>
          <a:xfrm>
            <a:off x="794728" y="5290013"/>
            <a:ext cx="5673531" cy="3177134"/>
          </a:xfrm>
        </p:spPr>
        <p:txBody>
          <a:bodyPr>
            <a:normAutofit/>
          </a:bodyPr>
          <a:lstStyle/>
          <a:p>
            <a:pPr>
              <a:buNone/>
            </a:pPr>
            <a:endParaRPr lang="en-GB" sz="2800" dirty="0" smtClean="0">
              <a:solidFill>
                <a:schemeClr val="tx1">
                  <a:lumMod val="50000"/>
                  <a:lumOff val="50000"/>
                </a:schemeClr>
              </a:solidFill>
            </a:endParaRPr>
          </a:p>
          <a:p>
            <a:pPr>
              <a:buNone/>
            </a:pPr>
            <a:endParaRPr lang="en-GB" sz="2800" dirty="0">
              <a:solidFill>
                <a:schemeClr val="tx1">
                  <a:lumMod val="50000"/>
                  <a:lumOff val="50000"/>
                </a:schemeClr>
              </a:solidFill>
            </a:endParaRPr>
          </a:p>
        </p:txBody>
      </p:sp>
      <p:sp>
        <p:nvSpPr>
          <p:cNvPr id="5" name="Rectangle 4"/>
          <p:cNvSpPr/>
          <p:nvPr/>
        </p:nvSpPr>
        <p:spPr>
          <a:xfrm>
            <a:off x="457199" y="893747"/>
            <a:ext cx="8221081" cy="646331"/>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The brewing industry has a long history of supporting campaigns to remind people of the danger of driving whilst over the limit </a:t>
            </a:r>
          </a:p>
        </p:txBody>
      </p:sp>
      <p:pic>
        <p:nvPicPr>
          <p:cNvPr id="1026" name="Picture 2" descr="Drink Driving Sche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78" y="1540079"/>
            <a:ext cx="3109178" cy="429840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419303" y="1655547"/>
            <a:ext cx="5258978" cy="4247317"/>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This includes campaigns such as ‘I’ll be Des’ which aimed to remind people of the importance of having a designated driver</a:t>
            </a:r>
          </a:p>
          <a:p>
            <a:pPr marL="285750" lvl="0" indent="-285750" eaLnBrk="0" fontAlgn="base" hangingPunct="0">
              <a:spcBef>
                <a:spcPct val="0"/>
              </a:spcBef>
              <a:spcAft>
                <a:spcPct val="0"/>
              </a:spcAft>
              <a:buFont typeface="Arial" panose="020B0604020202020204" pitchFamily="34" charset="0"/>
              <a:buChar char="•"/>
            </a:pP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 Companies have also highlighted anti-drink drive messages in their advertising</a:t>
            </a:r>
          </a:p>
          <a:p>
            <a:pPr marL="285750" lvl="0" indent="-285750" eaLnBrk="0" fontAlgn="base" hangingPunct="0">
              <a:spcBef>
                <a:spcPct val="0"/>
              </a:spcBef>
              <a:spcAft>
                <a:spcPct val="0"/>
              </a:spcAft>
              <a:buFont typeface="Arial" panose="020B0604020202020204" pitchFamily="34" charset="0"/>
              <a:buChar char="•"/>
            </a:pP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Recent campaigns supported by the industry have included the Department for Transport THINK campaign which has effectively helped consumers to confront the consequences of drink driving and helped to change </a:t>
            </a:r>
            <a:r>
              <a:rPr lang="en-GB" dirty="0" smtClean="0">
                <a:solidFill>
                  <a:schemeClr val="tx1">
                    <a:lumMod val="65000"/>
                    <a:lumOff val="35000"/>
                  </a:schemeClr>
                </a:solidFill>
                <a:cs typeface="Times New Roman" pitchFamily="18" charset="0"/>
              </a:rPr>
              <a:t>attitudes</a:t>
            </a:r>
          </a:p>
          <a:p>
            <a:pPr marL="285750" lvl="0" indent="-285750" eaLnBrk="0" fontAlgn="base" hangingPunct="0">
              <a:spcBef>
                <a:spcPct val="0"/>
              </a:spcBef>
              <a:spcAft>
                <a:spcPct val="0"/>
              </a:spcAft>
              <a:buFont typeface="Arial" panose="020B0604020202020204" pitchFamily="34" charset="0"/>
              <a:buChar char="•"/>
            </a:pP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Brewers of Europe partnership with ETSC</a:t>
            </a:r>
            <a:endParaRPr lang="en-GB" dirty="0" smtClean="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endParaRPr lang="en-GB" dirty="0">
              <a:solidFill>
                <a:schemeClr val="tx1">
                  <a:lumMod val="65000"/>
                  <a:lumOff val="35000"/>
                </a:schemeClr>
              </a:solidFill>
              <a:cs typeface="Times New Roman" pitchFamily="18" charset="0"/>
            </a:endParaRPr>
          </a:p>
        </p:txBody>
      </p:sp>
    </p:spTree>
    <p:extLst>
      <p:ext uri="{BB962C8B-B14F-4D97-AF65-F5344CB8AC3E}">
        <p14:creationId xmlns:p14="http://schemas.microsoft.com/office/powerpoint/2010/main" val="4073932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Autofit/>
          </a:bodyPr>
          <a:lstStyle/>
          <a:p>
            <a:pPr algn="l"/>
            <a:r>
              <a:rPr lang="en-GB" sz="2800" b="1" dirty="0" smtClean="0">
                <a:solidFill>
                  <a:schemeClr val="accent6"/>
                </a:solidFill>
              </a:rPr>
              <a:t>…And sharing good practice globally</a:t>
            </a:r>
            <a:r>
              <a:rPr lang="en-GB" sz="2800" b="1" dirty="0" smtClean="0">
                <a:solidFill>
                  <a:schemeClr val="accent6"/>
                </a:solidFill>
              </a:rPr>
              <a:t>			</a:t>
            </a:r>
            <a:endParaRPr lang="en-GB" sz="2800" b="1" dirty="0">
              <a:solidFill>
                <a:schemeClr val="accent6"/>
              </a:solidFill>
            </a:endParaRPr>
          </a:p>
        </p:txBody>
      </p:sp>
      <p:sp>
        <p:nvSpPr>
          <p:cNvPr id="3" name="Content Placeholder 2"/>
          <p:cNvSpPr>
            <a:spLocks noGrp="1"/>
          </p:cNvSpPr>
          <p:nvPr>
            <p:ph idx="1"/>
          </p:nvPr>
        </p:nvSpPr>
        <p:spPr>
          <a:xfrm>
            <a:off x="794728" y="5290013"/>
            <a:ext cx="5673531" cy="3177134"/>
          </a:xfrm>
        </p:spPr>
        <p:txBody>
          <a:bodyPr>
            <a:normAutofit/>
          </a:bodyPr>
          <a:lstStyle/>
          <a:p>
            <a:pPr>
              <a:buNone/>
            </a:pPr>
            <a:endParaRPr lang="en-GB" sz="2800" dirty="0" smtClean="0">
              <a:solidFill>
                <a:schemeClr val="tx1">
                  <a:lumMod val="50000"/>
                  <a:lumOff val="50000"/>
                </a:schemeClr>
              </a:solidFill>
            </a:endParaRPr>
          </a:p>
          <a:p>
            <a:pPr>
              <a:buNone/>
            </a:pPr>
            <a:endParaRPr lang="en-GB" sz="2800" dirty="0">
              <a:solidFill>
                <a:schemeClr val="tx1">
                  <a:lumMod val="50000"/>
                  <a:lumOff val="50000"/>
                </a:schemeClr>
              </a:solidFill>
            </a:endParaRPr>
          </a:p>
        </p:txBody>
      </p:sp>
      <p:pic>
        <p:nvPicPr>
          <p:cNvPr id="7" name="Picture 6"/>
          <p:cNvPicPr>
            <a:picLocks noChangeAspect="1"/>
          </p:cNvPicPr>
          <p:nvPr/>
        </p:nvPicPr>
        <p:blipFill>
          <a:blip r:embed="rId2"/>
          <a:stretch>
            <a:fillRect/>
          </a:stretch>
        </p:blipFill>
        <p:spPr>
          <a:xfrm>
            <a:off x="539552" y="980728"/>
            <a:ext cx="6840760" cy="5472608"/>
          </a:xfrm>
          <a:prstGeom prst="rect">
            <a:avLst/>
          </a:prstGeom>
        </p:spPr>
      </p:pic>
    </p:spTree>
    <p:extLst>
      <p:ext uri="{BB962C8B-B14F-4D97-AF65-F5344CB8AC3E}">
        <p14:creationId xmlns:p14="http://schemas.microsoft.com/office/powerpoint/2010/main" val="159365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01816" y="5549133"/>
            <a:ext cx="4491576" cy="2515248"/>
          </a:xfrm>
        </p:spPr>
        <p:txBody>
          <a:bodyPr>
            <a:normAutofit/>
          </a:bodyPr>
          <a:lstStyle/>
          <a:p>
            <a:pPr>
              <a:buNone/>
            </a:pPr>
            <a:endParaRPr lang="en-GB" sz="2800" dirty="0" smtClean="0">
              <a:solidFill>
                <a:schemeClr val="tx1">
                  <a:lumMod val="50000"/>
                  <a:lumOff val="50000"/>
                </a:schemeClr>
              </a:solidFill>
            </a:endParaRPr>
          </a:p>
          <a:p>
            <a:pPr>
              <a:buNone/>
            </a:pPr>
            <a:endParaRPr lang="en-GB" sz="2800" dirty="0">
              <a:solidFill>
                <a:schemeClr val="tx1">
                  <a:lumMod val="50000"/>
                  <a:lumOff val="50000"/>
                </a:schemeClr>
              </a:solidFill>
            </a:endParaRPr>
          </a:p>
        </p:txBody>
      </p:sp>
      <p:sp>
        <p:nvSpPr>
          <p:cNvPr id="5" name="Rectangle 4"/>
          <p:cNvSpPr/>
          <p:nvPr/>
        </p:nvSpPr>
        <p:spPr>
          <a:xfrm>
            <a:off x="395536" y="332656"/>
            <a:ext cx="5832648" cy="2031325"/>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en-GB" dirty="0">
                <a:solidFill>
                  <a:schemeClr val="tx1">
                    <a:lumMod val="65000"/>
                    <a:lumOff val="35000"/>
                  </a:schemeClr>
                </a:solidFill>
                <a:cs typeface="Times New Roman" pitchFamily="18" charset="0"/>
              </a:rPr>
              <a:t>The Coca Cola ‘Designated Driver’ </a:t>
            </a:r>
            <a:r>
              <a:rPr lang="en-GB" dirty="0" smtClean="0">
                <a:solidFill>
                  <a:schemeClr val="tx1">
                    <a:lumMod val="65000"/>
                    <a:lumOff val="35000"/>
                  </a:schemeClr>
                </a:solidFill>
                <a:cs typeface="Times New Roman" pitchFamily="18" charset="0"/>
              </a:rPr>
              <a:t>campaign works </a:t>
            </a:r>
            <a:r>
              <a:rPr lang="en-GB" dirty="0">
                <a:solidFill>
                  <a:schemeClr val="tx1">
                    <a:lumMod val="65000"/>
                    <a:lumOff val="35000"/>
                  </a:schemeClr>
                </a:solidFill>
                <a:cs typeface="Times New Roman" pitchFamily="18" charset="0"/>
              </a:rPr>
              <a:t>with participating venues to offer a BOGOF on soft drinks for designated drivers during the festive period.    </a:t>
            </a:r>
          </a:p>
          <a:p>
            <a:pPr lvl="0" eaLnBrk="0" fontAlgn="base" hangingPunct="0">
              <a:spcBef>
                <a:spcPct val="0"/>
              </a:spcBef>
              <a:spcAft>
                <a:spcPct val="0"/>
              </a:spcAft>
            </a:pP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 Over 12,000 pubs took part in the campaign in 2014 </a:t>
            </a:r>
          </a:p>
          <a:p>
            <a:pPr lvl="0" eaLnBrk="0" fontAlgn="base" hangingPunct="0">
              <a:spcBef>
                <a:spcPct val="0"/>
              </a:spcBef>
              <a:spcAft>
                <a:spcPct val="0"/>
              </a:spcAft>
            </a:pPr>
            <a:endParaRPr lang="en-GB" dirty="0" smtClean="0">
              <a:solidFill>
                <a:schemeClr val="tx1">
                  <a:lumMod val="65000"/>
                  <a:lumOff val="35000"/>
                </a:schemeClr>
              </a:solidFill>
              <a:cs typeface="Times New Roman" pitchFamily="18" charset="0"/>
            </a:endParaRPr>
          </a:p>
        </p:txBody>
      </p:sp>
      <p:pic>
        <p:nvPicPr>
          <p:cNvPr id="2050" name="Picture 2" descr="http://fandbnews.com/wp-content/uploads/2013/12/Coca-ColaDesignatedDriver_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34405"/>
            <a:ext cx="1805369" cy="25499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735" y="2193484"/>
            <a:ext cx="3734107" cy="2633421"/>
          </a:xfrm>
          <a:prstGeom prst="rect">
            <a:avLst/>
          </a:prstGeom>
        </p:spPr>
      </p:pic>
      <p:sp>
        <p:nvSpPr>
          <p:cNvPr id="9" name="Rectangle 8"/>
          <p:cNvSpPr/>
          <p:nvPr/>
        </p:nvSpPr>
        <p:spPr>
          <a:xfrm>
            <a:off x="4043842" y="2714246"/>
            <a:ext cx="4813452" cy="2308324"/>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For the last nine years, Diageo have run their campaign ‘Join the Pact’ to encourage consumers to commit to never drink and drive</a:t>
            </a:r>
            <a:endParaRPr lang="en-GB" dirty="0">
              <a:solidFill>
                <a:schemeClr val="tx1">
                  <a:lumMod val="65000"/>
                  <a:lumOff val="35000"/>
                </a:schemeClr>
              </a:solidFill>
              <a:cs typeface="Times New Roman" pitchFamily="18" charset="0"/>
            </a:endParaRPr>
          </a:p>
          <a:p>
            <a:pPr lvl="0" eaLnBrk="0" fontAlgn="base" hangingPunct="0">
              <a:spcBef>
                <a:spcPct val="0"/>
              </a:spcBef>
              <a:spcAft>
                <a:spcPct val="0"/>
              </a:spcAft>
            </a:pP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The target is to collect five million pledges from consumers not to drink and drive </a:t>
            </a:r>
          </a:p>
          <a:p>
            <a:pPr marL="285750" lvl="0" indent="-285750" eaLnBrk="0" fontAlgn="base" hangingPunct="0">
              <a:spcBef>
                <a:spcPct val="0"/>
              </a:spcBef>
              <a:spcAft>
                <a:spcPct val="0"/>
              </a:spcAft>
              <a:buFont typeface="Arial" panose="020B0604020202020204" pitchFamily="34" charset="0"/>
              <a:buChar char="•"/>
            </a:pPr>
            <a:endParaRPr lang="en-GB" dirty="0" smtClean="0">
              <a:solidFill>
                <a:schemeClr val="tx1">
                  <a:lumMod val="65000"/>
                  <a:lumOff val="35000"/>
                </a:schemeClr>
              </a:solidFill>
              <a:cs typeface="Times New Roman" pitchFamily="18" charset="0"/>
            </a:endParaRPr>
          </a:p>
        </p:txBody>
      </p:sp>
      <p:sp>
        <p:nvSpPr>
          <p:cNvPr id="10" name="Rectangle 9"/>
          <p:cNvSpPr/>
          <p:nvPr/>
        </p:nvSpPr>
        <p:spPr>
          <a:xfrm>
            <a:off x="395537" y="4859661"/>
            <a:ext cx="8214080" cy="1200329"/>
          </a:xfrm>
          <a:prstGeom prst="rect">
            <a:avLst/>
          </a:prstGeom>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en-GB" dirty="0" smtClean="0">
                <a:solidFill>
                  <a:schemeClr val="tx1">
                    <a:lumMod val="65000"/>
                    <a:lumOff val="35000"/>
                  </a:schemeClr>
                </a:solidFill>
                <a:cs typeface="Times New Roman" pitchFamily="18" charset="0"/>
              </a:rPr>
              <a:t>In return Diageo will give away five million km of safe rides home, for example in Edinburgh the company partnered with Lothian Buses to provide free bus services home for Hogmanay revellers on New Year’s Eve     </a:t>
            </a:r>
            <a:endParaRPr lang="en-GB" dirty="0">
              <a:solidFill>
                <a:schemeClr val="tx1">
                  <a:lumMod val="65000"/>
                  <a:lumOff val="35000"/>
                </a:schemeClr>
              </a:solidFill>
              <a:cs typeface="Times New Roman" pitchFamily="18" charset="0"/>
            </a:endParaRPr>
          </a:p>
          <a:p>
            <a:pPr marL="285750" lvl="0" indent="-285750" eaLnBrk="0" fontAlgn="base" hangingPunct="0">
              <a:spcBef>
                <a:spcPct val="0"/>
              </a:spcBef>
              <a:spcAft>
                <a:spcPct val="0"/>
              </a:spcAft>
              <a:buFont typeface="Arial" panose="020B0604020202020204" pitchFamily="34" charset="0"/>
              <a:buChar char="•"/>
            </a:pPr>
            <a:endParaRPr lang="en-GB" dirty="0" smtClean="0">
              <a:solidFill>
                <a:schemeClr val="tx1">
                  <a:lumMod val="65000"/>
                  <a:lumOff val="35000"/>
                </a:schemeClr>
              </a:solidFill>
              <a:cs typeface="Times New Roman" pitchFamily="18" charset="0"/>
            </a:endParaRPr>
          </a:p>
        </p:txBody>
      </p:sp>
    </p:spTree>
    <p:extLst>
      <p:ext uri="{BB962C8B-B14F-4D97-AF65-F5344CB8AC3E}">
        <p14:creationId xmlns:p14="http://schemas.microsoft.com/office/powerpoint/2010/main" val="2413705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BBPA">
  <a:themeElements>
    <a:clrScheme name="BBPA">
      <a:dk1>
        <a:srgbClr val="000000"/>
      </a:dk1>
      <a:lt1>
        <a:sysClr val="window" lastClr="FFFFFF"/>
      </a:lt1>
      <a:dk2>
        <a:srgbClr val="F05E22"/>
      </a:dk2>
      <a:lt2>
        <a:srgbClr val="EEECE1"/>
      </a:lt2>
      <a:accent1>
        <a:srgbClr val="ABB400"/>
      </a:accent1>
      <a:accent2>
        <a:srgbClr val="48B6D2"/>
      </a:accent2>
      <a:accent3>
        <a:srgbClr val="9173D3"/>
      </a:accent3>
      <a:accent4>
        <a:srgbClr val="00C2B6"/>
      </a:accent4>
      <a:accent5>
        <a:srgbClr val="4BACC6"/>
      </a:accent5>
      <a:accent6>
        <a:srgbClr val="F05E22"/>
      </a:accent6>
      <a:hlink>
        <a:srgbClr val="0000FF"/>
      </a:hlink>
      <a:folHlink>
        <a:srgbClr val="800080"/>
      </a:folHlink>
    </a:clrScheme>
    <a:fontScheme name="BBP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BBPA</Template>
  <TotalTime>9715</TotalTime>
  <Words>489</Words>
  <Application>Microsoft Office PowerPoint</Application>
  <PresentationFormat>On-screen Show (4:3)</PresentationFormat>
  <Paragraphs>53</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Helvetica</vt:lpstr>
      <vt:lpstr>Times New Roman</vt:lpstr>
      <vt:lpstr>BBPA</vt:lpstr>
      <vt:lpstr>   The role of brewers and pub operators in tackling drink driving   14th October 2015</vt:lpstr>
      <vt:lpstr>Who are we</vt:lpstr>
      <vt:lpstr>Why responsible consumption is better for all   </vt:lpstr>
      <vt:lpstr>PowerPoint Presentation</vt:lpstr>
      <vt:lpstr>A history of drink driving awareness   </vt:lpstr>
      <vt:lpstr>…And sharing good practice globally   </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pbates</dc:creator>
  <cp:lastModifiedBy>Andrew Tighe</cp:lastModifiedBy>
  <cp:revision>130</cp:revision>
  <dcterms:created xsi:type="dcterms:W3CDTF">2012-02-23T16:19:49Z</dcterms:created>
  <dcterms:modified xsi:type="dcterms:W3CDTF">2015-10-13T15:41:42Z</dcterms:modified>
</cp:coreProperties>
</file>