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a:tcStyle>
        <a:tcBdr/>
        <a:fill>
          <a:solidFill>
            <a:srgbClr val="F8F4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a:tcStyle>
        <a:tcBdr/>
        <a:fill>
          <a:solidFill>
            <a:srgbClr val="EBE8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03" autoAdjust="0"/>
  </p:normalViewPr>
  <p:slideViewPr>
    <p:cSldViewPr snapToGrid="0">
      <p:cViewPr varScale="1">
        <p:scale>
          <a:sx n="58" d="100"/>
          <a:sy n="58" d="100"/>
        </p:scale>
        <p:origin x="23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xfrm>
            <a:off x="1143000" y="685800"/>
            <a:ext cx="4572000" cy="3429000"/>
          </a:xfrm>
          <a:prstGeom prst="rect">
            <a:avLst/>
          </a:prstGeom>
        </p:spPr>
        <p:txBody>
          <a:bodyPr/>
          <a:lstStyle/>
          <a:p>
            <a:endParaRPr/>
          </a:p>
        </p:txBody>
      </p:sp>
      <p:sp>
        <p:nvSpPr>
          <p:cNvPr id="109" name="Shape 10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3339668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noRot="1" noChangeAspect="1"/>
          </p:cNvSpPr>
          <p:nvPr>
            <p:ph type="sldImg"/>
          </p:nvPr>
        </p:nvSpPr>
        <p:spPr>
          <a:prstGeom prst="rect">
            <a:avLst/>
          </a:prstGeom>
        </p:spPr>
        <p:txBody>
          <a:bodyPr/>
          <a:lstStyle/>
          <a:p>
            <a:endParaRPr/>
          </a:p>
        </p:txBody>
      </p:sp>
      <p:sp>
        <p:nvSpPr>
          <p:cNvPr id="124" name="Shape 124"/>
          <p:cNvSpPr>
            <a:spLocks noGrp="1"/>
          </p:cNvSpPr>
          <p:nvPr>
            <p:ph type="body" sz="quarter" idx="1"/>
          </p:nvPr>
        </p:nvSpPr>
        <p:spPr>
          <a:prstGeom prst="rect">
            <a:avLst/>
          </a:prstGeom>
        </p:spPr>
        <p:txBody>
          <a:bodyPr/>
          <a:lstStyle/>
          <a:p>
            <a:r>
              <a:rPr dirty="0"/>
              <a:t>Uplift in telematics is based on data from BIBA since 2009. </a:t>
            </a:r>
          </a:p>
          <a:p>
            <a:r>
              <a:rPr dirty="0"/>
              <a:t>Marmalade New Driver Insurance sales increased nearly 4 times from 2014 to 2015 (based on Jan-Dec) and then doubled again 2015 to 2016 (based on Jan – Dec). This is equivalent to 8 times between 2014 and 2016.</a:t>
            </a:r>
          </a:p>
          <a:p>
            <a:r>
              <a:rPr dirty="0"/>
              <a:t>Searches for Black Box Insurance have nearly quadrupled since 2012!</a:t>
            </a:r>
          </a:p>
        </p:txBody>
      </p:sp>
    </p:spTree>
    <p:extLst>
      <p:ext uri="{BB962C8B-B14F-4D97-AF65-F5344CB8AC3E}">
        <p14:creationId xmlns:p14="http://schemas.microsoft.com/office/powerpoint/2010/main" val="18536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prstGeom prst="rect">
            <a:avLst/>
          </a:prstGeom>
        </p:spPr>
        <p:txBody>
          <a:bodyPr/>
          <a:lstStyle/>
          <a:p>
            <a:endParaRPr/>
          </a:p>
        </p:txBody>
      </p:sp>
      <p:sp>
        <p:nvSpPr>
          <p:cNvPr id="132" name="Shape 132"/>
          <p:cNvSpPr>
            <a:spLocks noGrp="1"/>
          </p:cNvSpPr>
          <p:nvPr>
            <p:ph type="body" sz="quarter" idx="1"/>
          </p:nvPr>
        </p:nvSpPr>
        <p:spPr>
          <a:prstGeom prst="rect">
            <a:avLst/>
          </a:prstGeom>
        </p:spPr>
        <p:txBody>
          <a:bodyPr/>
          <a:lstStyle/>
          <a:p>
            <a:r>
              <a:rPr dirty="0"/>
              <a:t>Savings up to 50% - Average Marmalade Premium £</a:t>
            </a:r>
            <a:r>
              <a:rPr dirty="0" smtClean="0"/>
              <a:t>1300</a:t>
            </a:r>
            <a:r>
              <a:rPr lang="en-GB" smtClean="0"/>
              <a:t>.</a:t>
            </a:r>
          </a:p>
          <a:p>
            <a:r>
              <a:rPr smtClean="0"/>
              <a:t>Develop </a:t>
            </a:r>
            <a:r>
              <a:rPr dirty="0"/>
              <a:t>driving skills – the online portal helps them to review and improve their driving (more on this later)</a:t>
            </a:r>
          </a:p>
          <a:p>
            <a:r>
              <a:rPr dirty="0"/>
              <a:t>Earn safe driving discount – telematics enables drivers to have premiums based on their own driving rather than young drivers in general. They save on average 36% at renewal with Marmalade and some have saved up to 66%</a:t>
            </a:r>
          </a:p>
          <a:p>
            <a:r>
              <a:rPr dirty="0"/>
              <a:t>Security – one of our customers recently had their vehicle recovered by </a:t>
            </a:r>
            <a:r>
              <a:rPr lang="en-GB" dirty="0" smtClean="0"/>
              <a:t>the police</a:t>
            </a:r>
            <a:r>
              <a:rPr dirty="0" smtClean="0"/>
              <a:t> </a:t>
            </a:r>
            <a:r>
              <a:rPr dirty="0"/>
              <a:t>after their car keys were stolen during a burglary. The police were able to trace the car using the black box.</a:t>
            </a:r>
          </a:p>
        </p:txBody>
      </p:sp>
    </p:spTree>
    <p:extLst>
      <p:ext uri="{BB962C8B-B14F-4D97-AF65-F5344CB8AC3E}">
        <p14:creationId xmlns:p14="http://schemas.microsoft.com/office/powerpoint/2010/main" val="229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endParaRPr/>
          </a:p>
        </p:txBody>
      </p:sp>
      <p:sp>
        <p:nvSpPr>
          <p:cNvPr id="141" name="Shape 141"/>
          <p:cNvSpPr>
            <a:spLocks noGrp="1"/>
          </p:cNvSpPr>
          <p:nvPr>
            <p:ph type="body" sz="quarter" idx="1"/>
          </p:nvPr>
        </p:nvSpPr>
        <p:spPr>
          <a:prstGeom prst="rect">
            <a:avLst/>
          </a:prstGeom>
        </p:spPr>
        <p:txBody>
          <a:bodyPr/>
          <a:lstStyle/>
          <a:p>
            <a:pPr>
              <a:defRPr sz="2400" b="1"/>
            </a:pPr>
            <a:r>
              <a:rPr dirty="0"/>
              <a:t>Peace of mind!</a:t>
            </a:r>
          </a:p>
          <a:p>
            <a:pPr>
              <a:defRPr sz="2400"/>
            </a:pPr>
            <a:r>
              <a:rPr dirty="0"/>
              <a:t>Our recent survey of parents said: </a:t>
            </a:r>
          </a:p>
          <a:p>
            <a:pPr>
              <a:defRPr sz="2400"/>
            </a:pPr>
            <a:r>
              <a:rPr dirty="0"/>
              <a:t>74% of parents worry less about their children if they drive a car fitted with a black box</a:t>
            </a:r>
          </a:p>
          <a:p>
            <a:pPr>
              <a:defRPr sz="2400"/>
            </a:pPr>
            <a:r>
              <a:rPr dirty="0"/>
              <a:t>83% of those parents said they believe using a black box encourages safer journeys </a:t>
            </a:r>
          </a:p>
          <a:p>
            <a:pPr>
              <a:defRPr sz="2400"/>
            </a:pPr>
            <a:r>
              <a:rPr dirty="0"/>
              <a:t>88% of parents believe black box policies offer cheaper insurance</a:t>
            </a:r>
          </a:p>
          <a:p>
            <a:r>
              <a:rPr dirty="0"/>
              <a:t>It’s a team effort – we insist at least one parent/guardian is a named driver so that they are actively involved in supporting the young driver. They also have access to the portal – we often find that it enables the parent to review and improve their own driving too! We have feedback that some parents compete with their children to get the best journey!</a:t>
            </a:r>
          </a:p>
        </p:txBody>
      </p:sp>
    </p:spTree>
    <p:extLst>
      <p:ext uri="{BB962C8B-B14F-4D97-AF65-F5344CB8AC3E}">
        <p14:creationId xmlns:p14="http://schemas.microsoft.com/office/powerpoint/2010/main" val="4158044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prstGeom prst="rect">
            <a:avLst/>
          </a:prstGeom>
        </p:spPr>
        <p:txBody>
          <a:bodyPr/>
          <a:lstStyle/>
          <a:p>
            <a:endParaRPr/>
          </a:p>
        </p:txBody>
      </p:sp>
      <p:sp>
        <p:nvSpPr>
          <p:cNvPr id="153" name="Shape 153"/>
          <p:cNvSpPr>
            <a:spLocks noGrp="1"/>
          </p:cNvSpPr>
          <p:nvPr>
            <p:ph type="body" sz="quarter" idx="1"/>
          </p:nvPr>
        </p:nvSpPr>
        <p:spPr>
          <a:prstGeom prst="rect">
            <a:avLst/>
          </a:prstGeom>
        </p:spPr>
        <p:txBody>
          <a:bodyPr/>
          <a:lstStyle/>
          <a:p>
            <a:r>
              <a:t>Marmalade’s young drivers are 3 times safer than the national average!</a:t>
            </a:r>
          </a:p>
          <a:p>
            <a:r>
              <a:t>One to one advice over the phone – from their peers, not a stuffy insurance expert.</a:t>
            </a:r>
          </a:p>
          <a:p>
            <a:endParaRPr/>
          </a:p>
        </p:txBody>
      </p:sp>
    </p:spTree>
    <p:extLst>
      <p:ext uri="{BB962C8B-B14F-4D97-AF65-F5344CB8AC3E}">
        <p14:creationId xmlns:p14="http://schemas.microsoft.com/office/powerpoint/2010/main" val="3442460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prstGeom prst="rect">
            <a:avLst/>
          </a:prstGeom>
        </p:spPr>
        <p:txBody>
          <a:bodyPr/>
          <a:lstStyle/>
          <a:p>
            <a:endParaRPr/>
          </a:p>
        </p:txBody>
      </p:sp>
      <p:sp>
        <p:nvSpPr>
          <p:cNvPr id="165" name="Shape 165"/>
          <p:cNvSpPr>
            <a:spLocks noGrp="1"/>
          </p:cNvSpPr>
          <p:nvPr>
            <p:ph type="body" sz="quarter" idx="1"/>
          </p:nvPr>
        </p:nvSpPr>
        <p:spPr>
          <a:prstGeom prst="rect">
            <a:avLst/>
          </a:prstGeom>
        </p:spPr>
        <p:txBody>
          <a:bodyPr/>
          <a:lstStyle/>
          <a:p>
            <a:r>
              <a:t>Our portal enables young drivers, and their named driver, to access a portal to review their journeys – they can check out their average journey score, find our where their car is and review individual journeys in more detail. </a:t>
            </a:r>
          </a:p>
          <a:p>
            <a:r>
              <a:t>Red, Amber &amp; Green flagging system</a:t>
            </a:r>
          </a:p>
          <a:p>
            <a:r>
              <a:t>97% of journeys are green – this is based on a review of over 1.8 million journeys! Less than 1% of the journeys are red – so it is a minority!</a:t>
            </a:r>
          </a:p>
        </p:txBody>
      </p:sp>
    </p:spTree>
    <p:extLst>
      <p:ext uri="{BB962C8B-B14F-4D97-AF65-F5344CB8AC3E}">
        <p14:creationId xmlns:p14="http://schemas.microsoft.com/office/powerpoint/2010/main" val="2488644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r>
              <a:t>We measure driving based on Acceleration, Braking Cornering and average Speed. The box uses GPS and measures the G-force while driving to give an accurate picture of driving.</a:t>
            </a:r>
          </a:p>
          <a:p>
            <a:r>
              <a:t>When a young driver incurs a “red” journey – which means a number of points have been flagged – a member of the team can confidently talk the young driver through the journey – where they went wrong – and advise how they can improve. </a:t>
            </a:r>
          </a:p>
        </p:txBody>
      </p:sp>
    </p:spTree>
    <p:extLst>
      <p:ext uri="{BB962C8B-B14F-4D97-AF65-F5344CB8AC3E}">
        <p14:creationId xmlns:p14="http://schemas.microsoft.com/office/powerpoint/2010/main" val="318202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rPr dirty="0"/>
              <a:t>For young drivers it’s important that the data is accurate and a mobile device can simply not offer this as it can’t be securely fitted to the car. A fitted or OBD device is firmly attached in the vehicle so both the young driver, and the insurer can be confident with the data.</a:t>
            </a:r>
          </a:p>
          <a:p>
            <a:r>
              <a:rPr dirty="0"/>
              <a:t>Data is accurate as it pings off 8 satellites and is accurate within 2 </a:t>
            </a:r>
            <a:r>
              <a:rPr dirty="0" err="1"/>
              <a:t>metres</a:t>
            </a:r>
            <a:r>
              <a:rPr dirty="0"/>
              <a:t> – data is available by the second and young drivers can review their journeys immediately.</a:t>
            </a:r>
          </a:p>
        </p:txBody>
      </p:sp>
    </p:spTree>
    <p:extLst>
      <p:ext uri="{BB962C8B-B14F-4D97-AF65-F5344CB8AC3E}">
        <p14:creationId xmlns:p14="http://schemas.microsoft.com/office/powerpoint/2010/main" val="490301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We’ve seen a better claims rate for our insurance than the average.</a:t>
            </a:r>
          </a:p>
          <a:p>
            <a:r>
              <a:t>Moving towards insurance tailored to the individual rather than insurance based on the masses.</a:t>
            </a:r>
          </a:p>
          <a:p>
            <a:r>
              <a:t>Drive iQ expects that one in four car insurance policies will be telematics-based by 2020 </a:t>
            </a:r>
          </a:p>
        </p:txBody>
      </p:sp>
    </p:spTree>
    <p:extLst>
      <p:ext uri="{BB962C8B-B14F-4D97-AF65-F5344CB8AC3E}">
        <p14:creationId xmlns:p14="http://schemas.microsoft.com/office/powerpoint/2010/main" val="325109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noRot="1" noChangeAspect="1"/>
          </p:cNvSpPr>
          <p:nvPr>
            <p:ph type="sldImg"/>
          </p:nvPr>
        </p:nvSpPr>
        <p:spPr>
          <a:prstGeom prst="rect">
            <a:avLst/>
          </a:prstGeom>
        </p:spPr>
        <p:txBody>
          <a:bodyPr/>
          <a:lstStyle/>
          <a:p>
            <a:endParaRPr/>
          </a:p>
        </p:txBody>
      </p:sp>
      <p:sp>
        <p:nvSpPr>
          <p:cNvPr id="209" name="Shape 209"/>
          <p:cNvSpPr>
            <a:spLocks noGrp="1"/>
          </p:cNvSpPr>
          <p:nvPr>
            <p:ph type="body" sz="quarter" idx="1"/>
          </p:nvPr>
        </p:nvSpPr>
        <p:spPr>
          <a:prstGeom prst="rect">
            <a:avLst/>
          </a:prstGeom>
        </p:spPr>
        <p:txBody>
          <a:bodyPr/>
          <a:lstStyle/>
          <a:p>
            <a:pPr defTabSz="584200">
              <a:lnSpc>
                <a:spcPct val="100000"/>
              </a:lnSpc>
              <a:defRPr sz="2400"/>
            </a:pPr>
            <a:r>
              <a:rPr dirty="0"/>
              <a:t>SAGA GENERATION – opportunity for older drivers to have a second </a:t>
            </a:r>
            <a:r>
              <a:rPr dirty="0" err="1" smtClean="0"/>
              <a:t>chan</a:t>
            </a:r>
            <a:r>
              <a:rPr lang="en-GB" dirty="0" smtClean="0"/>
              <a:t>c</a:t>
            </a:r>
            <a:r>
              <a:rPr dirty="0" smtClean="0"/>
              <a:t>e </a:t>
            </a:r>
            <a:r>
              <a:rPr dirty="0"/>
              <a:t>rather than having their </a:t>
            </a:r>
            <a:r>
              <a:rPr dirty="0" err="1"/>
              <a:t>licence</a:t>
            </a:r>
            <a:r>
              <a:rPr dirty="0"/>
              <a:t> reviewed.</a:t>
            </a:r>
          </a:p>
          <a:p>
            <a:pPr defTabSz="584200">
              <a:lnSpc>
                <a:spcPct val="100000"/>
              </a:lnSpc>
              <a:defRPr sz="2400"/>
            </a:pPr>
            <a:r>
              <a:rPr dirty="0"/>
              <a:t>INNOVATION - The technology has allowed us to develop a policy to bridge a gap in the market so young drivers can have their own policy to cover themselves on their parents’ car – the technology lets us ascertain who is driving so we can just provide cover when they are behind the wheel! They can still benefit from the advantages our New Driver Insurance offers and earn their own no claims (without affecting their parents’ no claims)</a:t>
            </a:r>
          </a:p>
          <a:p>
            <a:pPr defTabSz="584200">
              <a:lnSpc>
                <a:spcPct val="100000"/>
              </a:lnSpc>
              <a:defRPr sz="2400"/>
            </a:pPr>
            <a:r>
              <a:rPr dirty="0"/>
              <a:t>PAYG Insurance</a:t>
            </a:r>
          </a:p>
          <a:p>
            <a:pPr defTabSz="584200">
              <a:lnSpc>
                <a:spcPct val="100000"/>
              </a:lnSpc>
              <a:defRPr sz="2400"/>
            </a:pPr>
            <a:r>
              <a:rPr dirty="0"/>
              <a:t>Every car will be fitted with a black box as standard.</a:t>
            </a:r>
          </a:p>
        </p:txBody>
      </p:sp>
    </p:spTree>
    <p:extLst>
      <p:ext uri="{BB962C8B-B14F-4D97-AF65-F5344CB8AC3E}">
        <p14:creationId xmlns:p14="http://schemas.microsoft.com/office/powerpoint/2010/main" val="1692618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270000" y="6718300"/>
            <a:ext cx="10464800" cy="1422400"/>
          </a:xfrm>
          <a:prstGeom prst="rect">
            <a:avLst/>
          </a:prstGeom>
        </p:spPr>
        <p:txBody>
          <a:bodyPr anchor="b"/>
          <a:lstStyle/>
          <a:p>
            <a:r>
              <a:t>Title Text</a:t>
            </a: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75" name="Shape 75"/>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76" name="Shape 76"/>
          <p:cNvSpPr>
            <a:spLocks noGrp="1"/>
          </p:cNvSpPr>
          <p:nvPr>
            <p:ph type="pic" sz="quarter" idx="14"/>
          </p:nvPr>
        </p:nvSpPr>
        <p:spPr>
          <a:xfrm>
            <a:off x="6724518" y="889000"/>
            <a:ext cx="5334003" cy="3771900"/>
          </a:xfrm>
          <a:prstGeom prst="rect">
            <a:avLst/>
          </a:prstGeom>
        </p:spPr>
        <p:txBody>
          <a:bodyPr lIns="91439" tIns="45719" rIns="91439" bIns="45719" anchor="t">
            <a:noAutofit/>
          </a:bodyPr>
          <a:lstStyle/>
          <a:p>
            <a:endParaRPr/>
          </a:p>
        </p:txBody>
      </p:sp>
      <p:sp>
        <p:nvSpPr>
          <p:cNvPr id="77" name="Shape 77"/>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78" name="Shape 7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85" name="Shape 85"/>
          <p:cNvSpPr>
            <a:spLocks noGrp="1"/>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a:lvl1pPr>
            <a:lvl2pPr marL="740832" indent="-296332" algn="ctr">
              <a:spcBef>
                <a:spcPts val="0"/>
              </a:spcBef>
              <a:defRPr sz="2400"/>
            </a:lvl2pPr>
            <a:lvl3pPr marL="1185332" indent="-296332" algn="ctr">
              <a:spcBef>
                <a:spcPts val="0"/>
              </a:spcBef>
              <a:defRPr sz="2400"/>
            </a:lvl3pPr>
            <a:lvl4pPr marL="1629833" indent="-296332" algn="ctr">
              <a:spcBef>
                <a:spcPts val="0"/>
              </a:spcBef>
              <a:defRPr sz="2400"/>
            </a:lvl4pPr>
            <a:lvl5pPr marL="2074333" indent="-296333" algn="ctr">
              <a:spcBef>
                <a:spcPts val="0"/>
              </a:spcBef>
              <a:defRPr sz="2400"/>
            </a:lvl5pPr>
          </a:lstStyle>
          <a:p>
            <a:r>
              <a:t>Body Level One</a:t>
            </a:r>
          </a:p>
          <a:p>
            <a:pPr lvl="1"/>
            <a:r>
              <a:t>Body Level Two</a:t>
            </a:r>
          </a:p>
          <a:p>
            <a:pPr lvl="2"/>
            <a:r>
              <a:t>Body Level Three</a:t>
            </a:r>
          </a:p>
          <a:p>
            <a:pPr lvl="3"/>
            <a:r>
              <a:t>Body Level Four</a:t>
            </a:r>
          </a:p>
          <a:p>
            <a:pPr lvl="4"/>
            <a:r>
              <a:t>Body Level Five</a:t>
            </a:r>
          </a:p>
        </p:txBody>
      </p:sp>
      <p:sp>
        <p:nvSpPr>
          <p:cNvPr id="86" name="Shape 86"/>
          <p:cNvSpPr>
            <a:spLocks noGrp="1"/>
          </p:cNvSpPr>
          <p:nvPr>
            <p:ph type="body" sz="quarter" idx="13"/>
          </p:nvPr>
        </p:nvSpPr>
        <p:spPr>
          <a:xfrm>
            <a:off x="1270000" y="4267200"/>
            <a:ext cx="10464800" cy="685800"/>
          </a:xfrm>
          <a:prstGeom prst="rect">
            <a:avLst/>
          </a:prstGeom>
        </p:spPr>
        <p:txBody>
          <a:bodyPr/>
          <a:lstStyle/>
          <a:p>
            <a:endParaRPr/>
          </a:p>
        </p:txBody>
      </p:sp>
      <p:sp>
        <p:nvSpPr>
          <p:cNvPr id="87" name="Shape 8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94" name="Shape 94"/>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2" name="Shape 1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jpe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e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image1.jpe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12" name="Shape 112"/>
          <p:cNvSpPr>
            <a:spLocks noGrp="1"/>
          </p:cNvSpPr>
          <p:nvPr>
            <p:ph type="title"/>
          </p:nvPr>
        </p:nvSpPr>
        <p:spPr>
          <a:xfrm>
            <a:off x="573090" y="274373"/>
            <a:ext cx="10464801" cy="3302003"/>
          </a:xfrm>
          <a:prstGeom prst="rect">
            <a:avLst/>
          </a:prstGeom>
        </p:spPr>
        <p:txBody>
          <a:bodyPr/>
          <a:lstStyle/>
          <a:p>
            <a:pPr algn="l">
              <a:lnSpc>
                <a:spcPct val="80000"/>
              </a:lnSpc>
              <a:defRPr sz="9600">
                <a:latin typeface="Cooper Black"/>
                <a:ea typeface="Cooper Black"/>
                <a:cs typeface="Cooper Black"/>
                <a:sym typeface="Cooper Black"/>
              </a:defRPr>
            </a:pPr>
            <a:r>
              <a:t>terrific</a:t>
            </a:r>
            <a:br/>
            <a:r>
              <a:t>telematics</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15" name="Shape 115"/>
          <p:cNvSpPr/>
          <p:nvPr/>
        </p:nvSpPr>
        <p:spPr>
          <a:xfrm>
            <a:off x="9551659"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16" name="Shape 116"/>
          <p:cNvSpPr>
            <a:spLocks noGrp="1"/>
          </p:cNvSpPr>
          <p:nvPr>
            <p:ph type="title"/>
          </p:nvPr>
        </p:nvSpPr>
        <p:spPr>
          <a:xfrm>
            <a:off x="368013" y="315909"/>
            <a:ext cx="11099803" cy="1079501"/>
          </a:xfrm>
          <a:prstGeom prst="rect">
            <a:avLst/>
          </a:prstGeom>
        </p:spPr>
        <p:txBody>
          <a:bodyPr/>
          <a:lstStyle>
            <a:lvl1pPr algn="l">
              <a:defRPr sz="4400">
                <a:latin typeface="Cooper Black"/>
                <a:ea typeface="Cooper Black"/>
                <a:cs typeface="Cooper Black"/>
                <a:sym typeface="Cooper Black"/>
              </a:defRPr>
            </a:lvl1pPr>
          </a:lstStyle>
          <a:p>
            <a:r>
              <a:t>telematics is growing!</a:t>
            </a:r>
          </a:p>
        </p:txBody>
      </p:sp>
      <p:sp>
        <p:nvSpPr>
          <p:cNvPr id="117" name="Shape 117"/>
          <p:cNvSpPr/>
          <p:nvPr/>
        </p:nvSpPr>
        <p:spPr>
          <a:xfrm>
            <a:off x="9658742" y="4901948"/>
            <a:ext cx="309629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500">
                <a:latin typeface="Helvetica Light"/>
                <a:ea typeface="Helvetica Light"/>
                <a:cs typeface="Helvetica Light"/>
                <a:sym typeface="Helvetica Light"/>
              </a:defRPr>
            </a:lvl1pPr>
          </a:lstStyle>
          <a:p>
            <a:r>
              <a:t>We’ve seen our telematics sales increase by 8 times since 2014.</a:t>
            </a:r>
          </a:p>
        </p:txBody>
      </p:sp>
      <p:pic>
        <p:nvPicPr>
          <p:cNvPr id="118" name="image3.png"/>
          <p:cNvPicPr>
            <a:picLocks noChangeAspect="1"/>
          </p:cNvPicPr>
          <p:nvPr/>
        </p:nvPicPr>
        <p:blipFill>
          <a:blip r:embed="rId4">
            <a:extLst/>
          </a:blip>
          <a:stretch>
            <a:fillRect/>
          </a:stretch>
        </p:blipFill>
        <p:spPr>
          <a:xfrm>
            <a:off x="9970517" y="3222125"/>
            <a:ext cx="2472741" cy="1633576"/>
          </a:xfrm>
          <a:prstGeom prst="rect">
            <a:avLst/>
          </a:prstGeom>
          <a:ln w="12700">
            <a:miter lim="400000"/>
          </a:ln>
        </p:spPr>
      </p:pic>
      <p:pic>
        <p:nvPicPr>
          <p:cNvPr id="119" name="image4.png"/>
          <p:cNvPicPr>
            <a:picLocks noChangeAspect="1"/>
          </p:cNvPicPr>
          <p:nvPr/>
        </p:nvPicPr>
        <p:blipFill>
          <a:blip r:embed="rId5">
            <a:extLst/>
          </a:blip>
          <a:stretch>
            <a:fillRect/>
          </a:stretch>
        </p:blipFill>
        <p:spPr>
          <a:xfrm>
            <a:off x="10019740" y="5859993"/>
            <a:ext cx="2374297" cy="1568541"/>
          </a:xfrm>
          <a:prstGeom prst="rect">
            <a:avLst/>
          </a:prstGeom>
          <a:ln w="12700">
            <a:miter lim="400000"/>
          </a:ln>
        </p:spPr>
      </p:pic>
      <p:sp>
        <p:nvSpPr>
          <p:cNvPr id="120" name="Shape 120"/>
          <p:cNvSpPr/>
          <p:nvPr/>
        </p:nvSpPr>
        <p:spPr>
          <a:xfrm>
            <a:off x="9658742" y="7530758"/>
            <a:ext cx="309629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500">
                <a:latin typeface="Helvetica Light"/>
                <a:ea typeface="Helvetica Light"/>
                <a:cs typeface="Helvetica Light"/>
                <a:sym typeface="Helvetica Light"/>
              </a:defRPr>
            </a:lvl1pPr>
          </a:lstStyle>
          <a:p>
            <a:r>
              <a:t>Searches for Black box insurance have increased 4 times.</a:t>
            </a:r>
          </a:p>
        </p:txBody>
      </p:sp>
      <p:pic>
        <p:nvPicPr>
          <p:cNvPr id="121" name="image6.png"/>
          <p:cNvPicPr>
            <a:picLocks noChangeAspect="1"/>
          </p:cNvPicPr>
          <p:nvPr/>
        </p:nvPicPr>
        <p:blipFill>
          <a:blip r:embed="rId6">
            <a:extLst/>
          </a:blip>
          <a:stretch>
            <a:fillRect/>
          </a:stretch>
        </p:blipFill>
        <p:spPr>
          <a:xfrm>
            <a:off x="9890176" y="65620"/>
            <a:ext cx="2985798" cy="3027267"/>
          </a:xfrm>
          <a:prstGeom prst="rect">
            <a:avLst/>
          </a:prstGeom>
          <a:ln w="12700">
            <a:miter lim="400000"/>
          </a:ln>
        </p:spPr>
      </p:pic>
      <p:pic>
        <p:nvPicPr>
          <p:cNvPr id="122" name="telematics-graph-01.png"/>
          <p:cNvPicPr>
            <a:picLocks noChangeAspect="1"/>
          </p:cNvPicPr>
          <p:nvPr/>
        </p:nvPicPr>
        <p:blipFill>
          <a:blip r:embed="rId7">
            <a:extLst/>
          </a:blip>
          <a:stretch>
            <a:fillRect/>
          </a:stretch>
        </p:blipFill>
        <p:spPr>
          <a:xfrm>
            <a:off x="371717" y="1681512"/>
            <a:ext cx="9285973" cy="6390576"/>
          </a:xfrm>
          <a:prstGeom prst="rect">
            <a:avLst/>
          </a:prstGeom>
          <a:ln w="12700">
            <a:miter lim="400000"/>
          </a:ln>
        </p:spPr>
      </p:pic>
      <p:sp>
        <p:nvSpPr>
          <p:cNvPr id="2" name="TextBox 1"/>
          <p:cNvSpPr txBox="1"/>
          <p:nvPr/>
        </p:nvSpPr>
        <p:spPr>
          <a:xfrm>
            <a:off x="368013" y="8103134"/>
            <a:ext cx="928967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00000"/>
                </a:solidFill>
                <a:effectLst/>
                <a:uFillTx/>
                <a:latin typeface="+mn-lt"/>
                <a:ea typeface="+mn-ea"/>
                <a:cs typeface="+mn-cs"/>
                <a:sym typeface="Helvetica Neue"/>
              </a:rPr>
              <a:t>Based on</a:t>
            </a:r>
            <a:r>
              <a:rPr kumimoji="0" lang="en-GB" sz="1800" b="0" i="0" u="none" strike="noStrike" cap="none" spc="0" normalizeH="0" dirty="0" smtClean="0">
                <a:ln>
                  <a:noFill/>
                </a:ln>
                <a:solidFill>
                  <a:srgbClr val="000000"/>
                </a:solidFill>
                <a:effectLst/>
                <a:uFillTx/>
                <a:latin typeface="+mn-lt"/>
                <a:ea typeface="+mn-ea"/>
                <a:cs typeface="+mn-cs"/>
                <a:sym typeface="Helvetica Neue"/>
              </a:rPr>
              <a:t> data collected by BIBA since 2009.</a:t>
            </a:r>
            <a:endParaRPr kumimoji="0" lang="en-GB" sz="1800" b="0" i="0" u="none" strike="noStrike" cap="none" spc="0" normalizeH="0" baseline="0" dirty="0">
              <a:ln>
                <a:noFill/>
              </a:ln>
              <a:solidFill>
                <a:srgbClr val="000000"/>
              </a:solidFill>
              <a:effectLst/>
              <a:uFillTx/>
              <a:latin typeface="+mn-lt"/>
              <a:ea typeface="+mn-ea"/>
              <a:cs typeface="+mn-cs"/>
              <a:sym typeface="Helvetica Neue"/>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2.jpeg"/>
          <p:cNvPicPr>
            <a:picLocks noChangeAspect="1"/>
          </p:cNvPicPr>
          <p:nvPr/>
        </p:nvPicPr>
        <p:blipFill>
          <a:blip r:embed="rId3">
            <a:extLst/>
          </a:blip>
          <a:stretch>
            <a:fillRect/>
          </a:stretch>
        </p:blipFill>
        <p:spPr>
          <a:xfrm>
            <a:off x="0" y="-12700"/>
            <a:ext cx="13004800" cy="9753600"/>
          </a:xfrm>
          <a:prstGeom prst="rect">
            <a:avLst/>
          </a:prstGeom>
          <a:ln w="12700">
            <a:miter lim="400000"/>
          </a:ln>
        </p:spPr>
      </p:pic>
      <p:sp>
        <p:nvSpPr>
          <p:cNvPr id="127" name="Shape 127"/>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28" name="Shape 128"/>
          <p:cNvSpPr>
            <a:spLocks noGrp="1"/>
          </p:cNvSpPr>
          <p:nvPr>
            <p:ph type="title"/>
          </p:nvPr>
        </p:nvSpPr>
        <p:spPr>
          <a:xfrm>
            <a:off x="952500" y="304800"/>
            <a:ext cx="11099800" cy="1079500"/>
          </a:xfrm>
          <a:prstGeom prst="rect">
            <a:avLst/>
          </a:prstGeom>
        </p:spPr>
        <p:txBody>
          <a:bodyPr/>
          <a:lstStyle>
            <a:lvl1pPr>
              <a:defRPr sz="4400">
                <a:latin typeface="Cooper Black"/>
                <a:ea typeface="Cooper Black"/>
                <a:cs typeface="Cooper Black"/>
                <a:sym typeface="Cooper Black"/>
              </a:defRPr>
            </a:lvl1pPr>
          </a:lstStyle>
          <a:p>
            <a:r>
              <a:t>what it means for young drivers…</a:t>
            </a:r>
          </a:p>
        </p:txBody>
      </p:sp>
      <p:sp>
        <p:nvSpPr>
          <p:cNvPr id="129" name="Shape 129"/>
          <p:cNvSpPr/>
          <p:nvPr/>
        </p:nvSpPr>
        <p:spPr>
          <a:xfrm>
            <a:off x="421625" y="8053510"/>
            <a:ext cx="12161550" cy="383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a:defRPr sz="2000" b="1">
                <a:latin typeface="Trebuchet MS"/>
                <a:ea typeface="Trebuchet MS"/>
                <a:cs typeface="Trebuchet MS"/>
                <a:sym typeface="Trebuchet MS"/>
              </a:defRPr>
            </a:pPr>
            <a:r>
              <a:t>71% of telematics policies are taken out by motorists under the age of 25 </a:t>
            </a:r>
            <a:r>
              <a:rPr sz="1800" b="0"/>
              <a:t>(Gocompare.com March 2016)</a:t>
            </a:r>
          </a:p>
        </p:txBody>
      </p:sp>
      <p:pic>
        <p:nvPicPr>
          <p:cNvPr id="130" name="image7-small.png"/>
          <p:cNvPicPr>
            <a:picLocks noChangeAspect="1"/>
          </p:cNvPicPr>
          <p:nvPr/>
        </p:nvPicPr>
        <p:blipFill>
          <a:blip r:embed="rId4">
            <a:extLst/>
          </a:blip>
          <a:stretch>
            <a:fillRect/>
          </a:stretch>
        </p:blipFill>
        <p:spPr>
          <a:xfrm>
            <a:off x="1383956" y="970165"/>
            <a:ext cx="10236889" cy="7702658"/>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35" name="Shape 135"/>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36" name="Shape 136"/>
          <p:cNvSpPr>
            <a:spLocks noGrp="1"/>
          </p:cNvSpPr>
          <p:nvPr>
            <p:ph type="title"/>
          </p:nvPr>
        </p:nvSpPr>
        <p:spPr>
          <a:xfrm>
            <a:off x="952500" y="114405"/>
            <a:ext cx="11099800" cy="1079501"/>
          </a:xfrm>
          <a:prstGeom prst="rect">
            <a:avLst/>
          </a:prstGeom>
        </p:spPr>
        <p:txBody>
          <a:bodyPr/>
          <a:lstStyle>
            <a:lvl1pPr>
              <a:defRPr sz="4400">
                <a:latin typeface="Cooper Black"/>
                <a:ea typeface="Cooper Black"/>
                <a:cs typeface="Cooper Black"/>
                <a:sym typeface="Cooper Black"/>
              </a:defRPr>
            </a:lvl1pPr>
          </a:lstStyle>
          <a:p>
            <a:r>
              <a:t>…and their parents!</a:t>
            </a:r>
          </a:p>
        </p:txBody>
      </p:sp>
      <p:sp>
        <p:nvSpPr>
          <p:cNvPr id="137" name="Shape 137"/>
          <p:cNvSpPr/>
          <p:nvPr/>
        </p:nvSpPr>
        <p:spPr>
          <a:xfrm>
            <a:off x="7198063" y="4876800"/>
            <a:ext cx="5154539" cy="302905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l">
              <a:defRPr sz="2000">
                <a:solidFill>
                  <a:srgbClr val="121212"/>
                </a:solidFill>
                <a:latin typeface="Cooper Black"/>
                <a:ea typeface="Cooper Black"/>
                <a:cs typeface="Cooper Black"/>
                <a:sym typeface="Cooper Black"/>
              </a:defRPr>
            </a:pPr>
            <a:r>
              <a:rPr dirty="0"/>
              <a:t>“ </a:t>
            </a:r>
            <a:r>
              <a:rPr dirty="0">
                <a:latin typeface="Arial"/>
                <a:ea typeface="Arial"/>
                <a:cs typeface="Arial"/>
                <a:sym typeface="Arial"/>
              </a:rPr>
              <a:t>Using black box insurance has helped develop Sarah’s driving massively. The software has flagged a couple of locations where Sarah was having problems so we made a point, the next time we were driving to these locations, to discuss the issues and help her improve her driving response to specific challenges she faces there. </a:t>
            </a:r>
            <a:r>
              <a:rPr dirty="0"/>
              <a:t>”</a:t>
            </a:r>
          </a:p>
          <a:p>
            <a:pPr algn="l">
              <a:defRPr sz="2000">
                <a:solidFill>
                  <a:srgbClr val="121212"/>
                </a:solidFill>
                <a:latin typeface="Cooper Black"/>
                <a:ea typeface="Cooper Black"/>
                <a:cs typeface="Cooper Black"/>
                <a:sym typeface="Cooper Black"/>
              </a:defRPr>
            </a:pPr>
            <a:r>
              <a:rPr dirty="0"/>
              <a:t>john </a:t>
            </a:r>
            <a:r>
              <a:rPr dirty="0" err="1"/>
              <a:t>catterson</a:t>
            </a:r>
            <a:r>
              <a:rPr dirty="0"/>
              <a:t>, parent</a:t>
            </a:r>
            <a:br>
              <a:rPr dirty="0"/>
            </a:br>
            <a:endParaRPr dirty="0"/>
          </a:p>
        </p:txBody>
      </p:sp>
      <p:pic>
        <p:nvPicPr>
          <p:cNvPr id="138" name="image8.png"/>
          <p:cNvPicPr>
            <a:picLocks noChangeAspect="1"/>
          </p:cNvPicPr>
          <p:nvPr/>
        </p:nvPicPr>
        <p:blipFill>
          <a:blip r:embed="rId4">
            <a:extLst/>
          </a:blip>
          <a:stretch>
            <a:fillRect/>
          </a:stretch>
        </p:blipFill>
        <p:spPr>
          <a:xfrm>
            <a:off x="550488" y="4265907"/>
            <a:ext cx="6286525" cy="4089930"/>
          </a:xfrm>
          <a:prstGeom prst="rect">
            <a:avLst/>
          </a:prstGeom>
          <a:ln w="12700">
            <a:miter lim="400000"/>
          </a:ln>
        </p:spPr>
      </p:pic>
      <p:pic>
        <p:nvPicPr>
          <p:cNvPr id="139" name="image9-small.png"/>
          <p:cNvPicPr>
            <a:picLocks noChangeAspect="1"/>
          </p:cNvPicPr>
          <p:nvPr/>
        </p:nvPicPr>
        <p:blipFill>
          <a:blip r:embed="rId5">
            <a:extLst/>
          </a:blip>
          <a:stretch>
            <a:fillRect/>
          </a:stretch>
        </p:blipFill>
        <p:spPr>
          <a:xfrm>
            <a:off x="2001457" y="1296016"/>
            <a:ext cx="9001887" cy="2918582"/>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44" name="Shape 144"/>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45" name="Shape 145"/>
          <p:cNvSpPr>
            <a:spLocks noGrp="1"/>
          </p:cNvSpPr>
          <p:nvPr>
            <p:ph type="title"/>
          </p:nvPr>
        </p:nvSpPr>
        <p:spPr>
          <a:xfrm>
            <a:off x="952500" y="444500"/>
            <a:ext cx="11099800" cy="1079500"/>
          </a:xfrm>
          <a:prstGeom prst="rect">
            <a:avLst/>
          </a:prstGeom>
        </p:spPr>
        <p:txBody>
          <a:bodyPr/>
          <a:lstStyle>
            <a:lvl1pPr>
              <a:defRPr sz="4400">
                <a:latin typeface="Cooper Black"/>
                <a:ea typeface="Cooper Black"/>
                <a:cs typeface="Cooper Black"/>
                <a:sym typeface="Cooper Black"/>
              </a:defRPr>
            </a:lvl1pPr>
          </a:lstStyle>
          <a:p>
            <a:r>
              <a:t>making our roads safer</a:t>
            </a:r>
          </a:p>
        </p:txBody>
      </p:sp>
      <p:sp>
        <p:nvSpPr>
          <p:cNvPr id="146" name="Shape 146"/>
          <p:cNvSpPr/>
          <p:nvPr/>
        </p:nvSpPr>
        <p:spPr>
          <a:xfrm>
            <a:off x="413560" y="5953545"/>
            <a:ext cx="3603726" cy="78015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a:latin typeface="Arial"/>
                <a:ea typeface="Arial"/>
                <a:cs typeface="Arial"/>
                <a:sym typeface="Arial"/>
              </a:defRPr>
            </a:lvl1pPr>
          </a:lstStyle>
          <a:p>
            <a:r>
              <a:t>3 times safer</a:t>
            </a:r>
          </a:p>
        </p:txBody>
      </p:sp>
      <p:pic>
        <p:nvPicPr>
          <p:cNvPr id="147" name="image10.png"/>
          <p:cNvPicPr>
            <a:picLocks noChangeAspect="1"/>
          </p:cNvPicPr>
          <p:nvPr/>
        </p:nvPicPr>
        <p:blipFill>
          <a:blip r:embed="rId4">
            <a:extLst/>
          </a:blip>
          <a:stretch>
            <a:fillRect/>
          </a:stretch>
        </p:blipFill>
        <p:spPr>
          <a:xfrm>
            <a:off x="478598" y="2443265"/>
            <a:ext cx="2975631" cy="3228152"/>
          </a:xfrm>
          <a:prstGeom prst="rect">
            <a:avLst/>
          </a:prstGeom>
          <a:ln w="12700">
            <a:miter lim="400000"/>
          </a:ln>
        </p:spPr>
      </p:pic>
      <p:pic>
        <p:nvPicPr>
          <p:cNvPr id="148" name="image11.png"/>
          <p:cNvPicPr>
            <a:picLocks noChangeAspect="1"/>
          </p:cNvPicPr>
          <p:nvPr/>
        </p:nvPicPr>
        <p:blipFill>
          <a:blip r:embed="rId5">
            <a:extLst/>
          </a:blip>
          <a:stretch>
            <a:fillRect/>
          </a:stretch>
        </p:blipFill>
        <p:spPr>
          <a:xfrm>
            <a:off x="4493547" y="2390544"/>
            <a:ext cx="3318777" cy="3333593"/>
          </a:xfrm>
          <a:prstGeom prst="rect">
            <a:avLst/>
          </a:prstGeom>
          <a:ln w="12700">
            <a:miter lim="400000"/>
          </a:ln>
        </p:spPr>
      </p:pic>
      <p:pic>
        <p:nvPicPr>
          <p:cNvPr id="149" name="image12.png"/>
          <p:cNvPicPr>
            <a:picLocks noChangeAspect="1"/>
          </p:cNvPicPr>
          <p:nvPr/>
        </p:nvPicPr>
        <p:blipFill>
          <a:blip r:embed="rId6">
            <a:extLst/>
          </a:blip>
          <a:stretch>
            <a:fillRect/>
          </a:stretch>
        </p:blipFill>
        <p:spPr>
          <a:xfrm>
            <a:off x="8570697" y="2693657"/>
            <a:ext cx="4114084" cy="2968216"/>
          </a:xfrm>
          <a:prstGeom prst="rect">
            <a:avLst/>
          </a:prstGeom>
          <a:ln w="12700">
            <a:miter lim="400000"/>
          </a:ln>
        </p:spPr>
      </p:pic>
      <p:sp>
        <p:nvSpPr>
          <p:cNvPr id="150" name="Shape 150"/>
          <p:cNvSpPr/>
          <p:nvPr/>
        </p:nvSpPr>
        <p:spPr>
          <a:xfrm>
            <a:off x="4678971" y="5793800"/>
            <a:ext cx="2670052" cy="1227982"/>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4000">
                <a:latin typeface="Arial"/>
                <a:ea typeface="Arial"/>
                <a:cs typeface="Arial"/>
                <a:sym typeface="Arial"/>
              </a:defRPr>
            </a:pPr>
            <a:r>
              <a:t>One 2 One</a:t>
            </a:r>
            <a:endParaRPr sz="2000"/>
          </a:p>
          <a:p>
            <a:pPr>
              <a:defRPr sz="4000">
                <a:latin typeface="Arial"/>
                <a:ea typeface="Arial"/>
                <a:cs typeface="Arial"/>
                <a:sym typeface="Arial"/>
              </a:defRPr>
            </a:pPr>
            <a:r>
              <a:t>advice</a:t>
            </a:r>
          </a:p>
        </p:txBody>
      </p:sp>
      <p:sp>
        <p:nvSpPr>
          <p:cNvPr id="151" name="Shape 151"/>
          <p:cNvSpPr/>
          <p:nvPr/>
        </p:nvSpPr>
        <p:spPr>
          <a:xfrm>
            <a:off x="7913368" y="5953545"/>
            <a:ext cx="4722020" cy="78015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a:latin typeface="Arial"/>
                <a:ea typeface="Arial"/>
                <a:cs typeface="Arial"/>
                <a:sym typeface="Arial"/>
              </a:defRPr>
            </a:lvl1pPr>
          </a:lstStyle>
          <a:p>
            <a:r>
              <a:t>Safer newer cars</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56" name="Shape 156"/>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57" name="Shape 157"/>
          <p:cNvSpPr>
            <a:spLocks noGrp="1"/>
          </p:cNvSpPr>
          <p:nvPr>
            <p:ph type="title"/>
          </p:nvPr>
        </p:nvSpPr>
        <p:spPr>
          <a:xfrm>
            <a:off x="952500" y="179267"/>
            <a:ext cx="11099800" cy="1079501"/>
          </a:xfrm>
          <a:prstGeom prst="rect">
            <a:avLst/>
          </a:prstGeom>
        </p:spPr>
        <p:txBody>
          <a:bodyPr/>
          <a:lstStyle>
            <a:lvl1pPr>
              <a:defRPr sz="4400">
                <a:latin typeface="Cooper Black"/>
                <a:ea typeface="Cooper Black"/>
                <a:cs typeface="Cooper Black"/>
                <a:sym typeface="Cooper Black"/>
              </a:defRPr>
            </a:lvl1pPr>
          </a:lstStyle>
          <a:p>
            <a:r>
              <a:t>telematics in action</a:t>
            </a:r>
          </a:p>
        </p:txBody>
      </p:sp>
      <p:pic>
        <p:nvPicPr>
          <p:cNvPr id="158" name="image13.png"/>
          <p:cNvPicPr>
            <a:picLocks noChangeAspect="1"/>
          </p:cNvPicPr>
          <p:nvPr/>
        </p:nvPicPr>
        <p:blipFill>
          <a:blip r:embed="rId4">
            <a:extLst/>
          </a:blip>
          <a:srcRect l="15806" t="10370" r="16307" b="21742"/>
          <a:stretch>
            <a:fillRect/>
          </a:stretch>
        </p:blipFill>
        <p:spPr>
          <a:xfrm>
            <a:off x="381744" y="4749172"/>
            <a:ext cx="6592577" cy="3708402"/>
          </a:xfrm>
          <a:prstGeom prst="rect">
            <a:avLst/>
          </a:prstGeom>
          <a:ln w="12700">
            <a:miter lim="400000"/>
          </a:ln>
        </p:spPr>
      </p:pic>
      <p:pic>
        <p:nvPicPr>
          <p:cNvPr id="159" name="image14.png"/>
          <p:cNvPicPr>
            <a:picLocks noChangeAspect="1"/>
          </p:cNvPicPr>
          <p:nvPr/>
        </p:nvPicPr>
        <p:blipFill>
          <a:blip r:embed="rId5">
            <a:extLst/>
          </a:blip>
          <a:srcRect l="16456" t="9813" r="15365" b="21913"/>
          <a:stretch>
            <a:fillRect/>
          </a:stretch>
        </p:blipFill>
        <p:spPr>
          <a:xfrm>
            <a:off x="6234381" y="4746664"/>
            <a:ext cx="6588297" cy="3710910"/>
          </a:xfrm>
          <a:prstGeom prst="rect">
            <a:avLst/>
          </a:prstGeom>
          <a:ln w="12700">
            <a:miter lim="400000"/>
          </a:ln>
        </p:spPr>
      </p:pic>
      <p:pic>
        <p:nvPicPr>
          <p:cNvPr id="160" name="image15.png"/>
          <p:cNvPicPr>
            <a:picLocks noChangeAspect="1"/>
          </p:cNvPicPr>
          <p:nvPr/>
        </p:nvPicPr>
        <p:blipFill>
          <a:blip r:embed="rId6">
            <a:extLst/>
          </a:blip>
          <a:srcRect l="19319" t="9815" r="16522" b="26033"/>
          <a:stretch>
            <a:fillRect/>
          </a:stretch>
        </p:blipFill>
        <p:spPr>
          <a:xfrm>
            <a:off x="6797505" y="1319632"/>
            <a:ext cx="5989539" cy="3368717"/>
          </a:xfrm>
          <a:prstGeom prst="rect">
            <a:avLst/>
          </a:prstGeom>
          <a:ln w="12700">
            <a:miter lim="400000"/>
          </a:ln>
        </p:spPr>
      </p:pic>
      <p:sp>
        <p:nvSpPr>
          <p:cNvPr id="161" name="Shape 161"/>
          <p:cNvSpPr/>
          <p:nvPr/>
        </p:nvSpPr>
        <p:spPr>
          <a:xfrm>
            <a:off x="14846300" y="3783345"/>
            <a:ext cx="914400" cy="914402"/>
          </a:xfrm>
          <a:prstGeom prst="rect">
            <a:avLst/>
          </a:prstGeom>
          <a:blipFill>
            <a:blip r:embed="rId7"/>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latin typeface="Helvetica Light"/>
                <a:ea typeface="Helvetica Light"/>
                <a:cs typeface="Helvetica Light"/>
                <a:sym typeface="Helvetica Light"/>
              </a:defRPr>
            </a:pPr>
            <a:endParaRPr/>
          </a:p>
        </p:txBody>
      </p:sp>
      <p:pic>
        <p:nvPicPr>
          <p:cNvPr id="162" name="image17.png"/>
          <p:cNvPicPr>
            <a:picLocks noChangeAspect="1"/>
          </p:cNvPicPr>
          <p:nvPr/>
        </p:nvPicPr>
        <p:blipFill>
          <a:blip r:embed="rId8">
            <a:extLst/>
          </a:blip>
          <a:stretch>
            <a:fillRect/>
          </a:stretch>
        </p:blipFill>
        <p:spPr>
          <a:xfrm>
            <a:off x="2422861" y="1319632"/>
            <a:ext cx="3384044" cy="3368677"/>
          </a:xfrm>
          <a:prstGeom prst="rect">
            <a:avLst/>
          </a:prstGeom>
          <a:ln w="12700">
            <a:miter lim="400000"/>
          </a:ln>
        </p:spPr>
      </p:pic>
      <p:pic>
        <p:nvPicPr>
          <p:cNvPr id="163" name="image18.png"/>
          <p:cNvPicPr>
            <a:picLocks noChangeAspect="1"/>
          </p:cNvPicPr>
          <p:nvPr/>
        </p:nvPicPr>
        <p:blipFill>
          <a:blip r:embed="rId9">
            <a:extLst/>
          </a:blip>
          <a:stretch>
            <a:fillRect/>
          </a:stretch>
        </p:blipFill>
        <p:spPr>
          <a:xfrm>
            <a:off x="713384" y="1390086"/>
            <a:ext cx="1063307" cy="3227767"/>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68" name="Shape 168"/>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69" name="Shape 169"/>
          <p:cNvSpPr>
            <a:spLocks noGrp="1"/>
          </p:cNvSpPr>
          <p:nvPr>
            <p:ph type="title"/>
          </p:nvPr>
        </p:nvSpPr>
        <p:spPr>
          <a:xfrm>
            <a:off x="952500" y="444500"/>
            <a:ext cx="11099800" cy="1079500"/>
          </a:xfrm>
          <a:prstGeom prst="rect">
            <a:avLst/>
          </a:prstGeom>
        </p:spPr>
        <p:txBody>
          <a:bodyPr/>
          <a:lstStyle>
            <a:lvl1pPr>
              <a:defRPr sz="4400">
                <a:latin typeface="Cooper Black"/>
                <a:ea typeface="Cooper Black"/>
                <a:cs typeface="Cooper Black"/>
                <a:sym typeface="Cooper Black"/>
              </a:defRPr>
            </a:lvl1pPr>
          </a:lstStyle>
          <a:p>
            <a:r>
              <a:t>ABC’S of driving</a:t>
            </a:r>
          </a:p>
        </p:txBody>
      </p:sp>
      <p:pic>
        <p:nvPicPr>
          <p:cNvPr id="170" name="image19.png"/>
          <p:cNvPicPr>
            <a:picLocks noChangeAspect="1"/>
          </p:cNvPicPr>
          <p:nvPr/>
        </p:nvPicPr>
        <p:blipFill>
          <a:blip r:embed="rId4">
            <a:extLst/>
          </a:blip>
          <a:stretch>
            <a:fillRect/>
          </a:stretch>
        </p:blipFill>
        <p:spPr>
          <a:xfrm>
            <a:off x="2406280" y="1352499"/>
            <a:ext cx="8019172" cy="6985831"/>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75" name="Shape 175"/>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76" name="Shape 176"/>
          <p:cNvSpPr>
            <a:spLocks noGrp="1"/>
          </p:cNvSpPr>
          <p:nvPr>
            <p:ph type="title"/>
          </p:nvPr>
        </p:nvSpPr>
        <p:spPr>
          <a:xfrm>
            <a:off x="952500" y="169349"/>
            <a:ext cx="11099800" cy="1079501"/>
          </a:xfrm>
          <a:prstGeom prst="rect">
            <a:avLst/>
          </a:prstGeom>
        </p:spPr>
        <p:txBody>
          <a:bodyPr/>
          <a:lstStyle>
            <a:lvl1pPr>
              <a:defRPr sz="4400">
                <a:latin typeface="Cooper Black"/>
                <a:ea typeface="Cooper Black"/>
                <a:cs typeface="Cooper Black"/>
                <a:sym typeface="Cooper Black"/>
              </a:defRPr>
            </a:lvl1pPr>
          </a:lstStyle>
          <a:p>
            <a:r>
              <a:t>telematics in action</a:t>
            </a:r>
          </a:p>
        </p:txBody>
      </p:sp>
      <p:pic>
        <p:nvPicPr>
          <p:cNvPr id="177" name="image20.png"/>
          <p:cNvPicPr>
            <a:picLocks noChangeAspect="1"/>
          </p:cNvPicPr>
          <p:nvPr/>
        </p:nvPicPr>
        <p:blipFill>
          <a:blip r:embed="rId4">
            <a:extLst/>
          </a:blip>
          <a:stretch>
            <a:fillRect/>
          </a:stretch>
        </p:blipFill>
        <p:spPr>
          <a:xfrm>
            <a:off x="7404395" y="1690217"/>
            <a:ext cx="5247283" cy="3111856"/>
          </a:xfrm>
          <a:prstGeom prst="rect">
            <a:avLst/>
          </a:prstGeom>
          <a:ln w="12700">
            <a:miter lim="400000"/>
          </a:ln>
        </p:spPr>
      </p:pic>
      <p:sp>
        <p:nvSpPr>
          <p:cNvPr id="178" name="Shape 178"/>
          <p:cNvSpPr/>
          <p:nvPr/>
        </p:nvSpPr>
        <p:spPr>
          <a:xfrm>
            <a:off x="3346400" y="7842274"/>
            <a:ext cx="6312000" cy="3853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a:latin typeface="Arial"/>
                <a:ea typeface="Arial"/>
                <a:cs typeface="Arial"/>
                <a:sym typeface="Arial"/>
              </a:defRPr>
            </a:lvl1pPr>
          </a:lstStyle>
          <a:p>
            <a:r>
              <a:t>Moving towards plug in devices – fit over 80% of cars!  </a:t>
            </a:r>
          </a:p>
        </p:txBody>
      </p:sp>
      <p:pic>
        <p:nvPicPr>
          <p:cNvPr id="179" name="image21.png"/>
          <p:cNvPicPr>
            <a:picLocks noChangeAspect="1"/>
          </p:cNvPicPr>
          <p:nvPr/>
        </p:nvPicPr>
        <p:blipFill>
          <a:blip r:embed="rId5">
            <a:extLst/>
          </a:blip>
          <a:stretch>
            <a:fillRect/>
          </a:stretch>
        </p:blipFill>
        <p:spPr>
          <a:xfrm>
            <a:off x="3525177" y="5114900"/>
            <a:ext cx="8626380" cy="2451094"/>
          </a:xfrm>
          <a:prstGeom prst="rect">
            <a:avLst/>
          </a:prstGeom>
          <a:ln w="12700">
            <a:miter lim="400000"/>
          </a:ln>
        </p:spPr>
      </p:pic>
      <p:pic>
        <p:nvPicPr>
          <p:cNvPr id="180" name="image22.png"/>
          <p:cNvPicPr>
            <a:picLocks noChangeAspect="1"/>
          </p:cNvPicPr>
          <p:nvPr/>
        </p:nvPicPr>
        <p:blipFill>
          <a:blip r:embed="rId6">
            <a:extLst/>
          </a:blip>
          <a:stretch>
            <a:fillRect/>
          </a:stretch>
        </p:blipFill>
        <p:spPr>
          <a:xfrm>
            <a:off x="475286" y="4910942"/>
            <a:ext cx="11823768" cy="61109"/>
          </a:xfrm>
          <a:prstGeom prst="rect">
            <a:avLst/>
          </a:prstGeom>
          <a:ln w="12700">
            <a:miter lim="400000"/>
          </a:ln>
        </p:spPr>
      </p:pic>
      <p:pic>
        <p:nvPicPr>
          <p:cNvPr id="181" name="image23.png"/>
          <p:cNvPicPr>
            <a:picLocks noChangeAspect="1"/>
          </p:cNvPicPr>
          <p:nvPr/>
        </p:nvPicPr>
        <p:blipFill>
          <a:blip r:embed="rId7">
            <a:extLst/>
          </a:blip>
          <a:srcRect t="41926" b="9955"/>
          <a:stretch>
            <a:fillRect/>
          </a:stretch>
        </p:blipFill>
        <p:spPr>
          <a:xfrm>
            <a:off x="6954325" y="1474425"/>
            <a:ext cx="52636" cy="3293648"/>
          </a:xfrm>
          <a:prstGeom prst="rect">
            <a:avLst/>
          </a:prstGeom>
          <a:ln w="12700">
            <a:miter lim="400000"/>
          </a:ln>
        </p:spPr>
      </p:pic>
      <p:pic>
        <p:nvPicPr>
          <p:cNvPr id="182" name="image24.png"/>
          <p:cNvPicPr>
            <a:picLocks noChangeAspect="1"/>
          </p:cNvPicPr>
          <p:nvPr/>
        </p:nvPicPr>
        <p:blipFill>
          <a:blip r:embed="rId8">
            <a:extLst/>
          </a:blip>
          <a:stretch>
            <a:fillRect/>
          </a:stretch>
        </p:blipFill>
        <p:spPr>
          <a:xfrm>
            <a:off x="202026" y="1695830"/>
            <a:ext cx="6761367" cy="2636573"/>
          </a:xfrm>
          <a:prstGeom prst="rect">
            <a:avLst/>
          </a:prstGeom>
          <a:ln w="12700">
            <a:miter lim="400000"/>
          </a:ln>
        </p:spPr>
      </p:pic>
      <p:pic>
        <p:nvPicPr>
          <p:cNvPr id="183" name="image25.png"/>
          <p:cNvPicPr>
            <a:picLocks noChangeAspect="1"/>
          </p:cNvPicPr>
          <p:nvPr/>
        </p:nvPicPr>
        <p:blipFill>
          <a:blip r:embed="rId9">
            <a:extLst/>
          </a:blip>
          <a:stretch>
            <a:fillRect/>
          </a:stretch>
        </p:blipFill>
        <p:spPr>
          <a:xfrm>
            <a:off x="949391" y="5659959"/>
            <a:ext cx="2375657" cy="1774956"/>
          </a:xfrm>
          <a:prstGeom prst="rect">
            <a:avLst/>
          </a:prstGeom>
          <a:ln w="12700">
            <a:miter lim="400000"/>
          </a:ln>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image2.jpe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188" name="Shape 188"/>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189" name="Shape 189"/>
          <p:cNvSpPr>
            <a:spLocks noGrp="1"/>
          </p:cNvSpPr>
          <p:nvPr>
            <p:ph type="title"/>
          </p:nvPr>
        </p:nvSpPr>
        <p:spPr>
          <a:xfrm>
            <a:off x="952500" y="304800"/>
            <a:ext cx="11099800" cy="1079500"/>
          </a:xfrm>
          <a:prstGeom prst="rect">
            <a:avLst/>
          </a:prstGeom>
        </p:spPr>
        <p:txBody>
          <a:bodyPr/>
          <a:lstStyle>
            <a:lvl1pPr>
              <a:defRPr sz="4400">
                <a:latin typeface="Cooper Black"/>
                <a:ea typeface="Cooper Black"/>
                <a:cs typeface="Cooper Black"/>
                <a:sym typeface="Cooper Black"/>
              </a:defRPr>
            </a:lvl1pPr>
          </a:lstStyle>
          <a:p>
            <a:r>
              <a:t>what it means for the industry</a:t>
            </a:r>
          </a:p>
        </p:txBody>
      </p:sp>
      <p:pic>
        <p:nvPicPr>
          <p:cNvPr id="190" name="image26.png"/>
          <p:cNvPicPr>
            <a:picLocks noChangeAspect="1"/>
          </p:cNvPicPr>
          <p:nvPr/>
        </p:nvPicPr>
        <p:blipFill>
          <a:blip r:embed="rId4">
            <a:extLst/>
          </a:blip>
          <a:stretch>
            <a:fillRect/>
          </a:stretch>
        </p:blipFill>
        <p:spPr>
          <a:xfrm>
            <a:off x="8543387" y="1620233"/>
            <a:ext cx="3822927" cy="6513133"/>
          </a:xfrm>
          <a:prstGeom prst="rect">
            <a:avLst/>
          </a:prstGeom>
          <a:ln w="12700">
            <a:miter lim="400000"/>
          </a:ln>
        </p:spPr>
      </p:pic>
      <p:pic>
        <p:nvPicPr>
          <p:cNvPr id="191" name="image27.png"/>
          <p:cNvPicPr>
            <a:picLocks noChangeAspect="1"/>
          </p:cNvPicPr>
          <p:nvPr/>
        </p:nvPicPr>
        <p:blipFill>
          <a:blip r:embed="rId5">
            <a:extLst/>
          </a:blip>
          <a:stretch>
            <a:fillRect/>
          </a:stretch>
        </p:blipFill>
        <p:spPr>
          <a:xfrm>
            <a:off x="8306341" y="1968917"/>
            <a:ext cx="44722" cy="5815766"/>
          </a:xfrm>
          <a:prstGeom prst="rect">
            <a:avLst/>
          </a:prstGeom>
          <a:ln w="12700">
            <a:miter lim="400000"/>
          </a:ln>
        </p:spPr>
      </p:pic>
      <p:pic>
        <p:nvPicPr>
          <p:cNvPr id="192" name="image28.png"/>
          <p:cNvPicPr>
            <a:picLocks noChangeAspect="1"/>
          </p:cNvPicPr>
          <p:nvPr/>
        </p:nvPicPr>
        <p:blipFill>
          <a:blip r:embed="rId6">
            <a:extLst/>
          </a:blip>
          <a:stretch>
            <a:fillRect/>
          </a:stretch>
        </p:blipFill>
        <p:spPr>
          <a:xfrm>
            <a:off x="496193" y="4642777"/>
            <a:ext cx="7338205" cy="56428"/>
          </a:xfrm>
          <a:prstGeom prst="rect">
            <a:avLst/>
          </a:prstGeom>
          <a:ln w="12700">
            <a:miter lim="400000"/>
          </a:ln>
        </p:spPr>
      </p:pic>
      <p:pic>
        <p:nvPicPr>
          <p:cNvPr id="193" name="image29.png"/>
          <p:cNvPicPr>
            <a:picLocks noChangeAspect="1"/>
          </p:cNvPicPr>
          <p:nvPr/>
        </p:nvPicPr>
        <p:blipFill>
          <a:blip r:embed="rId7">
            <a:extLst/>
          </a:blip>
          <a:stretch>
            <a:fillRect/>
          </a:stretch>
        </p:blipFill>
        <p:spPr>
          <a:xfrm>
            <a:off x="283342" y="5008024"/>
            <a:ext cx="7830675" cy="3003470"/>
          </a:xfrm>
          <a:prstGeom prst="rect">
            <a:avLst/>
          </a:prstGeom>
          <a:ln w="12700">
            <a:miter lim="400000"/>
          </a:ln>
        </p:spPr>
      </p:pic>
      <p:pic>
        <p:nvPicPr>
          <p:cNvPr id="194" name="image30.png"/>
          <p:cNvPicPr>
            <a:picLocks noChangeAspect="1"/>
          </p:cNvPicPr>
          <p:nvPr/>
        </p:nvPicPr>
        <p:blipFill>
          <a:blip r:embed="rId8">
            <a:extLst/>
          </a:blip>
          <a:stretch>
            <a:fillRect/>
          </a:stretch>
        </p:blipFill>
        <p:spPr>
          <a:xfrm>
            <a:off x="439843" y="1830671"/>
            <a:ext cx="7517673" cy="2365736"/>
          </a:xfrm>
          <a:prstGeom prst="rect">
            <a:avLst/>
          </a:prstGeom>
          <a:ln w="12700">
            <a:miter lim="400000"/>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image2.jpeg"/>
          <p:cNvPicPr>
            <a:picLocks noChangeAspect="1"/>
          </p:cNvPicPr>
          <p:nvPr/>
        </p:nvPicPr>
        <p:blipFill>
          <a:blip r:embed="rId3">
            <a:extLst/>
          </a:blip>
          <a:stretch>
            <a:fillRect/>
          </a:stretch>
        </p:blipFill>
        <p:spPr>
          <a:xfrm>
            <a:off x="0" y="-12700"/>
            <a:ext cx="13004800" cy="9753600"/>
          </a:xfrm>
          <a:prstGeom prst="rect">
            <a:avLst/>
          </a:prstGeom>
          <a:ln w="12700">
            <a:miter lim="400000"/>
          </a:ln>
        </p:spPr>
      </p:pic>
      <p:sp>
        <p:nvSpPr>
          <p:cNvPr id="199" name="Shape 199"/>
          <p:cNvSpPr/>
          <p:nvPr/>
        </p:nvSpPr>
        <p:spPr>
          <a:xfrm>
            <a:off x="9551654" y="8939644"/>
            <a:ext cx="3096290" cy="45951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a:solidFill>
                  <a:srgbClr val="E9511E"/>
                </a:solidFill>
                <a:latin typeface="Arial"/>
                <a:ea typeface="Arial"/>
                <a:cs typeface="Arial"/>
                <a:sym typeface="Arial"/>
              </a:defRPr>
            </a:lvl1pPr>
          </a:lstStyle>
          <a:p>
            <a:r>
              <a:t>Safer, Fairer, Simpler</a:t>
            </a:r>
          </a:p>
        </p:txBody>
      </p:sp>
      <p:sp>
        <p:nvSpPr>
          <p:cNvPr id="200" name="Shape 200"/>
          <p:cNvSpPr>
            <a:spLocks noGrp="1"/>
          </p:cNvSpPr>
          <p:nvPr>
            <p:ph type="title"/>
          </p:nvPr>
        </p:nvSpPr>
        <p:spPr>
          <a:xfrm>
            <a:off x="952500" y="76200"/>
            <a:ext cx="11099800" cy="1079500"/>
          </a:xfrm>
          <a:prstGeom prst="rect">
            <a:avLst/>
          </a:prstGeom>
        </p:spPr>
        <p:txBody>
          <a:bodyPr/>
          <a:lstStyle>
            <a:lvl1pPr>
              <a:defRPr sz="4400">
                <a:latin typeface="Cooper Black"/>
                <a:ea typeface="Cooper Black"/>
                <a:cs typeface="Cooper Black"/>
                <a:sym typeface="Cooper Black"/>
              </a:defRPr>
            </a:lvl1pPr>
          </a:lstStyle>
          <a:p>
            <a:r>
              <a:t>where will telematics take us?</a:t>
            </a:r>
          </a:p>
        </p:txBody>
      </p:sp>
      <p:pic>
        <p:nvPicPr>
          <p:cNvPr id="201" name="image31.png"/>
          <p:cNvPicPr>
            <a:picLocks noChangeAspect="1"/>
          </p:cNvPicPr>
          <p:nvPr/>
        </p:nvPicPr>
        <p:blipFill>
          <a:blip r:embed="rId4">
            <a:extLst/>
          </a:blip>
          <a:stretch>
            <a:fillRect/>
          </a:stretch>
        </p:blipFill>
        <p:spPr>
          <a:xfrm>
            <a:off x="467163" y="5335866"/>
            <a:ext cx="5776277" cy="2805935"/>
          </a:xfrm>
          <a:prstGeom prst="rect">
            <a:avLst/>
          </a:prstGeom>
          <a:ln w="12700">
            <a:miter lim="400000"/>
          </a:ln>
        </p:spPr>
      </p:pic>
      <p:pic>
        <p:nvPicPr>
          <p:cNvPr id="202" name="image32.png"/>
          <p:cNvPicPr>
            <a:picLocks noChangeAspect="1"/>
          </p:cNvPicPr>
          <p:nvPr/>
        </p:nvPicPr>
        <p:blipFill>
          <a:blip r:embed="rId5">
            <a:extLst/>
          </a:blip>
          <a:stretch>
            <a:fillRect/>
          </a:stretch>
        </p:blipFill>
        <p:spPr>
          <a:xfrm>
            <a:off x="7207745" y="5294333"/>
            <a:ext cx="5114684" cy="2889002"/>
          </a:xfrm>
          <a:prstGeom prst="rect">
            <a:avLst/>
          </a:prstGeom>
          <a:ln w="12700">
            <a:miter lim="400000"/>
          </a:ln>
        </p:spPr>
      </p:pic>
      <p:pic>
        <p:nvPicPr>
          <p:cNvPr id="203" name="image28.png"/>
          <p:cNvPicPr>
            <a:picLocks noChangeAspect="1"/>
          </p:cNvPicPr>
          <p:nvPr/>
        </p:nvPicPr>
        <p:blipFill>
          <a:blip r:embed="rId6">
            <a:extLst/>
          </a:blip>
          <a:stretch>
            <a:fillRect/>
          </a:stretch>
        </p:blipFill>
        <p:spPr>
          <a:xfrm>
            <a:off x="631876" y="5083404"/>
            <a:ext cx="6166532" cy="47418"/>
          </a:xfrm>
          <a:prstGeom prst="rect">
            <a:avLst/>
          </a:prstGeom>
          <a:ln w="12700">
            <a:miter lim="400000"/>
          </a:ln>
        </p:spPr>
      </p:pic>
      <p:pic>
        <p:nvPicPr>
          <p:cNvPr id="204" name="image33.png"/>
          <p:cNvPicPr>
            <a:picLocks noChangeAspect="1"/>
          </p:cNvPicPr>
          <p:nvPr/>
        </p:nvPicPr>
        <p:blipFill>
          <a:blip r:embed="rId7">
            <a:extLst/>
          </a:blip>
          <a:stretch>
            <a:fillRect/>
          </a:stretch>
        </p:blipFill>
        <p:spPr>
          <a:xfrm>
            <a:off x="8134918" y="1188285"/>
            <a:ext cx="3260338" cy="3731607"/>
          </a:xfrm>
          <a:prstGeom prst="rect">
            <a:avLst/>
          </a:prstGeom>
          <a:ln w="12700">
            <a:miter lim="400000"/>
          </a:ln>
        </p:spPr>
      </p:pic>
      <p:pic>
        <p:nvPicPr>
          <p:cNvPr id="205" name="image27.png"/>
          <p:cNvPicPr>
            <a:picLocks noChangeAspect="1"/>
          </p:cNvPicPr>
          <p:nvPr/>
        </p:nvPicPr>
        <p:blipFill>
          <a:blip r:embed="rId8">
            <a:extLst/>
          </a:blip>
          <a:stretch>
            <a:fillRect/>
          </a:stretch>
        </p:blipFill>
        <p:spPr>
          <a:xfrm>
            <a:off x="6963075" y="1478727"/>
            <a:ext cx="50911" cy="6620767"/>
          </a:xfrm>
          <a:prstGeom prst="rect">
            <a:avLst/>
          </a:prstGeom>
          <a:ln w="12700">
            <a:miter lim="400000"/>
          </a:ln>
        </p:spPr>
      </p:pic>
      <p:pic>
        <p:nvPicPr>
          <p:cNvPr id="206" name="image28.png"/>
          <p:cNvPicPr>
            <a:picLocks noChangeAspect="1"/>
          </p:cNvPicPr>
          <p:nvPr/>
        </p:nvPicPr>
        <p:blipFill>
          <a:blip r:embed="rId6">
            <a:extLst/>
          </a:blip>
          <a:stretch>
            <a:fillRect/>
          </a:stretch>
        </p:blipFill>
        <p:spPr>
          <a:xfrm>
            <a:off x="7168122" y="5085734"/>
            <a:ext cx="5560391" cy="42758"/>
          </a:xfrm>
          <a:prstGeom prst="rect">
            <a:avLst/>
          </a:prstGeom>
          <a:ln w="12700">
            <a:miter lim="400000"/>
          </a:ln>
        </p:spPr>
      </p:pic>
      <p:pic>
        <p:nvPicPr>
          <p:cNvPr id="207" name="image34.png"/>
          <p:cNvPicPr>
            <a:picLocks noChangeAspect="1"/>
          </p:cNvPicPr>
          <p:nvPr/>
        </p:nvPicPr>
        <p:blipFill>
          <a:blip r:embed="rId9">
            <a:extLst/>
          </a:blip>
          <a:stretch>
            <a:fillRect/>
          </a:stretch>
        </p:blipFill>
        <p:spPr>
          <a:xfrm>
            <a:off x="1238421" y="1461879"/>
            <a:ext cx="4953445" cy="3567808"/>
          </a:xfrm>
          <a:prstGeom prst="rect">
            <a:avLst/>
          </a:prstGeom>
          <a:ln w="12700">
            <a:miter lim="400000"/>
          </a:ln>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 name="image35.jpeg"/>
          <p:cNvPicPr>
            <a:picLocks noChangeAspect="1"/>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spd="slow"/>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123</TotalTime>
  <Words>968</Words>
  <Application>Microsoft Office PowerPoint</Application>
  <PresentationFormat>Custom</PresentationFormat>
  <Paragraphs>59</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Cooper Black</vt:lpstr>
      <vt:lpstr>Helvetica Light</vt:lpstr>
      <vt:lpstr>Helvetica Neue</vt:lpstr>
      <vt:lpstr>Trebuchet MS</vt:lpstr>
      <vt:lpstr>White</vt:lpstr>
      <vt:lpstr>terrific telematics</vt:lpstr>
      <vt:lpstr>telematics is growing!</vt:lpstr>
      <vt:lpstr>what it means for young drivers…</vt:lpstr>
      <vt:lpstr>…and their parents!</vt:lpstr>
      <vt:lpstr>making our roads safer</vt:lpstr>
      <vt:lpstr>telematics in action</vt:lpstr>
      <vt:lpstr>ABC’S of driving</vt:lpstr>
      <vt:lpstr>telematics in action</vt:lpstr>
      <vt:lpstr>what it means for the industry</vt:lpstr>
      <vt:lpstr>where will telematics take us?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terrific telematics</dc:title>
  <dc:creator>admin2</dc:creator>
  <cp:lastModifiedBy>admin2</cp:lastModifiedBy>
  <cp:revision>6</cp:revision>
  <dcterms:modified xsi:type="dcterms:W3CDTF">2017-01-23T10:07:30Z</dcterms:modified>
</cp:coreProperties>
</file>