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2.xml" ContentType="application/vnd.openxmlformats-officedocument.drawingml.chartshape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71" r:id="rId3"/>
    <p:sldId id="272" r:id="rId4"/>
    <p:sldId id="280" r:id="rId5"/>
    <p:sldId id="260" r:id="rId6"/>
    <p:sldId id="278" r:id="rId7"/>
    <p:sldId id="281" r:id="rId8"/>
    <p:sldId id="284" r:id="rId9"/>
    <p:sldId id="276" r:id="rId10"/>
    <p:sldId id="279" r:id="rId11"/>
    <p:sldId id="287" r:id="rId12"/>
    <p:sldId id="285" r:id="rId13"/>
    <p:sldId id="291" r:id="rId14"/>
    <p:sldId id="261" r:id="rId15"/>
    <p:sldId id="262" r:id="rId16"/>
    <p:sldId id="263" r:id="rId17"/>
    <p:sldId id="288" r:id="rId18"/>
    <p:sldId id="264" r:id="rId19"/>
    <p:sldId id="274" r:id="rId20"/>
    <p:sldId id="289" r:id="rId21"/>
    <p:sldId id="265" r:id="rId22"/>
    <p:sldId id="283" r:id="rId23"/>
    <p:sldId id="292" r:id="rId24"/>
    <p:sldId id="290" r:id="rId25"/>
  </p:sldIdLst>
  <p:sldSz cx="9144000" cy="6859588"/>
  <p:notesSz cx="6797675" cy="9926638"/>
  <p:defaultTextStyle>
    <a:defPPr>
      <a:defRPr lang="de-DE"/>
    </a:defPPr>
    <a:lvl1pPr algn="l" rtl="0" fontAlgn="base">
      <a:lnSpc>
        <a:spcPts val="2600"/>
      </a:lnSpc>
      <a:spcBef>
        <a:spcPct val="0"/>
      </a:spcBef>
      <a:spcAft>
        <a:spcPts val="1000"/>
      </a:spcAft>
      <a:buClr>
        <a:schemeClr val="bg1"/>
      </a:buClr>
      <a:buChar char="–"/>
      <a:defRPr sz="22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fontAlgn="base">
      <a:lnSpc>
        <a:spcPts val="2600"/>
      </a:lnSpc>
      <a:spcBef>
        <a:spcPct val="0"/>
      </a:spcBef>
      <a:spcAft>
        <a:spcPts val="1000"/>
      </a:spcAft>
      <a:buClr>
        <a:schemeClr val="bg1"/>
      </a:buClr>
      <a:buChar char="–"/>
      <a:defRPr sz="22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fontAlgn="base">
      <a:lnSpc>
        <a:spcPts val="2600"/>
      </a:lnSpc>
      <a:spcBef>
        <a:spcPct val="0"/>
      </a:spcBef>
      <a:spcAft>
        <a:spcPts val="1000"/>
      </a:spcAft>
      <a:buClr>
        <a:schemeClr val="bg1"/>
      </a:buClr>
      <a:buChar char="–"/>
      <a:defRPr sz="22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fontAlgn="base">
      <a:lnSpc>
        <a:spcPts val="2600"/>
      </a:lnSpc>
      <a:spcBef>
        <a:spcPct val="0"/>
      </a:spcBef>
      <a:spcAft>
        <a:spcPts val="1000"/>
      </a:spcAft>
      <a:buClr>
        <a:schemeClr val="bg1"/>
      </a:buClr>
      <a:buChar char="–"/>
      <a:defRPr sz="22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fontAlgn="base">
      <a:lnSpc>
        <a:spcPts val="2600"/>
      </a:lnSpc>
      <a:spcBef>
        <a:spcPct val="0"/>
      </a:spcBef>
      <a:spcAft>
        <a:spcPts val="1000"/>
      </a:spcAft>
      <a:buClr>
        <a:schemeClr val="bg1"/>
      </a:buClr>
      <a:buChar char="–"/>
      <a:defRPr sz="22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rista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AE42"/>
    <a:srgbClr val="FFFFFF"/>
    <a:srgbClr val="E6E6E6"/>
    <a:srgbClr val="50A836"/>
    <a:srgbClr val="5BAC35"/>
    <a:srgbClr val="3FA337"/>
    <a:srgbClr val="2F9F38"/>
    <a:srgbClr val="73AA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68" autoAdjust="0"/>
    <p:restoredTop sz="94660" autoAdjust="0"/>
  </p:normalViewPr>
  <p:slideViewPr>
    <p:cSldViewPr>
      <p:cViewPr varScale="1">
        <p:scale>
          <a:sx n="175" d="100"/>
          <a:sy n="175" d="100"/>
        </p:scale>
        <p:origin x="46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3376" y="-11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e\Desktop\BeMo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e\Desktop\Kopie%20von%20je-d-19.03.01.02.04.01.02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e\Desktop\Kopie%20von%20je-d-19.03.01.02.04.01.02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e\AppData\Local\Microsoft\Windows\INetCache\IE\ITLHS63H\cc-b-19.03.13.99.01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e\AppData\Local\Microsoft\Windows\INetCache\IE\ITLHS63H\cc-b-19.03.13.99.01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e\Desktop\Referat%20PL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e\Desktop\Referat%20PL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e\Desktop\Referat%20PL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e\Desktop\Referat%20PL.xlsx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e\Desktop\Referat%20PL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e\Desktop\Referat%20PL.xlsx" TargetMode="Externa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64747705129765"/>
          <c:y val="4.8004136329515633E-2"/>
          <c:w val="0.76837831607297302"/>
          <c:h val="0.74706026219666777"/>
        </c:manualLayout>
      </c:layout>
      <c:scatterChart>
        <c:scatterStyle val="lineMarker"/>
        <c:varyColors val="0"/>
        <c:ser>
          <c:idx val="0"/>
          <c:order val="0"/>
          <c:tx>
            <c:strRef>
              <c:f>Tabelle3!$G$6</c:f>
              <c:strCache>
                <c:ptCount val="1"/>
                <c:pt idx="0">
                  <c:v>frequency (percentage drinking more frequently than twice a week)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Tabelle3!$F$7:$F$9</c:f>
              <c:numCache>
                <c:formatCode>General</c:formatCode>
                <c:ptCount val="3"/>
                <c:pt idx="0">
                  <c:v>6.6</c:v>
                </c:pt>
                <c:pt idx="1">
                  <c:v>8.1</c:v>
                </c:pt>
                <c:pt idx="2">
                  <c:v>7.8</c:v>
                </c:pt>
              </c:numCache>
            </c:numRef>
          </c:xVal>
          <c:yVal>
            <c:numRef>
              <c:f>Tabelle3!$G$7:$G$9</c:f>
              <c:numCache>
                <c:formatCode>General</c:formatCode>
                <c:ptCount val="3"/>
                <c:pt idx="0">
                  <c:v>16.7</c:v>
                </c:pt>
                <c:pt idx="1">
                  <c:v>22.1</c:v>
                </c:pt>
                <c:pt idx="2">
                  <c:v>28.4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0365280"/>
        <c:axId val="1840356576"/>
      </c:scatterChart>
      <c:valAx>
        <c:axId val="1840365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amount of alcohol drunk per day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40356576"/>
        <c:crosses val="autoZero"/>
        <c:crossBetween val="midCat"/>
      </c:valAx>
      <c:valAx>
        <c:axId val="184035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Percent of persons drinking on more than 2 days per week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403652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'T6.12'!$A$5</c:f>
              <c:strCache>
                <c:ptCount val="1"/>
                <c:pt idx="0">
                  <c:v>Men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'T6.12'!$B$2:$G$2</c:f>
              <c:numCache>
                <c:formatCode>General</c:formatCode>
                <c:ptCount val="6"/>
                <c:pt idx="0">
                  <c:v>2000</c:v>
                </c:pt>
                <c:pt idx="1">
                  <c:v>2003</c:v>
                </c:pt>
                <c:pt idx="2">
                  <c:v>2005</c:v>
                </c:pt>
                <c:pt idx="3">
                  <c:v>2007</c:v>
                </c:pt>
                <c:pt idx="4">
                  <c:v>2009</c:v>
                </c:pt>
                <c:pt idx="5">
                  <c:v>2011</c:v>
                </c:pt>
              </c:numCache>
            </c:numRef>
          </c:cat>
          <c:val>
            <c:numRef>
              <c:f>'T6.12'!$B$5:$G$5</c:f>
              <c:numCache>
                <c:formatCode>0.0</c:formatCode>
                <c:ptCount val="6"/>
                <c:pt idx="0">
                  <c:v>2.8026</c:v>
                </c:pt>
                <c:pt idx="1">
                  <c:v>3.8682000000000003</c:v>
                </c:pt>
                <c:pt idx="2">
                  <c:v>7.3</c:v>
                </c:pt>
                <c:pt idx="3">
                  <c:v>9.4</c:v>
                </c:pt>
                <c:pt idx="4">
                  <c:v>8.6597999999999988</c:v>
                </c:pt>
                <c:pt idx="5">
                  <c:v>8.5881000000000007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'T6.12'!$A$6</c:f>
              <c:strCache>
                <c:ptCount val="1"/>
                <c:pt idx="0">
                  <c:v>Women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'T6.12'!$B$2:$G$2</c:f>
              <c:numCache>
                <c:formatCode>General</c:formatCode>
                <c:ptCount val="6"/>
                <c:pt idx="0">
                  <c:v>2000</c:v>
                </c:pt>
                <c:pt idx="1">
                  <c:v>2003</c:v>
                </c:pt>
                <c:pt idx="2">
                  <c:v>2005</c:v>
                </c:pt>
                <c:pt idx="3">
                  <c:v>2007</c:v>
                </c:pt>
                <c:pt idx="4">
                  <c:v>2009</c:v>
                </c:pt>
                <c:pt idx="5">
                  <c:v>2011</c:v>
                </c:pt>
              </c:numCache>
            </c:numRef>
          </c:cat>
          <c:val>
            <c:numRef>
              <c:f>'T6.12'!$B$6:$G$6</c:f>
              <c:numCache>
                <c:formatCode>0.0</c:formatCode>
                <c:ptCount val="6"/>
                <c:pt idx="0">
                  <c:v>0.85400000000000009</c:v>
                </c:pt>
                <c:pt idx="1">
                  <c:v>0.65849999999999997</c:v>
                </c:pt>
                <c:pt idx="2">
                  <c:v>2.1</c:v>
                </c:pt>
                <c:pt idx="3">
                  <c:v>2.8</c:v>
                </c:pt>
                <c:pt idx="4">
                  <c:v>2.6768000000000001</c:v>
                </c:pt>
                <c:pt idx="5">
                  <c:v>2.4573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0357120"/>
        <c:axId val="1840366368"/>
      </c:lineChart>
      <c:catAx>
        <c:axId val="184035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40366368"/>
        <c:crosses val="autoZero"/>
        <c:auto val="1"/>
        <c:lblAlgn val="ctr"/>
        <c:lblOffset val="100"/>
        <c:noMultiLvlLbl val="0"/>
      </c:catAx>
      <c:valAx>
        <c:axId val="184036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4035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Total!$C$11</c:f>
              <c:strCache>
                <c:ptCount val="1"/>
                <c:pt idx="0">
                  <c:v>Driving with BAC above 0.8 ‰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Total!$D$4:$AH$4</c:f>
              <c:numCache>
                <c:formatCode>General</c:formatCode>
                <c:ptCount val="31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</c:numCache>
            </c:numRef>
          </c:cat>
          <c:val>
            <c:numRef>
              <c:f>Total!$D$11:$AH$11</c:f>
              <c:numCache>
                <c:formatCode>#,##0</c:formatCode>
                <c:ptCount val="31"/>
                <c:pt idx="0">
                  <c:v>13016</c:v>
                </c:pt>
                <c:pt idx="1">
                  <c:v>13220</c:v>
                </c:pt>
                <c:pt idx="2">
                  <c:v>14349</c:v>
                </c:pt>
                <c:pt idx="3">
                  <c:v>15481</c:v>
                </c:pt>
                <c:pt idx="4">
                  <c:v>14792</c:v>
                </c:pt>
                <c:pt idx="5">
                  <c:v>15702</c:v>
                </c:pt>
                <c:pt idx="6">
                  <c:v>15603</c:v>
                </c:pt>
                <c:pt idx="7">
                  <c:v>16237</c:v>
                </c:pt>
                <c:pt idx="8">
                  <c:v>16811</c:v>
                </c:pt>
                <c:pt idx="9">
                  <c:v>18199</c:v>
                </c:pt>
                <c:pt idx="10">
                  <c:v>17680</c:v>
                </c:pt>
                <c:pt idx="11">
                  <c:v>16654</c:v>
                </c:pt>
                <c:pt idx="12">
                  <c:v>16343</c:v>
                </c:pt>
                <c:pt idx="13">
                  <c:v>15837</c:v>
                </c:pt>
                <c:pt idx="14">
                  <c:v>15689</c:v>
                </c:pt>
                <c:pt idx="15">
                  <c:v>15697</c:v>
                </c:pt>
                <c:pt idx="16">
                  <c:v>16775</c:v>
                </c:pt>
                <c:pt idx="17">
                  <c:v>17742</c:v>
                </c:pt>
                <c:pt idx="18">
                  <c:v>16654</c:v>
                </c:pt>
                <c:pt idx="19">
                  <c:v>16824</c:v>
                </c:pt>
                <c:pt idx="20">
                  <c:v>18324</c:v>
                </c:pt>
                <c:pt idx="21">
                  <c:v>15467</c:v>
                </c:pt>
                <c:pt idx="22">
                  <c:v>18399</c:v>
                </c:pt>
                <c:pt idx="23">
                  <c:v>17466</c:v>
                </c:pt>
                <c:pt idx="24">
                  <c:v>17993</c:v>
                </c:pt>
                <c:pt idx="25">
                  <c:v>16904</c:v>
                </c:pt>
                <c:pt idx="26">
                  <c:v>17241</c:v>
                </c:pt>
                <c:pt idx="27">
                  <c:v>15599</c:v>
                </c:pt>
                <c:pt idx="28">
                  <c:v>14932</c:v>
                </c:pt>
                <c:pt idx="29">
                  <c:v>14101</c:v>
                </c:pt>
                <c:pt idx="30">
                  <c:v>12904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0358752"/>
        <c:axId val="1840362560"/>
      </c:lineChart>
      <c:catAx>
        <c:axId val="1840358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40362560"/>
        <c:crosses val="autoZero"/>
        <c:auto val="1"/>
        <c:lblAlgn val="ctr"/>
        <c:lblOffset val="100"/>
        <c:tickLblSkip val="1"/>
        <c:noMultiLvlLbl val="0"/>
      </c:catAx>
      <c:valAx>
        <c:axId val="184036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Number of prosecutions for drunk driving beyond .8</a:t>
                </a:r>
                <a:r>
                  <a:rPr lang="de-CH" sz="1400" b="0" i="0" u="none" strike="noStrike" baseline="0">
                    <a:effectLst/>
                  </a:rPr>
                  <a:t>‰</a:t>
                </a:r>
                <a:endParaRPr lang="en-US" sz="140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4035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Total!$C$11</c:f>
              <c:strCache>
                <c:ptCount val="1"/>
                <c:pt idx="0">
                  <c:v>Driving with BAC above 0.8 ‰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Total!$D$4:$AH$4</c:f>
              <c:numCache>
                <c:formatCode>General</c:formatCode>
                <c:ptCount val="31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</c:numCache>
            </c:numRef>
          </c:cat>
          <c:val>
            <c:numRef>
              <c:f>Total!$D$11:$AH$11</c:f>
              <c:numCache>
                <c:formatCode>#,##0</c:formatCode>
                <c:ptCount val="31"/>
                <c:pt idx="0">
                  <c:v>13016</c:v>
                </c:pt>
                <c:pt idx="1">
                  <c:v>13220</c:v>
                </c:pt>
                <c:pt idx="2">
                  <c:v>14349</c:v>
                </c:pt>
                <c:pt idx="3">
                  <c:v>15481</c:v>
                </c:pt>
                <c:pt idx="4">
                  <c:v>14792</c:v>
                </c:pt>
                <c:pt idx="5">
                  <c:v>15702</c:v>
                </c:pt>
                <c:pt idx="6">
                  <c:v>15603</c:v>
                </c:pt>
                <c:pt idx="7">
                  <c:v>16237</c:v>
                </c:pt>
                <c:pt idx="8">
                  <c:v>16811</c:v>
                </c:pt>
                <c:pt idx="9">
                  <c:v>18199</c:v>
                </c:pt>
                <c:pt idx="10">
                  <c:v>17680</c:v>
                </c:pt>
                <c:pt idx="11">
                  <c:v>16654</c:v>
                </c:pt>
                <c:pt idx="12">
                  <c:v>16343</c:v>
                </c:pt>
                <c:pt idx="13">
                  <c:v>15837</c:v>
                </c:pt>
                <c:pt idx="14">
                  <c:v>15689</c:v>
                </c:pt>
                <c:pt idx="15">
                  <c:v>15697</c:v>
                </c:pt>
                <c:pt idx="16">
                  <c:v>16775</c:v>
                </c:pt>
                <c:pt idx="17">
                  <c:v>17742</c:v>
                </c:pt>
                <c:pt idx="18">
                  <c:v>16654</c:v>
                </c:pt>
                <c:pt idx="19">
                  <c:v>16824</c:v>
                </c:pt>
                <c:pt idx="20">
                  <c:v>18324</c:v>
                </c:pt>
                <c:pt idx="21">
                  <c:v>15467</c:v>
                </c:pt>
                <c:pt idx="22">
                  <c:v>18399</c:v>
                </c:pt>
                <c:pt idx="23">
                  <c:v>17466</c:v>
                </c:pt>
                <c:pt idx="24">
                  <c:v>17993</c:v>
                </c:pt>
                <c:pt idx="25">
                  <c:v>16904</c:v>
                </c:pt>
                <c:pt idx="26">
                  <c:v>17241</c:v>
                </c:pt>
                <c:pt idx="27">
                  <c:v>15599</c:v>
                </c:pt>
                <c:pt idx="28">
                  <c:v>14932</c:v>
                </c:pt>
                <c:pt idx="29">
                  <c:v>14101</c:v>
                </c:pt>
                <c:pt idx="30">
                  <c:v>12904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9379824"/>
        <c:axId val="1959387984"/>
      </c:lineChart>
      <c:lineChart>
        <c:grouping val="standard"/>
        <c:varyColors val="0"/>
        <c:ser>
          <c:idx val="1"/>
          <c:order val="1"/>
          <c:tx>
            <c:strRef>
              <c:f>Total!$C$22</c:f>
              <c:strCache>
                <c:ptCount val="1"/>
                <c:pt idx="0">
                  <c:v>Percentage of all driving-related prosecutions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Total!$D$4:$AH$4</c:f>
              <c:numCache>
                <c:formatCode>General</c:formatCode>
                <c:ptCount val="31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</c:numCache>
            </c:numRef>
          </c:cat>
          <c:val>
            <c:numRef>
              <c:f>Total!$D$22:$AH$22</c:f>
              <c:numCache>
                <c:formatCode>0</c:formatCode>
                <c:ptCount val="31"/>
                <c:pt idx="0">
                  <c:v>59.769481563117054</c:v>
                </c:pt>
                <c:pt idx="1">
                  <c:v>59.751412429378533</c:v>
                </c:pt>
                <c:pt idx="2">
                  <c:v>59.458003563585137</c:v>
                </c:pt>
                <c:pt idx="3">
                  <c:v>60.557815678297608</c:v>
                </c:pt>
                <c:pt idx="4">
                  <c:v>58.591460033272604</c:v>
                </c:pt>
                <c:pt idx="5">
                  <c:v>55.817425615868608</c:v>
                </c:pt>
                <c:pt idx="6">
                  <c:v>55.637569533590067</c:v>
                </c:pt>
                <c:pt idx="7">
                  <c:v>53.752441487072531</c:v>
                </c:pt>
                <c:pt idx="8">
                  <c:v>52.056109494023659</c:v>
                </c:pt>
                <c:pt idx="9">
                  <c:v>50.101861028521085</c:v>
                </c:pt>
                <c:pt idx="10">
                  <c:v>48.968286940866918</c:v>
                </c:pt>
                <c:pt idx="11">
                  <c:v>48.678826142873845</c:v>
                </c:pt>
                <c:pt idx="12">
                  <c:v>49.231835160862751</c:v>
                </c:pt>
                <c:pt idx="13">
                  <c:v>47.430368373764594</c:v>
                </c:pt>
                <c:pt idx="14">
                  <c:v>43.632672358650609</c:v>
                </c:pt>
                <c:pt idx="15">
                  <c:v>43.830452628933628</c:v>
                </c:pt>
                <c:pt idx="16">
                  <c:v>40.674555065224773</c:v>
                </c:pt>
                <c:pt idx="17">
                  <c:v>40.283359444179553</c:v>
                </c:pt>
                <c:pt idx="18">
                  <c:v>37.625104489076655</c:v>
                </c:pt>
                <c:pt idx="19">
                  <c:v>36.346353266505361</c:v>
                </c:pt>
                <c:pt idx="20">
                  <c:v>36.179118622650449</c:v>
                </c:pt>
                <c:pt idx="21">
                  <c:v>32.604662928453983</c:v>
                </c:pt>
                <c:pt idx="22">
                  <c:v>35.313423668957043</c:v>
                </c:pt>
                <c:pt idx="23">
                  <c:v>34.94388091951263</c:v>
                </c:pt>
                <c:pt idx="24">
                  <c:v>32.373155811442963</c:v>
                </c:pt>
                <c:pt idx="25">
                  <c:v>30.520899160422498</c:v>
                </c:pt>
                <c:pt idx="26">
                  <c:v>29.989563402330838</c:v>
                </c:pt>
                <c:pt idx="27">
                  <c:v>29.603552654052724</c:v>
                </c:pt>
                <c:pt idx="28">
                  <c:v>27.043375894231641</c:v>
                </c:pt>
                <c:pt idx="29">
                  <c:v>25.526792179580017</c:v>
                </c:pt>
                <c:pt idx="30">
                  <c:v>22.141766330925375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9389072"/>
        <c:axId val="1959381456"/>
      </c:lineChart>
      <c:catAx>
        <c:axId val="195937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59387984"/>
        <c:crosses val="autoZero"/>
        <c:auto val="1"/>
        <c:lblAlgn val="ctr"/>
        <c:lblOffset val="100"/>
        <c:tickLblSkip val="1"/>
        <c:noMultiLvlLbl val="0"/>
      </c:catAx>
      <c:valAx>
        <c:axId val="195938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>
                    <a:solidFill>
                      <a:schemeClr val="tx1"/>
                    </a:solidFill>
                  </a:rPr>
                  <a:t>Number of prosecutions for drunk driving beyond .8</a:t>
                </a:r>
                <a:r>
                  <a:rPr lang="de-CH" sz="1400" b="0" i="0" u="none" strike="noStrike" baseline="0">
                    <a:solidFill>
                      <a:schemeClr val="tx1"/>
                    </a:solidFill>
                    <a:effectLst/>
                  </a:rPr>
                  <a:t>‰</a:t>
                </a:r>
                <a:endParaRPr lang="en-US" sz="140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59379824"/>
        <c:crosses val="autoZero"/>
        <c:crossBetween val="between"/>
      </c:valAx>
      <c:valAx>
        <c:axId val="1959381456"/>
        <c:scaling>
          <c:orientation val="minMax"/>
          <c:max val="10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>
                    <a:solidFill>
                      <a:schemeClr val="tx1"/>
                    </a:solidFill>
                  </a:rPr>
                  <a:t>Percentage of all prosecutions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59389072"/>
        <c:crosses val="max"/>
        <c:crossBetween val="between"/>
      </c:valAx>
      <c:catAx>
        <c:axId val="19593890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593814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'[cc-b-19.03.13.99.01.xls]Entwicklung'!$D$4</c:f>
              <c:strCache>
                <c:ptCount val="1"/>
                <c:pt idx="0">
                  <c:v>License withdrawal because of alcohol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'[cc-b-19.03.13.99.01.xls]Entwicklung'!$A$5:$A$27</c:f>
              <c:numCache>
                <c:formatCode>General</c:formatCode>
                <c:ptCount val="2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</c:numCache>
            </c:numRef>
          </c:cat>
          <c:val>
            <c:numRef>
              <c:f>'[cc-b-19.03.13.99.01.xls]Entwicklung'!$D$5:$D$27</c:f>
              <c:numCache>
                <c:formatCode>#,##0</c:formatCode>
                <c:ptCount val="23"/>
                <c:pt idx="0">
                  <c:v>15594</c:v>
                </c:pt>
                <c:pt idx="1">
                  <c:v>15231</c:v>
                </c:pt>
                <c:pt idx="2">
                  <c:v>16466</c:v>
                </c:pt>
                <c:pt idx="3">
                  <c:v>17283</c:v>
                </c:pt>
                <c:pt idx="4">
                  <c:v>16739</c:v>
                </c:pt>
                <c:pt idx="5">
                  <c:v>16581</c:v>
                </c:pt>
                <c:pt idx="6">
                  <c:v>15411</c:v>
                </c:pt>
                <c:pt idx="7">
                  <c:v>15491</c:v>
                </c:pt>
                <c:pt idx="8">
                  <c:v>15755</c:v>
                </c:pt>
                <c:pt idx="9">
                  <c:v>15180</c:v>
                </c:pt>
                <c:pt idx="10">
                  <c:v>16549</c:v>
                </c:pt>
                <c:pt idx="11">
                  <c:v>17779</c:v>
                </c:pt>
                <c:pt idx="12">
                  <c:v>16569</c:v>
                </c:pt>
                <c:pt idx="13">
                  <c:v>15840</c:v>
                </c:pt>
                <c:pt idx="14">
                  <c:v>17502</c:v>
                </c:pt>
                <c:pt idx="15">
                  <c:v>16786</c:v>
                </c:pt>
                <c:pt idx="16">
                  <c:v>18600</c:v>
                </c:pt>
                <c:pt idx="17">
                  <c:v>19133</c:v>
                </c:pt>
                <c:pt idx="18">
                  <c:v>18902</c:v>
                </c:pt>
                <c:pt idx="19">
                  <c:v>17420</c:v>
                </c:pt>
                <c:pt idx="20">
                  <c:v>18371</c:v>
                </c:pt>
                <c:pt idx="21">
                  <c:v>17217</c:v>
                </c:pt>
                <c:pt idx="22">
                  <c:v>17105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'[cc-b-19.03.13.99.01.xls]Entwicklung'!$E$4</c:f>
              <c:strCache>
                <c:ptCount val="1"/>
                <c:pt idx="0">
                  <c:v>License withdrawal because of alcohol related to  a crash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'[cc-b-19.03.13.99.01.xls]Entwicklung'!$A$5:$A$27</c:f>
              <c:numCache>
                <c:formatCode>General</c:formatCode>
                <c:ptCount val="2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</c:numCache>
            </c:numRef>
          </c:cat>
          <c:val>
            <c:numRef>
              <c:f>'[cc-b-19.03.13.99.01.xls]Entwicklung'!$E$5:$E$27</c:f>
              <c:numCache>
                <c:formatCode>#,##0</c:formatCode>
                <c:ptCount val="23"/>
                <c:pt idx="0">
                  <c:v>5911</c:v>
                </c:pt>
                <c:pt idx="1">
                  <c:v>5759</c:v>
                </c:pt>
                <c:pt idx="2">
                  <c:v>5571</c:v>
                </c:pt>
                <c:pt idx="3">
                  <c:v>5303</c:v>
                </c:pt>
                <c:pt idx="4">
                  <c:v>4874</c:v>
                </c:pt>
                <c:pt idx="5">
                  <c:v>4750</c:v>
                </c:pt>
                <c:pt idx="6">
                  <c:v>3331</c:v>
                </c:pt>
                <c:pt idx="7">
                  <c:v>4275</c:v>
                </c:pt>
                <c:pt idx="8">
                  <c:v>4703</c:v>
                </c:pt>
                <c:pt idx="9">
                  <c:v>4794</c:v>
                </c:pt>
                <c:pt idx="10">
                  <c:v>5113</c:v>
                </c:pt>
                <c:pt idx="11">
                  <c:v>5383</c:v>
                </c:pt>
                <c:pt idx="12">
                  <c:v>5050</c:v>
                </c:pt>
                <c:pt idx="13">
                  <c:v>4750</c:v>
                </c:pt>
                <c:pt idx="14">
                  <c:v>4733</c:v>
                </c:pt>
                <c:pt idx="15">
                  <c:v>3329</c:v>
                </c:pt>
                <c:pt idx="16">
                  <c:v>3846</c:v>
                </c:pt>
                <c:pt idx="17">
                  <c:v>3971</c:v>
                </c:pt>
                <c:pt idx="18">
                  <c:v>4339</c:v>
                </c:pt>
                <c:pt idx="19">
                  <c:v>4149</c:v>
                </c:pt>
                <c:pt idx="20">
                  <c:v>4165</c:v>
                </c:pt>
                <c:pt idx="21">
                  <c:v>3957</c:v>
                </c:pt>
                <c:pt idx="22">
                  <c:v>4156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16239856"/>
        <c:axId val="1415090000"/>
      </c:lineChart>
      <c:catAx>
        <c:axId val="141623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15090000"/>
        <c:crosses val="autoZero"/>
        <c:auto val="1"/>
        <c:lblAlgn val="ctr"/>
        <c:lblOffset val="100"/>
        <c:tickLblSkip val="1"/>
        <c:noMultiLvlLbl val="0"/>
      </c:catAx>
      <c:valAx>
        <c:axId val="1415090000"/>
        <c:scaling>
          <c:orientation val="minMax"/>
          <c:max val="2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1623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'[cc-b-19.03.13.99.01.xls]Entwicklung'!$F$4</c:f>
              <c:strCache>
                <c:ptCount val="1"/>
                <c:pt idx="0">
                  <c:v>percentage of licence withdrawal due to alcohol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'[cc-b-19.03.13.99.01.xls]Entwicklung'!$A$5:$A$27</c:f>
              <c:numCache>
                <c:formatCode>General</c:formatCode>
                <c:ptCount val="2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</c:numCache>
            </c:numRef>
          </c:cat>
          <c:val>
            <c:numRef>
              <c:f>'[cc-b-19.03.13.99.01.xls]Entwicklung'!$F$5:$F$27</c:f>
              <c:numCache>
                <c:formatCode>0</c:formatCode>
                <c:ptCount val="23"/>
                <c:pt idx="0">
                  <c:v>32.417262597704969</c:v>
                </c:pt>
                <c:pt idx="1">
                  <c:v>32.916234439834028</c:v>
                </c:pt>
                <c:pt idx="2">
                  <c:v>31.167307073498513</c:v>
                </c:pt>
                <c:pt idx="3">
                  <c:v>31.557324666313658</c:v>
                </c:pt>
                <c:pt idx="4">
                  <c:v>30.829726494152315</c:v>
                </c:pt>
                <c:pt idx="5">
                  <c:v>31.639506926687783</c:v>
                </c:pt>
                <c:pt idx="6">
                  <c:v>30.820767169313228</c:v>
                </c:pt>
                <c:pt idx="7">
                  <c:v>31.177169078430978</c:v>
                </c:pt>
                <c:pt idx="8">
                  <c:v>29.218129891324509</c:v>
                </c:pt>
                <c:pt idx="9">
                  <c:v>28.022890899021597</c:v>
                </c:pt>
                <c:pt idx="10">
                  <c:v>28.665708198368296</c:v>
                </c:pt>
                <c:pt idx="11">
                  <c:v>27.77838538818493</c:v>
                </c:pt>
                <c:pt idx="12">
                  <c:v>25.615695004869902</c:v>
                </c:pt>
                <c:pt idx="13">
                  <c:v>25.006314725940893</c:v>
                </c:pt>
                <c:pt idx="14">
                  <c:v>26.51054999318378</c:v>
                </c:pt>
                <c:pt idx="15">
                  <c:v>26.259307928164695</c:v>
                </c:pt>
                <c:pt idx="16">
                  <c:v>24.656008907977412</c:v>
                </c:pt>
                <c:pt idx="17">
                  <c:v>25.338365779366974</c:v>
                </c:pt>
                <c:pt idx="18">
                  <c:v>24.21439643355837</c:v>
                </c:pt>
                <c:pt idx="19">
                  <c:v>21.94949851317978</c:v>
                </c:pt>
                <c:pt idx="20">
                  <c:v>21.8128495268401</c:v>
                </c:pt>
                <c:pt idx="21">
                  <c:v>20.961575922859648</c:v>
                </c:pt>
                <c:pt idx="22">
                  <c:v>20.843996003022106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'[cc-b-19.03.13.99.01.xls]Entwicklung'!$G$4</c:f>
              <c:strCache>
                <c:ptCount val="1"/>
                <c:pt idx="0">
                  <c:v>percentage of licence withdrawal due to alcohol related to a crash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'[cc-b-19.03.13.99.01.xls]Entwicklung'!$A$5:$A$27</c:f>
              <c:numCache>
                <c:formatCode>General</c:formatCode>
                <c:ptCount val="2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</c:numCache>
            </c:numRef>
          </c:cat>
          <c:val>
            <c:numRef>
              <c:f>'[cc-b-19.03.13.99.01.xls]Entwicklung'!$G$5:$G$27</c:f>
              <c:numCache>
                <c:formatCode>0</c:formatCode>
                <c:ptCount val="23"/>
                <c:pt idx="0">
                  <c:v>36.161752110608099</c:v>
                </c:pt>
                <c:pt idx="1">
                  <c:v>37.037751623898643</c:v>
                </c:pt>
                <c:pt idx="2">
                  <c:v>34.205194326763674</c:v>
                </c:pt>
                <c:pt idx="3">
                  <c:v>33.220572574077558</c:v>
                </c:pt>
                <c:pt idx="4">
                  <c:v>31.014953865733375</c:v>
                </c:pt>
                <c:pt idx="5">
                  <c:v>30.922465985287417</c:v>
                </c:pt>
                <c:pt idx="6">
                  <c:v>22.678376906318082</c:v>
                </c:pt>
                <c:pt idx="7">
                  <c:v>29.141104294478527</c:v>
                </c:pt>
                <c:pt idx="8">
                  <c:v>29.790333818964971</c:v>
                </c:pt>
                <c:pt idx="9">
                  <c:v>30.272796160646624</c:v>
                </c:pt>
                <c:pt idx="10">
                  <c:v>32.211932211932208</c:v>
                </c:pt>
                <c:pt idx="11">
                  <c:v>30.920788098110176</c:v>
                </c:pt>
                <c:pt idx="12">
                  <c:v>30.403371462974111</c:v>
                </c:pt>
                <c:pt idx="13">
                  <c:v>29.909955292487879</c:v>
                </c:pt>
                <c:pt idx="14">
                  <c:v>30.363099820374646</c:v>
                </c:pt>
                <c:pt idx="15">
                  <c:v>27.115744888816483</c:v>
                </c:pt>
                <c:pt idx="16">
                  <c:v>24.506180706002294</c:v>
                </c:pt>
                <c:pt idx="17">
                  <c:v>23.056378099053589</c:v>
                </c:pt>
                <c:pt idx="18">
                  <c:v>22.904349662162161</c:v>
                </c:pt>
                <c:pt idx="19">
                  <c:v>21.553246753246754</c:v>
                </c:pt>
                <c:pt idx="20">
                  <c:v>20.562823994075536</c:v>
                </c:pt>
                <c:pt idx="21">
                  <c:v>20.446442412029143</c:v>
                </c:pt>
                <c:pt idx="22">
                  <c:v>20.558990848379917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0014880"/>
        <c:axId val="1850013248"/>
      </c:lineChart>
      <c:catAx>
        <c:axId val="185001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50013248"/>
        <c:crosses val="autoZero"/>
        <c:auto val="1"/>
        <c:lblAlgn val="ctr"/>
        <c:lblOffset val="100"/>
        <c:tickLblSkip val="1"/>
        <c:noMultiLvlLbl val="0"/>
      </c:catAx>
      <c:valAx>
        <c:axId val="185001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5001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Tabelle1!$M$1</c:f>
              <c:strCache>
                <c:ptCount val="1"/>
                <c:pt idx="0">
                  <c:v>percent of all license withdrawals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Tabelle1!$J$2:$J$4</c:f>
              <c:strCache>
                <c:ptCount val="3"/>
                <c:pt idx="0">
                  <c:v>french-speaking regions</c:v>
                </c:pt>
                <c:pt idx="1">
                  <c:v>italian-speaking region</c:v>
                </c:pt>
                <c:pt idx="2">
                  <c:v>german-speaking regions</c:v>
                </c:pt>
              </c:strCache>
            </c:strRef>
          </c:cat>
          <c:val>
            <c:numRef>
              <c:f>Tabelle1!$M$2:$M$4</c:f>
              <c:numCache>
                <c:formatCode>0.0</c:formatCode>
                <c:ptCount val="3"/>
                <c:pt idx="0">
                  <c:v>22.959986745091541</c:v>
                </c:pt>
                <c:pt idx="1">
                  <c:v>25.250060990485483</c:v>
                </c:pt>
                <c:pt idx="2">
                  <c:v>16.467451597895717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6584944"/>
        <c:axId val="1956577872"/>
      </c:barChart>
      <c:catAx>
        <c:axId val="195658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56577872"/>
        <c:crosses val="autoZero"/>
        <c:auto val="1"/>
        <c:lblAlgn val="ctr"/>
        <c:lblOffset val="100"/>
        <c:noMultiLvlLbl val="0"/>
      </c:catAx>
      <c:valAx>
        <c:axId val="195657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56584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Tabelle8!$Q$11</c:f>
              <c:strCache>
                <c:ptCount val="1"/>
                <c:pt idx="0">
                  <c:v>fatally injured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Tabelle8!$N$12:$N$34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Tabelle8!$Q$12:$Q$34</c:f>
              <c:numCache>
                <c:formatCode>General</c:formatCode>
                <c:ptCount val="23"/>
                <c:pt idx="0">
                  <c:v>137</c:v>
                </c:pt>
                <c:pt idx="1">
                  <c:v>108</c:v>
                </c:pt>
                <c:pt idx="2">
                  <c:v>93</c:v>
                </c:pt>
                <c:pt idx="3">
                  <c:v>99</c:v>
                </c:pt>
                <c:pt idx="4">
                  <c:v>89</c:v>
                </c:pt>
                <c:pt idx="5">
                  <c:v>87</c:v>
                </c:pt>
                <c:pt idx="6">
                  <c:v>75</c:v>
                </c:pt>
                <c:pt idx="7">
                  <c:v>92</c:v>
                </c:pt>
                <c:pt idx="8">
                  <c:v>78</c:v>
                </c:pt>
                <c:pt idx="9">
                  <c:v>88</c:v>
                </c:pt>
                <c:pt idx="10">
                  <c:v>77</c:v>
                </c:pt>
                <c:pt idx="11">
                  <c:v>87</c:v>
                </c:pt>
                <c:pt idx="12">
                  <c:v>81</c:v>
                </c:pt>
                <c:pt idx="13">
                  <c:v>63</c:v>
                </c:pt>
                <c:pt idx="14">
                  <c:v>40</c:v>
                </c:pt>
                <c:pt idx="15">
                  <c:v>43</c:v>
                </c:pt>
                <c:pt idx="16">
                  <c:v>45</c:v>
                </c:pt>
                <c:pt idx="17">
                  <c:v>40</c:v>
                </c:pt>
                <c:pt idx="18">
                  <c:v>49</c:v>
                </c:pt>
                <c:pt idx="19">
                  <c:v>40</c:v>
                </c:pt>
                <c:pt idx="20">
                  <c:v>45</c:v>
                </c:pt>
                <c:pt idx="21">
                  <c:v>35</c:v>
                </c:pt>
                <c:pt idx="22">
                  <c:v>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472048"/>
        <c:axId val="1920478032"/>
      </c:lineChart>
      <c:lineChart>
        <c:grouping val="standard"/>
        <c:varyColors val="0"/>
        <c:ser>
          <c:idx val="0"/>
          <c:order val="0"/>
          <c:tx>
            <c:strRef>
              <c:f>Tabelle8!$O$11</c:f>
              <c:strCache>
                <c:ptCount val="1"/>
                <c:pt idx="0">
                  <c:v>severely injured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Tabelle8!$N$12:$N$34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Tabelle8!$O$12:$O$34</c:f>
              <c:numCache>
                <c:formatCode>General</c:formatCode>
                <c:ptCount val="23"/>
                <c:pt idx="0">
                  <c:v>890</c:v>
                </c:pt>
                <c:pt idx="1">
                  <c:v>762</c:v>
                </c:pt>
                <c:pt idx="2">
                  <c:v>727</c:v>
                </c:pt>
                <c:pt idx="3">
                  <c:v>722</c:v>
                </c:pt>
                <c:pt idx="4">
                  <c:v>614</c:v>
                </c:pt>
                <c:pt idx="5">
                  <c:v>632</c:v>
                </c:pt>
                <c:pt idx="6">
                  <c:v>690</c:v>
                </c:pt>
                <c:pt idx="7">
                  <c:v>706</c:v>
                </c:pt>
                <c:pt idx="8">
                  <c:v>688</c:v>
                </c:pt>
                <c:pt idx="9">
                  <c:v>619</c:v>
                </c:pt>
                <c:pt idx="10">
                  <c:v>662</c:v>
                </c:pt>
                <c:pt idx="11">
                  <c:v>619</c:v>
                </c:pt>
                <c:pt idx="12">
                  <c:v>595</c:v>
                </c:pt>
                <c:pt idx="13">
                  <c:v>532</c:v>
                </c:pt>
                <c:pt idx="14">
                  <c:v>590</c:v>
                </c:pt>
                <c:pt idx="15">
                  <c:v>603</c:v>
                </c:pt>
                <c:pt idx="16">
                  <c:v>517</c:v>
                </c:pt>
                <c:pt idx="17">
                  <c:v>511</c:v>
                </c:pt>
                <c:pt idx="18">
                  <c:v>479</c:v>
                </c:pt>
                <c:pt idx="19">
                  <c:v>468</c:v>
                </c:pt>
                <c:pt idx="20">
                  <c:v>449</c:v>
                </c:pt>
                <c:pt idx="21">
                  <c:v>413</c:v>
                </c:pt>
                <c:pt idx="22">
                  <c:v>403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480208"/>
        <c:axId val="1920469328"/>
      </c:lineChart>
      <c:catAx>
        <c:axId val="192047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20478032"/>
        <c:crosses val="autoZero"/>
        <c:auto val="1"/>
        <c:lblAlgn val="ctr"/>
        <c:lblOffset val="100"/>
        <c:tickLblSkip val="1"/>
        <c:noMultiLvlLbl val="0"/>
      </c:catAx>
      <c:valAx>
        <c:axId val="1920478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20472048"/>
        <c:crosses val="autoZero"/>
        <c:crossBetween val="between"/>
      </c:valAx>
      <c:valAx>
        <c:axId val="192046932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20480208"/>
        <c:crosses val="max"/>
        <c:crossBetween val="between"/>
      </c:valAx>
      <c:catAx>
        <c:axId val="19204802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204693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Tabelle8!$Q$11</c:f>
              <c:strCache>
                <c:ptCount val="1"/>
                <c:pt idx="0">
                  <c:v>fatally injured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Tabelle8!$N$12:$N$34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Tabelle8!$Q$12:$Q$34</c:f>
              <c:numCache>
                <c:formatCode>General</c:formatCode>
                <c:ptCount val="23"/>
                <c:pt idx="0">
                  <c:v>137</c:v>
                </c:pt>
                <c:pt idx="1">
                  <c:v>108</c:v>
                </c:pt>
                <c:pt idx="2">
                  <c:v>93</c:v>
                </c:pt>
                <c:pt idx="3">
                  <c:v>99</c:v>
                </c:pt>
                <c:pt idx="4">
                  <c:v>89</c:v>
                </c:pt>
                <c:pt idx="5">
                  <c:v>87</c:v>
                </c:pt>
                <c:pt idx="6">
                  <c:v>75</c:v>
                </c:pt>
                <c:pt idx="7">
                  <c:v>92</c:v>
                </c:pt>
                <c:pt idx="8">
                  <c:v>78</c:v>
                </c:pt>
                <c:pt idx="9">
                  <c:v>88</c:v>
                </c:pt>
                <c:pt idx="10">
                  <c:v>77</c:v>
                </c:pt>
                <c:pt idx="11">
                  <c:v>87</c:v>
                </c:pt>
                <c:pt idx="12">
                  <c:v>81</c:v>
                </c:pt>
                <c:pt idx="13">
                  <c:v>63</c:v>
                </c:pt>
                <c:pt idx="14">
                  <c:v>40</c:v>
                </c:pt>
                <c:pt idx="15">
                  <c:v>43</c:v>
                </c:pt>
                <c:pt idx="16">
                  <c:v>45</c:v>
                </c:pt>
                <c:pt idx="17">
                  <c:v>40</c:v>
                </c:pt>
                <c:pt idx="18">
                  <c:v>49</c:v>
                </c:pt>
                <c:pt idx="19">
                  <c:v>40</c:v>
                </c:pt>
                <c:pt idx="20">
                  <c:v>45</c:v>
                </c:pt>
                <c:pt idx="21">
                  <c:v>35</c:v>
                </c:pt>
                <c:pt idx="22">
                  <c:v>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6578960"/>
        <c:axId val="1956580048"/>
      </c:lineChart>
      <c:lineChart>
        <c:grouping val="standard"/>
        <c:varyColors val="0"/>
        <c:ser>
          <c:idx val="0"/>
          <c:order val="0"/>
          <c:tx>
            <c:strRef>
              <c:f>Tabelle8!$O$11</c:f>
              <c:strCache>
                <c:ptCount val="1"/>
                <c:pt idx="0">
                  <c:v>severely injured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Tabelle8!$N$12:$N$34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Tabelle8!$O$12:$O$34</c:f>
              <c:numCache>
                <c:formatCode>General</c:formatCode>
                <c:ptCount val="23"/>
                <c:pt idx="0">
                  <c:v>890</c:v>
                </c:pt>
                <c:pt idx="1">
                  <c:v>762</c:v>
                </c:pt>
                <c:pt idx="2">
                  <c:v>727</c:v>
                </c:pt>
                <c:pt idx="3">
                  <c:v>722</c:v>
                </c:pt>
                <c:pt idx="4">
                  <c:v>614</c:v>
                </c:pt>
                <c:pt idx="5">
                  <c:v>632</c:v>
                </c:pt>
                <c:pt idx="6">
                  <c:v>690</c:v>
                </c:pt>
                <c:pt idx="7">
                  <c:v>706</c:v>
                </c:pt>
                <c:pt idx="8">
                  <c:v>688</c:v>
                </c:pt>
                <c:pt idx="9">
                  <c:v>619</c:v>
                </c:pt>
                <c:pt idx="10">
                  <c:v>662</c:v>
                </c:pt>
                <c:pt idx="11">
                  <c:v>619</c:v>
                </c:pt>
                <c:pt idx="12">
                  <c:v>595</c:v>
                </c:pt>
                <c:pt idx="13">
                  <c:v>532</c:v>
                </c:pt>
                <c:pt idx="14">
                  <c:v>590</c:v>
                </c:pt>
                <c:pt idx="15">
                  <c:v>603</c:v>
                </c:pt>
                <c:pt idx="16">
                  <c:v>517</c:v>
                </c:pt>
                <c:pt idx="17">
                  <c:v>511</c:v>
                </c:pt>
                <c:pt idx="18">
                  <c:v>479</c:v>
                </c:pt>
                <c:pt idx="19">
                  <c:v>468</c:v>
                </c:pt>
                <c:pt idx="20">
                  <c:v>449</c:v>
                </c:pt>
                <c:pt idx="21">
                  <c:v>413</c:v>
                </c:pt>
                <c:pt idx="22">
                  <c:v>403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6581136"/>
        <c:axId val="1956580592"/>
      </c:lineChart>
      <c:catAx>
        <c:axId val="195657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56580048"/>
        <c:crosses val="autoZero"/>
        <c:auto val="1"/>
        <c:lblAlgn val="ctr"/>
        <c:lblOffset val="100"/>
        <c:tickLblSkip val="1"/>
        <c:noMultiLvlLbl val="0"/>
      </c:catAx>
      <c:valAx>
        <c:axId val="195658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56578960"/>
        <c:crosses val="autoZero"/>
        <c:crossBetween val="between"/>
      </c:valAx>
      <c:valAx>
        <c:axId val="195658059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56581136"/>
        <c:crosses val="max"/>
        <c:crossBetween val="between"/>
      </c:valAx>
      <c:catAx>
        <c:axId val="19565811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565805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Tabelle8!$Q$11</c:f>
              <c:strCache>
                <c:ptCount val="1"/>
                <c:pt idx="0">
                  <c:v>fatally injured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Tabelle8!$N$12:$N$34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Tabelle8!$Q$12:$Q$34</c:f>
              <c:numCache>
                <c:formatCode>General</c:formatCode>
                <c:ptCount val="23"/>
                <c:pt idx="0">
                  <c:v>137</c:v>
                </c:pt>
                <c:pt idx="1">
                  <c:v>108</c:v>
                </c:pt>
                <c:pt idx="2">
                  <c:v>93</c:v>
                </c:pt>
                <c:pt idx="3">
                  <c:v>99</c:v>
                </c:pt>
                <c:pt idx="4">
                  <c:v>89</c:v>
                </c:pt>
                <c:pt idx="5">
                  <c:v>87</c:v>
                </c:pt>
                <c:pt idx="6">
                  <c:v>75</c:v>
                </c:pt>
                <c:pt idx="7">
                  <c:v>92</c:v>
                </c:pt>
                <c:pt idx="8">
                  <c:v>78</c:v>
                </c:pt>
                <c:pt idx="9">
                  <c:v>88</c:v>
                </c:pt>
                <c:pt idx="10">
                  <c:v>77</c:v>
                </c:pt>
                <c:pt idx="11">
                  <c:v>87</c:v>
                </c:pt>
                <c:pt idx="12">
                  <c:v>81</c:v>
                </c:pt>
                <c:pt idx="13">
                  <c:v>63</c:v>
                </c:pt>
                <c:pt idx="14">
                  <c:v>40</c:v>
                </c:pt>
                <c:pt idx="15">
                  <c:v>43</c:v>
                </c:pt>
                <c:pt idx="16">
                  <c:v>45</c:v>
                </c:pt>
                <c:pt idx="17">
                  <c:v>40</c:v>
                </c:pt>
                <c:pt idx="18">
                  <c:v>49</c:v>
                </c:pt>
                <c:pt idx="19">
                  <c:v>40</c:v>
                </c:pt>
                <c:pt idx="20">
                  <c:v>45</c:v>
                </c:pt>
                <c:pt idx="21">
                  <c:v>35</c:v>
                </c:pt>
                <c:pt idx="22">
                  <c:v>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0014336"/>
        <c:axId val="1850004000"/>
      </c:lineChart>
      <c:lineChart>
        <c:grouping val="standard"/>
        <c:varyColors val="0"/>
        <c:ser>
          <c:idx val="0"/>
          <c:order val="0"/>
          <c:tx>
            <c:strRef>
              <c:f>Tabelle8!$O$11</c:f>
              <c:strCache>
                <c:ptCount val="1"/>
                <c:pt idx="0">
                  <c:v>severely injured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Tabelle8!$N$12:$N$34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Tabelle8!$O$12:$O$34</c:f>
              <c:numCache>
                <c:formatCode>General</c:formatCode>
                <c:ptCount val="23"/>
                <c:pt idx="0">
                  <c:v>890</c:v>
                </c:pt>
                <c:pt idx="1">
                  <c:v>762</c:v>
                </c:pt>
                <c:pt idx="2">
                  <c:v>727</c:v>
                </c:pt>
                <c:pt idx="3">
                  <c:v>722</c:v>
                </c:pt>
                <c:pt idx="4">
                  <c:v>614</c:v>
                </c:pt>
                <c:pt idx="5">
                  <c:v>632</c:v>
                </c:pt>
                <c:pt idx="6">
                  <c:v>690</c:v>
                </c:pt>
                <c:pt idx="7">
                  <c:v>706</c:v>
                </c:pt>
                <c:pt idx="8">
                  <c:v>688</c:v>
                </c:pt>
                <c:pt idx="9">
                  <c:v>619</c:v>
                </c:pt>
                <c:pt idx="10">
                  <c:v>662</c:v>
                </c:pt>
                <c:pt idx="11">
                  <c:v>619</c:v>
                </c:pt>
                <c:pt idx="12">
                  <c:v>595</c:v>
                </c:pt>
                <c:pt idx="13">
                  <c:v>532</c:v>
                </c:pt>
                <c:pt idx="14">
                  <c:v>590</c:v>
                </c:pt>
                <c:pt idx="15">
                  <c:v>603</c:v>
                </c:pt>
                <c:pt idx="16">
                  <c:v>517</c:v>
                </c:pt>
                <c:pt idx="17">
                  <c:v>511</c:v>
                </c:pt>
                <c:pt idx="18">
                  <c:v>479</c:v>
                </c:pt>
                <c:pt idx="19">
                  <c:v>468</c:v>
                </c:pt>
                <c:pt idx="20">
                  <c:v>449</c:v>
                </c:pt>
                <c:pt idx="21">
                  <c:v>413</c:v>
                </c:pt>
                <c:pt idx="22">
                  <c:v>403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0005088"/>
        <c:axId val="1850015968"/>
      </c:lineChart>
      <c:catAx>
        <c:axId val="185001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50004000"/>
        <c:crosses val="autoZero"/>
        <c:auto val="1"/>
        <c:lblAlgn val="ctr"/>
        <c:lblOffset val="100"/>
        <c:tickLblSkip val="1"/>
        <c:noMultiLvlLbl val="0"/>
      </c:catAx>
      <c:valAx>
        <c:axId val="185000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50014336"/>
        <c:crosses val="autoZero"/>
        <c:crossBetween val="between"/>
      </c:valAx>
      <c:valAx>
        <c:axId val="185001596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50005088"/>
        <c:crosses val="max"/>
        <c:crossBetween val="between"/>
      </c:valAx>
      <c:catAx>
        <c:axId val="18500050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500159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Tabelle8!$P$11</c:f>
              <c:strCache>
                <c:ptCount val="1"/>
                <c:pt idx="0">
                  <c:v>percent severely injured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Tabelle8!$N$12:$N$34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Tabelle8!$P$12:$P$34</c:f>
              <c:numCache>
                <c:formatCode>0</c:formatCode>
                <c:ptCount val="23"/>
                <c:pt idx="0">
                  <c:v>13.707069151393808</c:v>
                </c:pt>
                <c:pt idx="1">
                  <c:v>12.685200599300817</c:v>
                </c:pt>
                <c:pt idx="2">
                  <c:v>12.806059538488638</c:v>
                </c:pt>
                <c:pt idx="3">
                  <c:v>12.491349480968857</c:v>
                </c:pt>
                <c:pt idx="4">
                  <c:v>11.644225298691447</c:v>
                </c:pt>
                <c:pt idx="5">
                  <c:v>12.123537310569729</c:v>
                </c:pt>
                <c:pt idx="6">
                  <c:v>12.984569062852842</c:v>
                </c:pt>
                <c:pt idx="7">
                  <c:v>13.15936626281454</c:v>
                </c:pt>
                <c:pt idx="8">
                  <c:v>13.08980213089802</c:v>
                </c:pt>
                <c:pt idx="9">
                  <c:v>11.81974412831774</c:v>
                </c:pt>
                <c:pt idx="10">
                  <c:v>12.909516380655225</c:v>
                </c:pt>
                <c:pt idx="11">
                  <c:v>12.338050627865259</c:v>
                </c:pt>
                <c:pt idx="12">
                  <c:v>12.63537906137184</c:v>
                </c:pt>
                <c:pt idx="13">
                  <c:v>11.95505617977528</c:v>
                </c:pt>
                <c:pt idx="14">
                  <c:v>13.199105145413871</c:v>
                </c:pt>
                <c:pt idx="15">
                  <c:v>12.96774193548387</c:v>
                </c:pt>
                <c:pt idx="16">
                  <c:v>12.248282397536128</c:v>
                </c:pt>
                <c:pt idx="17">
                  <c:v>12.192794082557862</c:v>
                </c:pt>
                <c:pt idx="18">
                  <c:v>12.002004510147833</c:v>
                </c:pt>
                <c:pt idx="19">
                  <c:v>11.803278688524591</c:v>
                </c:pt>
                <c:pt idx="20">
                  <c:v>11.884595023822127</c:v>
                </c:pt>
                <c:pt idx="21">
                  <c:v>11.054603854389722</c:v>
                </c:pt>
                <c:pt idx="22">
                  <c:v>10.862533692722371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Tabelle8!$R$11</c:f>
              <c:strCache>
                <c:ptCount val="1"/>
                <c:pt idx="0">
                  <c:v>percent fatally injured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2"/>
              <c:layout>
                <c:manualLayout>
                  <c:x val="-6.172839506172839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Tabelle8!$N$12:$N$34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Tabelle8!$R$12:$R$34</c:f>
              <c:numCache>
                <c:formatCode>0</c:formatCode>
                <c:ptCount val="23"/>
                <c:pt idx="0">
                  <c:v>20.57057057057057</c:v>
                </c:pt>
                <c:pt idx="1">
                  <c:v>17.880794701986755</c:v>
                </c:pt>
                <c:pt idx="2">
                  <c:v>16.230366492146597</c:v>
                </c:pt>
                <c:pt idx="3">
                  <c:v>17.429577464788732</c:v>
                </c:pt>
                <c:pt idx="4">
                  <c:v>17.315175097276263</c:v>
                </c:pt>
                <c:pt idx="5">
                  <c:v>17.505030181086521</c:v>
                </c:pt>
                <c:pt idx="6">
                  <c:v>15.030060120240481</c:v>
                </c:pt>
                <c:pt idx="7">
                  <c:v>19.126819126819129</c:v>
                </c:pt>
                <c:pt idx="8">
                  <c:v>15.41501976284585</c:v>
                </c:pt>
                <c:pt idx="9">
                  <c:v>18.410041841004183</c:v>
                </c:pt>
                <c:pt idx="10">
                  <c:v>17.5</c:v>
                </c:pt>
                <c:pt idx="11">
                  <c:v>18.831168831168831</c:v>
                </c:pt>
                <c:pt idx="12">
                  <c:v>18.493150684931507</c:v>
                </c:pt>
                <c:pt idx="13">
                  <c:v>18.313953488372093</c:v>
                </c:pt>
                <c:pt idx="14">
                  <c:v>12.539184952978054</c:v>
                </c:pt>
                <c:pt idx="15">
                  <c:v>12.647058823529411</c:v>
                </c:pt>
                <c:pt idx="16">
                  <c:v>14.563106796116504</c:v>
                </c:pt>
                <c:pt idx="17">
                  <c:v>13.071895424836603</c:v>
                </c:pt>
                <c:pt idx="18">
                  <c:v>17.132867132867133</c:v>
                </c:pt>
                <c:pt idx="19">
                  <c:v>14.035087719298245</c:v>
                </c:pt>
                <c:pt idx="20">
                  <c:v>15.789473684210526</c:v>
                </c:pt>
                <c:pt idx="21">
                  <c:v>14.583333333333334</c:v>
                </c:pt>
                <c:pt idx="22">
                  <c:v>9.9056603773584904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0017056"/>
        <c:axId val="1850017600"/>
      </c:lineChart>
      <c:catAx>
        <c:axId val="185001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50017600"/>
        <c:crosses val="autoZero"/>
        <c:auto val="1"/>
        <c:lblAlgn val="ctr"/>
        <c:lblOffset val="100"/>
        <c:tickLblSkip val="1"/>
        <c:noMultiLvlLbl val="0"/>
      </c:catAx>
      <c:valAx>
        <c:axId val="185001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5001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Tabelle8!$P$11</c:f>
              <c:strCache>
                <c:ptCount val="1"/>
                <c:pt idx="0">
                  <c:v>percent severely injured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Tabelle8!$N$12:$N$34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Tabelle8!$P$12:$P$34</c:f>
              <c:numCache>
                <c:formatCode>0</c:formatCode>
                <c:ptCount val="23"/>
                <c:pt idx="0">
                  <c:v>13.707069151393808</c:v>
                </c:pt>
                <c:pt idx="1">
                  <c:v>12.685200599300817</c:v>
                </c:pt>
                <c:pt idx="2">
                  <c:v>12.806059538488638</c:v>
                </c:pt>
                <c:pt idx="3">
                  <c:v>12.491349480968857</c:v>
                </c:pt>
                <c:pt idx="4">
                  <c:v>11.644225298691447</c:v>
                </c:pt>
                <c:pt idx="5">
                  <c:v>12.123537310569729</c:v>
                </c:pt>
                <c:pt idx="6">
                  <c:v>12.984569062852842</c:v>
                </c:pt>
                <c:pt idx="7">
                  <c:v>13.15936626281454</c:v>
                </c:pt>
                <c:pt idx="8">
                  <c:v>13.08980213089802</c:v>
                </c:pt>
                <c:pt idx="9">
                  <c:v>11.81974412831774</c:v>
                </c:pt>
                <c:pt idx="10">
                  <c:v>12.909516380655225</c:v>
                </c:pt>
                <c:pt idx="11">
                  <c:v>12.338050627865259</c:v>
                </c:pt>
                <c:pt idx="12">
                  <c:v>12.63537906137184</c:v>
                </c:pt>
                <c:pt idx="13">
                  <c:v>11.95505617977528</c:v>
                </c:pt>
                <c:pt idx="14">
                  <c:v>13.199105145413871</c:v>
                </c:pt>
                <c:pt idx="15">
                  <c:v>12.96774193548387</c:v>
                </c:pt>
                <c:pt idx="16">
                  <c:v>12.248282397536128</c:v>
                </c:pt>
                <c:pt idx="17">
                  <c:v>12.192794082557862</c:v>
                </c:pt>
                <c:pt idx="18">
                  <c:v>12.002004510147833</c:v>
                </c:pt>
                <c:pt idx="19">
                  <c:v>11.803278688524591</c:v>
                </c:pt>
                <c:pt idx="20">
                  <c:v>11.884595023822127</c:v>
                </c:pt>
                <c:pt idx="21">
                  <c:v>11.054603854389722</c:v>
                </c:pt>
                <c:pt idx="22">
                  <c:v>10.862533692722371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Tabelle8!$R$11</c:f>
              <c:strCache>
                <c:ptCount val="1"/>
                <c:pt idx="0">
                  <c:v>percent fatally injured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Tabelle8!$N$12:$N$34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Tabelle8!$R$12:$R$34</c:f>
              <c:numCache>
                <c:formatCode>0</c:formatCode>
                <c:ptCount val="23"/>
                <c:pt idx="0">
                  <c:v>20.57057057057057</c:v>
                </c:pt>
                <c:pt idx="1">
                  <c:v>17.880794701986755</c:v>
                </c:pt>
                <c:pt idx="2">
                  <c:v>16.230366492146597</c:v>
                </c:pt>
                <c:pt idx="3">
                  <c:v>17.429577464788732</c:v>
                </c:pt>
                <c:pt idx="4">
                  <c:v>17.315175097276263</c:v>
                </c:pt>
                <c:pt idx="5">
                  <c:v>17.505030181086521</c:v>
                </c:pt>
                <c:pt idx="6">
                  <c:v>15.030060120240481</c:v>
                </c:pt>
                <c:pt idx="7">
                  <c:v>19.126819126819129</c:v>
                </c:pt>
                <c:pt idx="8">
                  <c:v>15.41501976284585</c:v>
                </c:pt>
                <c:pt idx="9">
                  <c:v>18.410041841004183</c:v>
                </c:pt>
                <c:pt idx="10">
                  <c:v>17.5</c:v>
                </c:pt>
                <c:pt idx="11">
                  <c:v>18.831168831168831</c:v>
                </c:pt>
                <c:pt idx="12">
                  <c:v>18.493150684931507</c:v>
                </c:pt>
                <c:pt idx="13">
                  <c:v>18.313953488372093</c:v>
                </c:pt>
                <c:pt idx="14">
                  <c:v>12.539184952978054</c:v>
                </c:pt>
                <c:pt idx="15">
                  <c:v>12.647058823529411</c:v>
                </c:pt>
                <c:pt idx="16">
                  <c:v>14.563106796116504</c:v>
                </c:pt>
                <c:pt idx="17">
                  <c:v>13.071895424836603</c:v>
                </c:pt>
                <c:pt idx="18">
                  <c:v>17.132867132867133</c:v>
                </c:pt>
                <c:pt idx="19">
                  <c:v>14.035087719298245</c:v>
                </c:pt>
                <c:pt idx="20">
                  <c:v>15.789473684210526</c:v>
                </c:pt>
                <c:pt idx="21">
                  <c:v>14.583333333333334</c:v>
                </c:pt>
                <c:pt idx="22">
                  <c:v>9.9056603773584904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24326672"/>
        <c:axId val="1924323952"/>
      </c:lineChart>
      <c:catAx>
        <c:axId val="192432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24323952"/>
        <c:crosses val="autoZero"/>
        <c:auto val="1"/>
        <c:lblAlgn val="ctr"/>
        <c:lblOffset val="100"/>
        <c:tickLblSkip val="1"/>
        <c:noMultiLvlLbl val="0"/>
      </c:catAx>
      <c:valAx>
        <c:axId val="192432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2432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Tabelle8!$P$11</c:f>
              <c:strCache>
                <c:ptCount val="1"/>
                <c:pt idx="0">
                  <c:v>percent severely injured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Tabelle8!$N$12:$N$34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Tabelle8!$P$12:$P$34</c:f>
              <c:numCache>
                <c:formatCode>0</c:formatCode>
                <c:ptCount val="23"/>
                <c:pt idx="0">
                  <c:v>13.707069151393808</c:v>
                </c:pt>
                <c:pt idx="1">
                  <c:v>12.685200599300817</c:v>
                </c:pt>
                <c:pt idx="2">
                  <c:v>12.806059538488638</c:v>
                </c:pt>
                <c:pt idx="3">
                  <c:v>12.491349480968857</c:v>
                </c:pt>
                <c:pt idx="4">
                  <c:v>11.644225298691447</c:v>
                </c:pt>
                <c:pt idx="5">
                  <c:v>12.123537310569729</c:v>
                </c:pt>
                <c:pt idx="6">
                  <c:v>12.984569062852842</c:v>
                </c:pt>
                <c:pt idx="7">
                  <c:v>13.15936626281454</c:v>
                </c:pt>
                <c:pt idx="8">
                  <c:v>13.08980213089802</c:v>
                </c:pt>
                <c:pt idx="9">
                  <c:v>11.81974412831774</c:v>
                </c:pt>
                <c:pt idx="10">
                  <c:v>12.909516380655225</c:v>
                </c:pt>
                <c:pt idx="11">
                  <c:v>12.338050627865259</c:v>
                </c:pt>
                <c:pt idx="12">
                  <c:v>12.63537906137184</c:v>
                </c:pt>
                <c:pt idx="13">
                  <c:v>11.95505617977528</c:v>
                </c:pt>
                <c:pt idx="14">
                  <c:v>13.199105145413871</c:v>
                </c:pt>
                <c:pt idx="15">
                  <c:v>12.96774193548387</c:v>
                </c:pt>
                <c:pt idx="16">
                  <c:v>12.248282397536128</c:v>
                </c:pt>
                <c:pt idx="17">
                  <c:v>12.192794082557862</c:v>
                </c:pt>
                <c:pt idx="18">
                  <c:v>12.002004510147833</c:v>
                </c:pt>
                <c:pt idx="19">
                  <c:v>11.803278688524591</c:v>
                </c:pt>
                <c:pt idx="20">
                  <c:v>11.884595023822127</c:v>
                </c:pt>
                <c:pt idx="21">
                  <c:v>11.054603854389722</c:v>
                </c:pt>
                <c:pt idx="22">
                  <c:v>10.862533692722371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Tabelle8!$R$11</c:f>
              <c:strCache>
                <c:ptCount val="1"/>
                <c:pt idx="0">
                  <c:v>percent fatally injured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1"/>
              <c:layout>
                <c:manualLayout>
                  <c:x val="-1.5432098765432098E-3"/>
                  <c:y val="-2.843939173739379E-3"/>
                </c:manualLayout>
              </c:layout>
              <c:tx>
                <c:rich>
                  <a:bodyPr/>
                  <a:lstStyle/>
                  <a:p>
                    <a:fld id="{098846F8-C868-44DC-B0D0-2BA3BF490E7A}" type="VALUE">
                      <a:rPr lang="en-US" sz="1400"/>
                      <a:pPr/>
                      <a:t>[WERT]</a:t>
                    </a:fld>
                    <a:endParaRPr lang="de-CH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2"/>
              <c:layout>
                <c:manualLayout>
                  <c:x val="-6.172839506172839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Tabelle8!$N$12:$N$34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Tabelle8!$R$12:$R$34</c:f>
              <c:numCache>
                <c:formatCode>0</c:formatCode>
                <c:ptCount val="23"/>
                <c:pt idx="0">
                  <c:v>20.57057057057057</c:v>
                </c:pt>
                <c:pt idx="1">
                  <c:v>17.880794701986755</c:v>
                </c:pt>
                <c:pt idx="2">
                  <c:v>16.230366492146597</c:v>
                </c:pt>
                <c:pt idx="3">
                  <c:v>17.429577464788732</c:v>
                </c:pt>
                <c:pt idx="4">
                  <c:v>17.315175097276263</c:v>
                </c:pt>
                <c:pt idx="5">
                  <c:v>17.505030181086521</c:v>
                </c:pt>
                <c:pt idx="6">
                  <c:v>15.030060120240481</c:v>
                </c:pt>
                <c:pt idx="7">
                  <c:v>19.126819126819129</c:v>
                </c:pt>
                <c:pt idx="8">
                  <c:v>15.41501976284585</c:v>
                </c:pt>
                <c:pt idx="9">
                  <c:v>18.410041841004183</c:v>
                </c:pt>
                <c:pt idx="10">
                  <c:v>17.5</c:v>
                </c:pt>
                <c:pt idx="11">
                  <c:v>18.831168831168831</c:v>
                </c:pt>
                <c:pt idx="12">
                  <c:v>18.493150684931507</c:v>
                </c:pt>
                <c:pt idx="13">
                  <c:v>18.313953488372093</c:v>
                </c:pt>
                <c:pt idx="14">
                  <c:v>12.539184952978054</c:v>
                </c:pt>
                <c:pt idx="15">
                  <c:v>12.647058823529411</c:v>
                </c:pt>
                <c:pt idx="16">
                  <c:v>14.563106796116504</c:v>
                </c:pt>
                <c:pt idx="17">
                  <c:v>13.071895424836603</c:v>
                </c:pt>
                <c:pt idx="18">
                  <c:v>17.132867132867133</c:v>
                </c:pt>
                <c:pt idx="19">
                  <c:v>14.035087719298245</c:v>
                </c:pt>
                <c:pt idx="20">
                  <c:v>15.789473684210526</c:v>
                </c:pt>
                <c:pt idx="21">
                  <c:v>14.583333333333334</c:v>
                </c:pt>
                <c:pt idx="22">
                  <c:v>9.9056603773584904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24327760"/>
        <c:axId val="1924328304"/>
      </c:lineChart>
      <c:catAx>
        <c:axId val="192432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24328304"/>
        <c:crosses val="autoZero"/>
        <c:auto val="1"/>
        <c:lblAlgn val="ctr"/>
        <c:lblOffset val="100"/>
        <c:tickLblSkip val="1"/>
        <c:noMultiLvlLbl val="0"/>
      </c:catAx>
      <c:valAx>
        <c:axId val="192432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2432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0.3775</cdr:x>
      <cdr:y>0.04846</cdr:y>
    </cdr:from>
    <cdr:to>
      <cdr:x>0.47582</cdr:x>
      <cdr:y>0.20029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3106688" y="216396"/>
          <a:ext cx="809135" cy="678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CH" sz="1600" dirty="0" err="1"/>
            <a:t>Italian-speaking</a:t>
          </a:r>
          <a:r>
            <a:rPr lang="de-CH" sz="1600" baseline="0" dirty="0"/>
            <a:t> </a:t>
          </a:r>
          <a:r>
            <a:rPr lang="de-CH" sz="1600" baseline="0" dirty="0" err="1"/>
            <a:t>Switzerland</a:t>
          </a:r>
          <a:endParaRPr lang="de-CH" sz="1600" dirty="0"/>
        </a:p>
      </cdr:txBody>
    </cdr:sp>
  </cdr:relSizeAnchor>
  <cdr:relSizeAnchor xmlns:cdr="http://schemas.openxmlformats.org/drawingml/2006/chartDrawing">
    <cdr:from>
      <cdr:x>0.38832</cdr:x>
      <cdr:y>0.20368</cdr:y>
    </cdr:from>
    <cdr:to>
      <cdr:x>0.48664</cdr:x>
      <cdr:y>0.35551</cdr:y>
    </cdr:to>
    <cdr:sp macro="" textlink="">
      <cdr:nvSpPr>
        <cdr:cNvPr id="3" name="Textfeld 2"/>
        <cdr:cNvSpPr txBox="1"/>
      </cdr:nvSpPr>
      <cdr:spPr>
        <a:xfrm xmlns:a="http://schemas.openxmlformats.org/drawingml/2006/main">
          <a:off x="3195704" y="909582"/>
          <a:ext cx="809134" cy="6780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CH" sz="1600" dirty="0"/>
            <a:t>French-</a:t>
          </a:r>
          <a:r>
            <a:rPr lang="de-CH" sz="1600" dirty="0" err="1"/>
            <a:t>speaking</a:t>
          </a:r>
          <a:r>
            <a:rPr lang="de-CH" sz="1600" baseline="0" dirty="0"/>
            <a:t> </a:t>
          </a:r>
          <a:r>
            <a:rPr lang="de-CH" sz="1600" baseline="0" dirty="0" err="1"/>
            <a:t>Switzerland</a:t>
          </a:r>
          <a:endParaRPr lang="de-CH" sz="1600" dirty="0"/>
        </a:p>
      </cdr:txBody>
    </cdr:sp>
  </cdr:relSizeAnchor>
  <cdr:relSizeAnchor xmlns:cdr="http://schemas.openxmlformats.org/drawingml/2006/chartDrawing">
    <cdr:from>
      <cdr:x>0.47479</cdr:x>
      <cdr:y>0.39416</cdr:y>
    </cdr:from>
    <cdr:to>
      <cdr:x>0.57311</cdr:x>
      <cdr:y>0.54599</cdr:y>
    </cdr:to>
    <cdr:sp macro="" textlink="">
      <cdr:nvSpPr>
        <cdr:cNvPr id="4" name="Textfeld 3"/>
        <cdr:cNvSpPr txBox="1"/>
      </cdr:nvSpPr>
      <cdr:spPr>
        <a:xfrm xmlns:a="http://schemas.openxmlformats.org/drawingml/2006/main">
          <a:off x="4415693" y="237392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CH" sz="1100"/>
        </a:p>
      </cdr:txBody>
    </cdr:sp>
  </cdr:relSizeAnchor>
  <cdr:relSizeAnchor xmlns:cdr="http://schemas.openxmlformats.org/drawingml/2006/chartDrawing">
    <cdr:from>
      <cdr:x>0.26375</cdr:x>
      <cdr:y>0.33871</cdr:y>
    </cdr:from>
    <cdr:to>
      <cdr:x>0.36207</cdr:x>
      <cdr:y>0.49054</cdr:y>
    </cdr:to>
    <cdr:sp macro="" textlink="">
      <cdr:nvSpPr>
        <cdr:cNvPr id="5" name="Textfeld 4"/>
        <cdr:cNvSpPr txBox="1"/>
      </cdr:nvSpPr>
      <cdr:spPr>
        <a:xfrm xmlns:a="http://schemas.openxmlformats.org/drawingml/2006/main">
          <a:off x="2170584" y="1512540"/>
          <a:ext cx="809135" cy="678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CH" sz="1600" dirty="0"/>
            <a:t>German-</a:t>
          </a:r>
          <a:r>
            <a:rPr lang="de-CH" sz="1600" dirty="0" err="1"/>
            <a:t>speaking</a:t>
          </a:r>
          <a:r>
            <a:rPr lang="de-CH" sz="1600" dirty="0"/>
            <a:t> </a:t>
          </a:r>
          <a:r>
            <a:rPr lang="de-CH" sz="1600" dirty="0" err="1"/>
            <a:t>Switzerland</a:t>
          </a:r>
          <a:endParaRPr lang="de-CH" sz="16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0.57</cdr:x>
      <cdr:y>0.29033</cdr:y>
    </cdr:from>
    <cdr:to>
      <cdr:x>0.71875</cdr:x>
      <cdr:y>0.61283</cdr:y>
    </cdr:to>
    <cdr:sp macro="" textlink="">
      <cdr:nvSpPr>
        <cdr:cNvPr id="2" name="Ellipse 1"/>
        <cdr:cNvSpPr/>
      </cdr:nvSpPr>
      <cdr:spPr bwMode="auto">
        <a:xfrm xmlns:a="http://schemas.openxmlformats.org/drawingml/2006/main">
          <a:off x="4690864" y="1296516"/>
          <a:ext cx="1224136" cy="144016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de-DE"/>
          </a:defPPr>
          <a:lvl1pPr algn="l" rtl="0" fontAlgn="base">
            <a:lnSpc>
              <a:spcPts val="2600"/>
            </a:lnSpc>
            <a:spcBef>
              <a:spcPct val="0"/>
            </a:spcBef>
            <a:spcAft>
              <a:spcPts val="1000"/>
            </a:spcAft>
            <a:buClr>
              <a:schemeClr val="bg1"/>
            </a:buClr>
            <a:buChar char="–"/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1pPr>
          <a:lvl2pPr marL="457200" algn="l" rtl="0" fontAlgn="base">
            <a:lnSpc>
              <a:spcPts val="2600"/>
            </a:lnSpc>
            <a:spcBef>
              <a:spcPct val="0"/>
            </a:spcBef>
            <a:spcAft>
              <a:spcPts val="1000"/>
            </a:spcAft>
            <a:buClr>
              <a:schemeClr val="bg1"/>
            </a:buClr>
            <a:buChar char="–"/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2pPr>
          <a:lvl3pPr marL="914400" algn="l" rtl="0" fontAlgn="base">
            <a:lnSpc>
              <a:spcPts val="2600"/>
            </a:lnSpc>
            <a:spcBef>
              <a:spcPct val="0"/>
            </a:spcBef>
            <a:spcAft>
              <a:spcPts val="1000"/>
            </a:spcAft>
            <a:buClr>
              <a:schemeClr val="bg1"/>
            </a:buClr>
            <a:buChar char="–"/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3pPr>
          <a:lvl4pPr marL="1371600" algn="l" rtl="0" fontAlgn="base">
            <a:lnSpc>
              <a:spcPts val="2600"/>
            </a:lnSpc>
            <a:spcBef>
              <a:spcPct val="0"/>
            </a:spcBef>
            <a:spcAft>
              <a:spcPts val="1000"/>
            </a:spcAft>
            <a:buClr>
              <a:schemeClr val="bg1"/>
            </a:buClr>
            <a:buChar char="–"/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4pPr>
          <a:lvl5pPr marL="1828800" algn="l" rtl="0" fontAlgn="base">
            <a:lnSpc>
              <a:spcPts val="2600"/>
            </a:lnSpc>
            <a:spcBef>
              <a:spcPct val="0"/>
            </a:spcBef>
            <a:spcAft>
              <a:spcPts val="1000"/>
            </a:spcAft>
            <a:buClr>
              <a:schemeClr val="bg1"/>
            </a:buClr>
            <a:buChar char="–"/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5pPr>
          <a:lvl6pPr marL="2286000" algn="l" defTabSz="914400" rtl="0" eaLnBrk="1" latinLnBrk="0" hangingPunct="1"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6pPr>
          <a:lvl7pPr marL="2743200" algn="l" defTabSz="914400" rtl="0" eaLnBrk="1" latinLnBrk="0" hangingPunct="1"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7pPr>
          <a:lvl8pPr marL="3200400" algn="l" defTabSz="914400" rtl="0" eaLnBrk="1" latinLnBrk="0" hangingPunct="1"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8pPr>
          <a:lvl9pPr marL="3657600" algn="l" defTabSz="914400" rtl="0" eaLnBrk="1" latinLnBrk="0" hangingPunct="1"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9pPr>
        </a:lstStyle>
        <a:p xmlns:a="http://schemas.openxmlformats.org/drawingml/2006/main">
          <a:pPr marL="0" marR="0" indent="0" algn="l" defTabSz="914400" rtl="0" eaLnBrk="1" fontAlgn="base" latinLnBrk="0" hangingPunct="1">
            <a:lnSpc>
              <a:spcPts val="2600"/>
            </a:lnSpc>
            <a:spcBef>
              <a:spcPct val="0"/>
            </a:spcBef>
            <a:spcAft>
              <a:spcPts val="1000"/>
            </a:spcAft>
            <a:buClr>
              <a:schemeClr val="bg1"/>
            </a:buClr>
            <a:buSzTx/>
            <a:buFontTx/>
            <a:buChar char="–"/>
            <a:tabLst/>
          </a:pPr>
          <a:endParaRPr kumimoji="0" lang="de-CH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</a:endParaRPr>
        </a:p>
      </cdr:txBody>
    </cdr:sp>
  </cdr:relSizeAnchor>
  <cdr:relSizeAnchor xmlns:cdr="http://schemas.openxmlformats.org/drawingml/2006/chartDrawing">
    <cdr:from>
      <cdr:x>0.6225</cdr:x>
      <cdr:y>0.32744</cdr:y>
    </cdr:from>
    <cdr:to>
      <cdr:x>0.73361</cdr:x>
      <cdr:y>0.53221</cdr:y>
    </cdr:to>
    <cdr:sp macro="" textlink="">
      <cdr:nvSpPr>
        <cdr:cNvPr id="3" name="Textfeld 2"/>
        <cdr:cNvSpPr txBox="1"/>
      </cdr:nvSpPr>
      <cdr:spPr>
        <a:xfrm xmlns:a="http://schemas.openxmlformats.org/drawingml/2006/main">
          <a:off x="5122912" y="146223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CH" sz="1500" dirty="0" smtClean="0"/>
            <a:t>15</a:t>
          </a:r>
          <a:endParaRPr lang="de-CH" sz="1500" dirty="0"/>
        </a:p>
      </cdr:txBody>
    </cdr:sp>
  </cdr:relSizeAnchor>
  <cdr:relSizeAnchor xmlns:cdr="http://schemas.openxmlformats.org/drawingml/2006/chartDrawing">
    <cdr:from>
      <cdr:x>0.3775</cdr:x>
      <cdr:y>0.19358</cdr:y>
    </cdr:from>
    <cdr:to>
      <cdr:x>0.52625</cdr:x>
      <cdr:y>0.51608</cdr:y>
    </cdr:to>
    <cdr:sp macro="" textlink="">
      <cdr:nvSpPr>
        <cdr:cNvPr id="4" name="Ellipse 3"/>
        <cdr:cNvSpPr/>
      </cdr:nvSpPr>
      <cdr:spPr bwMode="auto">
        <a:xfrm xmlns:a="http://schemas.openxmlformats.org/drawingml/2006/main">
          <a:off x="3106688" y="864468"/>
          <a:ext cx="1224136" cy="144016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eaLnBrk="1" fontAlgn="base" latinLnBrk="0" hangingPunct="1">
            <a:lnSpc>
              <a:spcPts val="2600"/>
            </a:lnSpc>
            <a:spcBef>
              <a:spcPct val="0"/>
            </a:spcBef>
            <a:spcAft>
              <a:spcPts val="1000"/>
            </a:spcAft>
            <a:buClr>
              <a:schemeClr val="bg1"/>
            </a:buClr>
            <a:buSzTx/>
            <a:buFontTx/>
            <a:buChar char="–"/>
            <a:tabLst/>
          </a:pPr>
          <a:endParaRPr kumimoji="0" lang="de-CH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0.60507</cdr:x>
      <cdr:y>0.31549</cdr:y>
    </cdr:from>
    <cdr:to>
      <cdr:x>0.70132</cdr:x>
      <cdr:y>0.59671</cdr:y>
    </cdr:to>
    <cdr:sp macro="" textlink="">
      <cdr:nvSpPr>
        <cdr:cNvPr id="2" name="Ellipse 1"/>
        <cdr:cNvSpPr/>
      </cdr:nvSpPr>
      <cdr:spPr bwMode="auto">
        <a:xfrm xmlns:a="http://schemas.openxmlformats.org/drawingml/2006/main">
          <a:off x="4979470" y="1408856"/>
          <a:ext cx="792089" cy="1255812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de-DE"/>
          </a:defPPr>
          <a:lvl1pPr algn="l" rtl="0" fontAlgn="base">
            <a:lnSpc>
              <a:spcPts val="2600"/>
            </a:lnSpc>
            <a:spcBef>
              <a:spcPct val="0"/>
            </a:spcBef>
            <a:spcAft>
              <a:spcPts val="1000"/>
            </a:spcAft>
            <a:buClr>
              <a:schemeClr val="bg1"/>
            </a:buClr>
            <a:buChar char="–"/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1pPr>
          <a:lvl2pPr marL="457200" algn="l" rtl="0" fontAlgn="base">
            <a:lnSpc>
              <a:spcPts val="2600"/>
            </a:lnSpc>
            <a:spcBef>
              <a:spcPct val="0"/>
            </a:spcBef>
            <a:spcAft>
              <a:spcPts val="1000"/>
            </a:spcAft>
            <a:buClr>
              <a:schemeClr val="bg1"/>
            </a:buClr>
            <a:buChar char="–"/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2pPr>
          <a:lvl3pPr marL="914400" algn="l" rtl="0" fontAlgn="base">
            <a:lnSpc>
              <a:spcPts val="2600"/>
            </a:lnSpc>
            <a:spcBef>
              <a:spcPct val="0"/>
            </a:spcBef>
            <a:spcAft>
              <a:spcPts val="1000"/>
            </a:spcAft>
            <a:buClr>
              <a:schemeClr val="bg1"/>
            </a:buClr>
            <a:buChar char="–"/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3pPr>
          <a:lvl4pPr marL="1371600" algn="l" rtl="0" fontAlgn="base">
            <a:lnSpc>
              <a:spcPts val="2600"/>
            </a:lnSpc>
            <a:spcBef>
              <a:spcPct val="0"/>
            </a:spcBef>
            <a:spcAft>
              <a:spcPts val="1000"/>
            </a:spcAft>
            <a:buClr>
              <a:schemeClr val="bg1"/>
            </a:buClr>
            <a:buChar char="–"/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4pPr>
          <a:lvl5pPr marL="1828800" algn="l" rtl="0" fontAlgn="base">
            <a:lnSpc>
              <a:spcPts val="2600"/>
            </a:lnSpc>
            <a:spcBef>
              <a:spcPct val="0"/>
            </a:spcBef>
            <a:spcAft>
              <a:spcPts val="1000"/>
            </a:spcAft>
            <a:buClr>
              <a:schemeClr val="bg1"/>
            </a:buClr>
            <a:buChar char="–"/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5pPr>
          <a:lvl6pPr marL="2286000" algn="l" defTabSz="914400" rtl="0" eaLnBrk="1" latinLnBrk="0" hangingPunct="1"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6pPr>
          <a:lvl7pPr marL="2743200" algn="l" defTabSz="914400" rtl="0" eaLnBrk="1" latinLnBrk="0" hangingPunct="1"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7pPr>
          <a:lvl8pPr marL="3200400" algn="l" defTabSz="914400" rtl="0" eaLnBrk="1" latinLnBrk="0" hangingPunct="1"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8pPr>
          <a:lvl9pPr marL="3657600" algn="l" defTabSz="914400" rtl="0" eaLnBrk="1" latinLnBrk="0" hangingPunct="1">
            <a:defRPr sz="2200" kern="1200">
              <a:solidFill>
                <a:schemeClr val="tx1"/>
              </a:solidFill>
              <a:latin typeface="Arial" charset="0"/>
              <a:ea typeface="ヒラギノ角ゴ Pro W3" charset="-128"/>
              <a:cs typeface="+mn-cs"/>
            </a:defRPr>
          </a:lvl9pPr>
        </a:lstStyle>
        <a:p xmlns:a="http://schemas.openxmlformats.org/drawingml/2006/main">
          <a:pPr marL="0" marR="0" indent="0" algn="l" defTabSz="914400" rtl="0" eaLnBrk="1" fontAlgn="base" latinLnBrk="0" hangingPunct="1">
            <a:lnSpc>
              <a:spcPts val="2600"/>
            </a:lnSpc>
            <a:spcBef>
              <a:spcPct val="0"/>
            </a:spcBef>
            <a:spcAft>
              <a:spcPts val="1000"/>
            </a:spcAft>
            <a:buClr>
              <a:schemeClr val="bg1"/>
            </a:buClr>
            <a:buSzTx/>
            <a:buFontTx/>
            <a:buChar char="–"/>
            <a:tabLst/>
          </a:pPr>
          <a:endParaRPr kumimoji="0" lang="de-CH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35" cy="496015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955" y="0"/>
            <a:ext cx="2946135" cy="496015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pPr>
              <a:buNone/>
            </a:pPr>
            <a:fld id="{67EEF7FB-0C18-4173-ABB5-E3DE5417D57A}" type="datetimeFigureOut">
              <a:rPr lang="de-DE" smtClean="0"/>
              <a:pPr>
                <a:buNone/>
              </a:pPr>
              <a:t>17.03.2016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9039"/>
            <a:ext cx="2946135" cy="496015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955" y="9429039"/>
            <a:ext cx="2946135" cy="496015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27D5EECF-F663-48D6-BDD7-D06CEDAA901F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49546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6189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 sz="1200"/>
            </a:lvl1pPr>
          </a:lstStyle>
          <a:p>
            <a:endParaRPr lang="de-DE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487" y="1"/>
            <a:ext cx="2946188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 sz="1200"/>
            </a:lvl1pPr>
          </a:lstStyle>
          <a:p>
            <a:endParaRPr lang="de-DE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887" y="4715788"/>
            <a:ext cx="4983903" cy="446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990"/>
            <a:ext cx="2946189" cy="4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1" tIns="45711" rIns="91421" bIns="45711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 sz="1200"/>
            </a:lvl1pPr>
          </a:lstStyle>
          <a:p>
            <a:endParaRPr lang="de-DE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487" y="9429990"/>
            <a:ext cx="2946188" cy="4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1" tIns="45711" rIns="91421" bIns="45711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 sz="1200"/>
            </a:lvl1pPr>
          </a:lstStyle>
          <a:p>
            <a:fld id="{3809ECA6-4598-4E9C-8DA2-8046FD6B37F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2954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657BB9-B6FD-489B-8FB4-2067AF565BC6}" type="slidenum">
              <a:rPr lang="de-DE"/>
              <a:pPr/>
              <a:t>1</a:t>
            </a:fld>
            <a:endParaRPr lang="de-DE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64833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9ECA6-4598-4E9C-8DA2-8046FD6B37F7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3980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9" name="Picture 27" descr="L_bfu_2_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261938"/>
            <a:ext cx="1206500" cy="479425"/>
          </a:xfrm>
          <a:prstGeom prst="rect">
            <a:avLst/>
          </a:prstGeom>
          <a:noFill/>
        </p:spPr>
      </p:pic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457200" y="2420937"/>
            <a:ext cx="8229600" cy="3924000"/>
          </a:xfrm>
          <a:prstGeom prst="rect">
            <a:avLst/>
          </a:prstGeom>
          <a:solidFill>
            <a:srgbClr val="E6E6E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CH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457200" y="1054100"/>
            <a:ext cx="8229600" cy="1296988"/>
          </a:xfrm>
          <a:prstGeom prst="rect">
            <a:avLst/>
          </a:prstGeom>
          <a:solidFill>
            <a:srgbClr val="60AE4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CH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196975"/>
            <a:ext cx="8001000" cy="9159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743200"/>
            <a:ext cx="8001000" cy="3354388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457200" y="6323828"/>
            <a:ext cx="8229600" cy="230188"/>
          </a:xfrm>
          <a:prstGeom prst="rect">
            <a:avLst/>
          </a:prstGeom>
          <a:solidFill>
            <a:srgbClr val="60AE4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CH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172200" y="6323828"/>
            <a:ext cx="1828800" cy="230188"/>
          </a:xfrm>
          <a:noFill/>
        </p:spPr>
        <p:txBody>
          <a:bodyPr/>
          <a:lstStyle>
            <a:lvl1pPr>
              <a:defRPr/>
            </a:lvl1pPr>
          </a:lstStyle>
          <a:p>
            <a:fld id="{4911E7EA-128F-44F1-800C-84B97C6503EA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57200" y="6323828"/>
            <a:ext cx="5562600" cy="230188"/>
          </a:xfrm>
          <a:noFill/>
          <a:ln>
            <a:noFill/>
          </a:ln>
        </p:spPr>
        <p:txBody>
          <a:bodyPr/>
          <a:lstStyle>
            <a:lvl1pPr>
              <a:defRPr/>
            </a:lvl1pPr>
          </a:lstStyle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143900" y="6323828"/>
            <a:ext cx="533400" cy="230188"/>
          </a:xfrm>
          <a:noFill/>
        </p:spPr>
        <p:txBody>
          <a:bodyPr/>
          <a:lstStyle>
            <a:lvl1pPr>
              <a:defRPr/>
            </a:lvl1pPr>
          </a:lstStyle>
          <a:p>
            <a:fld id="{164442F3-E9CA-4E79-A023-7ED8CA670D64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3100" name="Text Box 28"/>
          <p:cNvSpPr txBox="1">
            <a:spLocks noChangeArrowheads="1"/>
          </p:cNvSpPr>
          <p:nvPr/>
        </p:nvSpPr>
        <p:spPr bwMode="auto">
          <a:xfrm>
            <a:off x="381000" y="534988"/>
            <a:ext cx="3903663" cy="22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ts val="1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/>
              <a:t>bfu – </a:t>
            </a:r>
            <a:r>
              <a:rPr lang="de-DE" sz="800" dirty="0" smtClean="0"/>
              <a:t>Council </a:t>
            </a:r>
            <a:r>
              <a:rPr lang="de-DE" sz="800" dirty="0" err="1" smtClean="0"/>
              <a:t>for</a:t>
            </a:r>
            <a:r>
              <a:rPr lang="de-DE" sz="800" dirty="0" smtClean="0"/>
              <a:t> </a:t>
            </a:r>
            <a:r>
              <a:rPr lang="de-DE" sz="800" dirty="0" err="1" smtClean="0"/>
              <a:t>accident</a:t>
            </a:r>
            <a:r>
              <a:rPr lang="de-DE" sz="800" dirty="0" smtClean="0"/>
              <a:t> </a:t>
            </a:r>
            <a:r>
              <a:rPr lang="de-DE" sz="800" dirty="0" err="1" smtClean="0"/>
              <a:t>prevention</a:t>
            </a:r>
            <a:endParaRPr lang="de-DE" sz="8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60AE42"/>
                </a:solidFill>
              </a:defRPr>
            </a:lvl1pPr>
          </a:lstStyle>
          <a:p>
            <a:r>
              <a:rPr lang="de-DE" dirty="0" smtClean="0"/>
              <a:t>Haupttitel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solidFill>
            <a:srgbClr val="60AE42"/>
          </a:solidFill>
        </p:spPr>
        <p:txBody>
          <a:bodyPr/>
          <a:lstStyle>
            <a:lvl1pPr>
              <a:defRPr/>
            </a:lvl1pPr>
          </a:lstStyle>
          <a:p>
            <a:fld id="{CFCA2C35-8A22-43FB-935C-324CD56C5FA4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solidFill>
            <a:srgbClr val="60AE42"/>
          </a:solidFill>
        </p:spPr>
        <p:txBody>
          <a:bodyPr/>
          <a:lstStyle>
            <a:lvl1pPr>
              <a:defRPr/>
            </a:lvl1pPr>
          </a:lstStyle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solidFill>
            <a:srgbClr val="60AE42"/>
          </a:solidFill>
        </p:spPr>
        <p:txBody>
          <a:bodyPr/>
          <a:lstStyle>
            <a:lvl1pPr>
              <a:defRPr/>
            </a:lvl1pPr>
          </a:lstStyle>
          <a:p>
            <a:fld id="{6E938A94-A422-4A39-BB59-D3087A41D2F0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1"/>
          <p:cNvSpPr>
            <a:spLocks noChangeArrowheads="1"/>
          </p:cNvSpPr>
          <p:nvPr userDrawn="1"/>
        </p:nvSpPr>
        <p:spPr bwMode="auto">
          <a:xfrm>
            <a:off x="457200" y="6323828"/>
            <a:ext cx="8229600" cy="230188"/>
          </a:xfrm>
          <a:prstGeom prst="rect">
            <a:avLst/>
          </a:prstGeom>
          <a:solidFill>
            <a:srgbClr val="60AE4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CH"/>
          </a:p>
        </p:txBody>
      </p:sp>
      <p:sp>
        <p:nvSpPr>
          <p:cNvPr id="15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172200" y="6306364"/>
            <a:ext cx="1828800" cy="230188"/>
          </a:xfrm>
          <a:noFill/>
        </p:spPr>
        <p:txBody>
          <a:bodyPr/>
          <a:lstStyle>
            <a:lvl1pPr>
              <a:defRPr/>
            </a:lvl1pPr>
          </a:lstStyle>
          <a:p>
            <a:fld id="{3A76C7CE-22CA-477B-AD27-0645A3725CA5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57200" y="6304778"/>
            <a:ext cx="5562600" cy="230188"/>
          </a:xfrm>
          <a:noFill/>
          <a:ln>
            <a:noFill/>
          </a:ln>
        </p:spPr>
        <p:txBody>
          <a:bodyPr/>
          <a:lstStyle>
            <a:lvl1pPr>
              <a:defRPr/>
            </a:lvl1pPr>
          </a:lstStyle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1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153400" y="6305550"/>
            <a:ext cx="533400" cy="230188"/>
          </a:xfrm>
          <a:solidFill>
            <a:srgbClr val="60AE42"/>
          </a:solidFill>
        </p:spPr>
        <p:txBody>
          <a:bodyPr/>
          <a:lstStyle>
            <a:lvl1pPr>
              <a:defRPr/>
            </a:lvl1pPr>
          </a:lstStyle>
          <a:p>
            <a:fld id="{6E938A94-A422-4A39-BB59-D3087A41D2F0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1196975"/>
            <a:ext cx="8229600" cy="433388"/>
          </a:xfrm>
        </p:spPr>
        <p:txBody>
          <a:bodyPr/>
          <a:lstStyle>
            <a:lvl1pPr>
              <a:defRPr>
                <a:solidFill>
                  <a:srgbClr val="60AE42"/>
                </a:solidFill>
              </a:defRPr>
            </a:lvl1pPr>
          </a:lstStyle>
          <a:p>
            <a:r>
              <a:rPr lang="de-DE" dirty="0" smtClean="0"/>
              <a:t>Haupttitel</a:t>
            </a:r>
            <a:endParaRPr lang="de-CH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1"/>
          <p:cNvSpPr>
            <a:spLocks noChangeArrowheads="1"/>
          </p:cNvSpPr>
          <p:nvPr userDrawn="1"/>
        </p:nvSpPr>
        <p:spPr bwMode="auto">
          <a:xfrm>
            <a:off x="457200" y="6323828"/>
            <a:ext cx="8229600" cy="230188"/>
          </a:xfrm>
          <a:prstGeom prst="rect">
            <a:avLst/>
          </a:prstGeom>
          <a:solidFill>
            <a:srgbClr val="60AE4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CH"/>
          </a:p>
        </p:txBody>
      </p:sp>
      <p:sp>
        <p:nvSpPr>
          <p:cNvPr id="15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172200" y="6306364"/>
            <a:ext cx="1828800" cy="230188"/>
          </a:xfrm>
          <a:noFill/>
        </p:spPr>
        <p:txBody>
          <a:bodyPr/>
          <a:lstStyle>
            <a:lvl1pPr>
              <a:defRPr/>
            </a:lvl1pPr>
          </a:lstStyle>
          <a:p>
            <a:fld id="{3C0719A4-980E-4F44-A83D-0581DDF5413D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57200" y="6304778"/>
            <a:ext cx="5562600" cy="230188"/>
          </a:xfrm>
          <a:noFill/>
          <a:ln>
            <a:noFill/>
          </a:ln>
        </p:spPr>
        <p:txBody>
          <a:bodyPr/>
          <a:lstStyle>
            <a:lvl1pPr>
              <a:defRPr/>
            </a:lvl1pPr>
          </a:lstStyle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1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153400" y="6305550"/>
            <a:ext cx="533400" cy="230188"/>
          </a:xfrm>
          <a:solidFill>
            <a:srgbClr val="60AE42"/>
          </a:solidFill>
        </p:spPr>
        <p:txBody>
          <a:bodyPr/>
          <a:lstStyle>
            <a:lvl1pPr>
              <a:defRPr/>
            </a:lvl1pPr>
          </a:lstStyle>
          <a:p>
            <a:fld id="{6E938A94-A422-4A39-BB59-D3087A41D2F0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457200" y="6296025"/>
            <a:ext cx="8229600" cy="230188"/>
          </a:xfrm>
          <a:prstGeom prst="rect">
            <a:avLst/>
          </a:prstGeom>
          <a:solidFill>
            <a:srgbClr val="60AE42"/>
          </a:solidFill>
          <a:ln w="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CH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96975"/>
            <a:ext cx="82296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22960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4"/>
            <a:endParaRPr lang="de-DE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72200" y="6296025"/>
            <a:ext cx="18288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2880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 sz="1000">
                <a:solidFill>
                  <a:schemeClr val="bg1"/>
                </a:solidFill>
              </a:defRPr>
            </a:lvl1pPr>
          </a:lstStyle>
          <a:p>
            <a:fld id="{4851B9E6-C70F-4D5B-839B-0A15ED49401E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96025"/>
            <a:ext cx="5562600" cy="2301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86400" tIns="2880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3400" y="6296025"/>
            <a:ext cx="5334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28800" rIns="8640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 sz="1000">
                <a:solidFill>
                  <a:schemeClr val="bg1"/>
                </a:solidFill>
              </a:defRPr>
            </a:lvl1pPr>
          </a:lstStyle>
          <a:p>
            <a:fld id="{425F7695-1640-440F-A2EB-8F68A317B047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457200" y="1054100"/>
            <a:ext cx="822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CH"/>
          </a:p>
        </p:txBody>
      </p:sp>
      <p:pic>
        <p:nvPicPr>
          <p:cNvPr id="1037" name="Picture 13" descr="L_bfu_2_4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261938"/>
            <a:ext cx="1206500" cy="479425"/>
          </a:xfrm>
          <a:prstGeom prst="rect">
            <a:avLst/>
          </a:prstGeom>
          <a:noFill/>
        </p:spPr>
      </p:pic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381000" y="534988"/>
            <a:ext cx="3903663" cy="22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ts val="1100"/>
              </a:lnSpc>
              <a:spcAft>
                <a:spcPct val="0"/>
              </a:spcAft>
              <a:buClrTx/>
              <a:buFontTx/>
              <a:buNone/>
            </a:pPr>
            <a:r>
              <a:rPr lang="de-DE" sz="800" dirty="0"/>
              <a:t>bfu – </a:t>
            </a:r>
            <a:r>
              <a:rPr lang="de-DE" sz="800" dirty="0" smtClean="0"/>
              <a:t>Council </a:t>
            </a:r>
            <a:r>
              <a:rPr lang="de-DE" sz="800" dirty="0" err="1" smtClean="0"/>
              <a:t>for</a:t>
            </a:r>
            <a:r>
              <a:rPr lang="de-DE" sz="800" dirty="0" smtClean="0"/>
              <a:t> </a:t>
            </a:r>
            <a:r>
              <a:rPr lang="de-DE" sz="800" dirty="0" err="1" smtClean="0"/>
              <a:t>accident</a:t>
            </a:r>
            <a:r>
              <a:rPr lang="de-DE" sz="800" dirty="0" smtClean="0"/>
              <a:t> </a:t>
            </a:r>
            <a:r>
              <a:rPr lang="de-DE" sz="800" dirty="0" err="1" smtClean="0"/>
              <a:t>prevention</a:t>
            </a:r>
            <a:endParaRPr lang="de-DE" sz="8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6" r:id="rId4"/>
  </p:sldLayoutIdLst>
  <p:hf hdr="0"/>
  <p:txStyles>
    <p:titleStyle>
      <a:lvl1pPr algn="l" rtl="0" eaLnBrk="1" fontAlgn="base" hangingPunct="1">
        <a:lnSpc>
          <a:spcPts val="33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3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ea typeface="ヒラギノ角ゴ Pro W3" charset="-128"/>
        </a:defRPr>
      </a:lvl2pPr>
      <a:lvl3pPr algn="l" rtl="0" eaLnBrk="1" fontAlgn="base" hangingPunct="1">
        <a:lnSpc>
          <a:spcPts val="33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ea typeface="ヒラギノ角ゴ Pro W3" charset="-128"/>
        </a:defRPr>
      </a:lvl3pPr>
      <a:lvl4pPr algn="l" rtl="0" eaLnBrk="1" fontAlgn="base" hangingPunct="1">
        <a:lnSpc>
          <a:spcPts val="33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ea typeface="ヒラギノ角ゴ Pro W3" charset="-128"/>
        </a:defRPr>
      </a:lvl4pPr>
      <a:lvl5pPr algn="l" rtl="0" eaLnBrk="1" fontAlgn="base" hangingPunct="1">
        <a:lnSpc>
          <a:spcPts val="33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ea typeface="ヒラギノ角ゴ Pro W3" charset="-128"/>
        </a:defRPr>
      </a:lvl5pPr>
      <a:lvl6pPr marL="457200" algn="l" rtl="0" eaLnBrk="1" fontAlgn="base" hangingPunct="1">
        <a:lnSpc>
          <a:spcPts val="33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ea typeface="ヒラギノ角ゴ Pro W3" charset="-128"/>
        </a:defRPr>
      </a:lvl6pPr>
      <a:lvl7pPr marL="914400" algn="l" rtl="0" eaLnBrk="1" fontAlgn="base" hangingPunct="1">
        <a:lnSpc>
          <a:spcPts val="33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ea typeface="ヒラギノ角ゴ Pro W3" charset="-128"/>
        </a:defRPr>
      </a:lvl7pPr>
      <a:lvl8pPr marL="1371600" algn="l" rtl="0" eaLnBrk="1" fontAlgn="base" hangingPunct="1">
        <a:lnSpc>
          <a:spcPts val="33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ea typeface="ヒラギノ角ゴ Pro W3" charset="-128"/>
        </a:defRPr>
      </a:lvl8pPr>
      <a:lvl9pPr marL="1828800" algn="l" rtl="0" eaLnBrk="1" fontAlgn="base" hangingPunct="1">
        <a:lnSpc>
          <a:spcPts val="33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ea typeface="ヒラギノ角ゴ Pro W3" charset="-128"/>
        </a:defRPr>
      </a:lvl9pPr>
    </p:titleStyle>
    <p:bodyStyle>
      <a:lvl1pPr marL="419100" indent="-419100" algn="l" rtl="0" eaLnBrk="1" fontAlgn="base" hangingPunct="1">
        <a:lnSpc>
          <a:spcPts val="2600"/>
        </a:lnSpc>
        <a:spcBef>
          <a:spcPct val="0"/>
        </a:spcBef>
        <a:spcAft>
          <a:spcPts val="100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839788" indent="-419100" algn="l" rtl="0" eaLnBrk="1" fontAlgn="base" hangingPunct="1">
        <a:lnSpc>
          <a:spcPts val="2600"/>
        </a:lnSpc>
        <a:spcBef>
          <a:spcPct val="0"/>
        </a:spcBef>
        <a:spcAft>
          <a:spcPts val="100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</a:defRPr>
      </a:lvl2pPr>
      <a:lvl3pPr marL="1260475" indent="-419100" algn="l" rtl="0" eaLnBrk="1" fontAlgn="base" hangingPunct="1">
        <a:lnSpc>
          <a:spcPts val="2600"/>
        </a:lnSpc>
        <a:spcBef>
          <a:spcPct val="0"/>
        </a:spcBef>
        <a:spcAft>
          <a:spcPts val="100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</a:defRPr>
      </a:lvl3pPr>
      <a:lvl4pPr marL="1681163" indent="-419100" algn="l" rtl="0" eaLnBrk="1" fontAlgn="base" hangingPunct="1">
        <a:lnSpc>
          <a:spcPts val="2600"/>
        </a:lnSpc>
        <a:spcBef>
          <a:spcPct val="0"/>
        </a:spcBef>
        <a:spcAft>
          <a:spcPts val="100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</a:defRPr>
      </a:lvl4pPr>
      <a:lvl5pPr marL="2101850" indent="-419100" algn="l" rtl="0" eaLnBrk="1" fontAlgn="base" hangingPunct="1">
        <a:lnSpc>
          <a:spcPts val="2600"/>
        </a:lnSpc>
        <a:spcBef>
          <a:spcPct val="0"/>
        </a:spcBef>
        <a:spcAft>
          <a:spcPts val="100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</a:defRPr>
      </a:lvl5pPr>
      <a:lvl6pPr marL="2559050" indent="-419100" algn="l" rtl="0" eaLnBrk="1" fontAlgn="base" hangingPunct="1">
        <a:lnSpc>
          <a:spcPts val="2600"/>
        </a:lnSpc>
        <a:spcBef>
          <a:spcPct val="0"/>
        </a:spcBef>
        <a:spcAft>
          <a:spcPts val="100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</a:defRPr>
      </a:lvl6pPr>
      <a:lvl7pPr marL="3016250" indent="-419100" algn="l" rtl="0" eaLnBrk="1" fontAlgn="base" hangingPunct="1">
        <a:lnSpc>
          <a:spcPts val="2600"/>
        </a:lnSpc>
        <a:spcBef>
          <a:spcPct val="0"/>
        </a:spcBef>
        <a:spcAft>
          <a:spcPts val="100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</a:defRPr>
      </a:lvl7pPr>
      <a:lvl8pPr marL="3473450" indent="-419100" algn="l" rtl="0" eaLnBrk="1" fontAlgn="base" hangingPunct="1">
        <a:lnSpc>
          <a:spcPts val="2600"/>
        </a:lnSpc>
        <a:spcBef>
          <a:spcPct val="0"/>
        </a:spcBef>
        <a:spcAft>
          <a:spcPts val="100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</a:defRPr>
      </a:lvl8pPr>
      <a:lvl9pPr marL="3930650" indent="-419100" algn="l" rtl="0" eaLnBrk="1" fontAlgn="base" hangingPunct="1">
        <a:lnSpc>
          <a:spcPts val="2600"/>
        </a:lnSpc>
        <a:spcBef>
          <a:spcPct val="0"/>
        </a:spcBef>
        <a:spcAft>
          <a:spcPts val="100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Drinking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driving</a:t>
            </a:r>
            <a:r>
              <a:rPr lang="de-DE" dirty="0" smtClean="0"/>
              <a:t> in </a:t>
            </a:r>
            <a:r>
              <a:rPr lang="de-DE" dirty="0" err="1" smtClean="0"/>
              <a:t>Switzerland</a:t>
            </a:r>
            <a:endParaRPr lang="de-DE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SMART, 21st </a:t>
            </a:r>
            <a:r>
              <a:rPr lang="de-DE" dirty="0" err="1" smtClean="0"/>
              <a:t>of</a:t>
            </a:r>
            <a:r>
              <a:rPr lang="de-DE" dirty="0" smtClean="0"/>
              <a:t> March 2016, </a:t>
            </a:r>
            <a:r>
              <a:rPr lang="de-DE" dirty="0" err="1" smtClean="0"/>
              <a:t>Warsaw</a:t>
            </a:r>
            <a:endParaRPr lang="de-DE" dirty="0"/>
          </a:p>
          <a:p>
            <a:pPr>
              <a:lnSpc>
                <a:spcPts val="1900"/>
              </a:lnSpc>
              <a:spcBef>
                <a:spcPts val="1000"/>
              </a:spcBef>
            </a:pPr>
            <a:r>
              <a:rPr lang="de-DE" sz="1500" dirty="0" smtClean="0"/>
              <a:t>Uwe P. Ewert, </a:t>
            </a:r>
            <a:r>
              <a:rPr lang="de-DE" sz="1500" dirty="0" err="1" smtClean="0"/>
              <a:t>PhD</a:t>
            </a:r>
            <a:r>
              <a:rPr lang="de-DE" sz="1500" dirty="0" smtClean="0"/>
              <a:t> MPH, Researcher</a:t>
            </a:r>
            <a:r>
              <a:rPr lang="de-DE" sz="1500" dirty="0"/>
              <a:t/>
            </a:r>
            <a:br>
              <a:rPr lang="de-DE" sz="1500" dirty="0"/>
            </a:br>
            <a:r>
              <a:rPr lang="de-DE" sz="1500" dirty="0" smtClean="0"/>
              <a:t>u.ewert@bfu.ch </a:t>
            </a:r>
            <a:r>
              <a:rPr lang="de-DE" sz="1500" dirty="0"/>
              <a:t>– www.bfu.ch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Switzerland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Small </a:t>
            </a:r>
            <a:r>
              <a:rPr lang="de-CH" dirty="0" err="1" smtClean="0"/>
              <a:t>country</a:t>
            </a:r>
            <a:r>
              <a:rPr lang="de-CH" dirty="0" smtClean="0"/>
              <a:t> in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middle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Europe</a:t>
            </a:r>
          </a:p>
          <a:p>
            <a:r>
              <a:rPr lang="de-CH" dirty="0" smtClean="0"/>
              <a:t>8.3 </a:t>
            </a:r>
            <a:r>
              <a:rPr lang="de-CH" dirty="0" err="1" smtClean="0"/>
              <a:t>million</a:t>
            </a:r>
            <a:r>
              <a:rPr lang="de-CH" dirty="0" smtClean="0"/>
              <a:t> </a:t>
            </a:r>
            <a:r>
              <a:rPr lang="de-CH" dirty="0" err="1" smtClean="0"/>
              <a:t>inhabitants</a:t>
            </a:r>
            <a:endParaRPr lang="de-CH" dirty="0" smtClean="0"/>
          </a:p>
          <a:p>
            <a:r>
              <a:rPr lang="de-CH" dirty="0" smtClean="0"/>
              <a:t>4 different </a:t>
            </a:r>
            <a:r>
              <a:rPr lang="de-CH" dirty="0" err="1" smtClean="0"/>
              <a:t>languages</a:t>
            </a:r>
            <a:r>
              <a:rPr lang="de-CH" dirty="0" smtClean="0"/>
              <a:t>/</a:t>
            </a:r>
            <a:r>
              <a:rPr lang="de-CH" dirty="0" err="1" smtClean="0"/>
              <a:t>cultures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>German-</a:t>
            </a:r>
            <a:r>
              <a:rPr lang="de-CH" dirty="0" err="1" smtClean="0"/>
              <a:t>speaking</a:t>
            </a:r>
            <a:r>
              <a:rPr lang="de-CH" dirty="0" smtClean="0"/>
              <a:t> 64%</a:t>
            </a:r>
            <a:br>
              <a:rPr lang="de-CH" dirty="0" smtClean="0"/>
            </a:br>
            <a:r>
              <a:rPr lang="de-CH" dirty="0" smtClean="0"/>
              <a:t>French-</a:t>
            </a:r>
            <a:r>
              <a:rPr lang="de-CH" dirty="0" err="1" smtClean="0"/>
              <a:t>speaking</a:t>
            </a:r>
            <a:r>
              <a:rPr lang="de-CH" dirty="0" smtClean="0"/>
              <a:t> 20%</a:t>
            </a:r>
            <a:br>
              <a:rPr lang="de-CH" dirty="0" smtClean="0"/>
            </a:br>
            <a:r>
              <a:rPr lang="de-CH" dirty="0" err="1" smtClean="0"/>
              <a:t>Italian-speaking</a:t>
            </a:r>
            <a:r>
              <a:rPr lang="de-CH" dirty="0" smtClean="0"/>
              <a:t> 6%</a:t>
            </a:r>
            <a:br>
              <a:rPr lang="de-CH" dirty="0" smtClean="0"/>
            </a:br>
            <a:r>
              <a:rPr lang="de-CH" dirty="0" err="1" smtClean="0"/>
              <a:t>Romansh-speaking</a:t>
            </a:r>
            <a:r>
              <a:rPr lang="de-CH" dirty="0" smtClean="0"/>
              <a:t> 0.5%</a:t>
            </a:r>
            <a:br>
              <a:rPr lang="de-CH" dirty="0" smtClean="0"/>
            </a:b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/>
            </a:r>
            <a:br>
              <a:rPr lang="de-CH" dirty="0" smtClean="0"/>
            </a:br>
            <a:endParaRPr lang="de-CH" dirty="0" smtClean="0"/>
          </a:p>
          <a:p>
            <a:endParaRPr lang="de-CH" dirty="0" smtClean="0"/>
          </a:p>
          <a:p>
            <a:pPr marL="0" indent="0">
              <a:buNone/>
            </a:pP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EDCED-D0F1-4920-81B6-DBE035A81FCA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2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077" y="1413571"/>
            <a:ext cx="2777450" cy="237626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026" y="3515235"/>
            <a:ext cx="3995548" cy="275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19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Drinking</a:t>
            </a:r>
            <a:r>
              <a:rPr lang="de-CH" dirty="0" smtClean="0"/>
              <a:t> in </a:t>
            </a:r>
            <a:r>
              <a:rPr lang="de-CH" dirty="0" err="1" smtClean="0"/>
              <a:t>Switzerland</a:t>
            </a:r>
            <a:r>
              <a:rPr lang="de-CH" dirty="0" smtClean="0"/>
              <a:t> 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722FA-0B2D-4EB5-8E50-C4F03FA97681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587704" y="1917626"/>
            <a:ext cx="7793865" cy="759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CH" dirty="0" err="1" smtClean="0"/>
              <a:t>Drinking</a:t>
            </a:r>
            <a:r>
              <a:rPr lang="de-CH" dirty="0" smtClean="0"/>
              <a:t> </a:t>
            </a:r>
            <a:r>
              <a:rPr lang="de-CH" dirty="0" err="1" smtClean="0"/>
              <a:t>is</a:t>
            </a:r>
            <a:r>
              <a:rPr lang="de-CH" dirty="0" smtClean="0"/>
              <a:t> </a:t>
            </a:r>
            <a:r>
              <a:rPr lang="de-CH" dirty="0" err="1" smtClean="0"/>
              <a:t>decreasing</a:t>
            </a:r>
            <a:r>
              <a:rPr lang="de-CH" dirty="0" smtClean="0"/>
              <a:t>: </a:t>
            </a:r>
            <a:r>
              <a:rPr lang="de-CH" dirty="0" smtClean="0"/>
              <a:t>15 </a:t>
            </a:r>
            <a:r>
              <a:rPr lang="de-CH" dirty="0" err="1" smtClean="0"/>
              <a:t>liters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pure </a:t>
            </a:r>
            <a:r>
              <a:rPr lang="de-CH" dirty="0" err="1" smtClean="0"/>
              <a:t>alcohol</a:t>
            </a:r>
            <a:r>
              <a:rPr lang="de-CH" dirty="0" smtClean="0"/>
              <a:t> in </a:t>
            </a:r>
            <a:r>
              <a:rPr lang="de-CH" dirty="0" err="1" smtClean="0"/>
              <a:t>the</a:t>
            </a:r>
            <a:r>
              <a:rPr lang="de-CH" dirty="0" smtClean="0"/>
              <a:t> 1970’s;</a:t>
            </a:r>
            <a:br>
              <a:rPr lang="de-CH" dirty="0" smtClean="0"/>
            </a:br>
            <a:r>
              <a:rPr lang="de-CH" dirty="0" smtClean="0"/>
              <a:t>9.5 </a:t>
            </a:r>
            <a:r>
              <a:rPr lang="de-CH" dirty="0" err="1" smtClean="0"/>
              <a:t>liters</a:t>
            </a:r>
            <a:r>
              <a:rPr lang="de-CH" dirty="0" smtClean="0"/>
              <a:t> in 2014 (per </a:t>
            </a:r>
            <a:r>
              <a:rPr lang="de-CH" dirty="0" err="1" smtClean="0"/>
              <a:t>inhabitant</a:t>
            </a:r>
            <a:r>
              <a:rPr lang="de-CH" dirty="0" smtClean="0"/>
              <a:t> </a:t>
            </a:r>
            <a:r>
              <a:rPr lang="de-CH" dirty="0" err="1" smtClean="0"/>
              <a:t>age</a:t>
            </a:r>
            <a:r>
              <a:rPr lang="de-CH" dirty="0" smtClean="0"/>
              <a:t> 15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older</a:t>
            </a:r>
            <a:r>
              <a:rPr lang="de-CH" dirty="0" smtClean="0"/>
              <a:t>)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4422155"/>
            <a:ext cx="4984576" cy="1843186"/>
          </a:xfrm>
          <a:prstGeom prst="rect">
            <a:avLst/>
          </a:prstGeom>
        </p:spPr>
      </p:pic>
      <p:pic>
        <p:nvPicPr>
          <p:cNvPr id="11" name="Inhaltsplatzhalter 10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87704" y="2758423"/>
            <a:ext cx="4776384" cy="171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8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400" dirty="0" smtClean="0"/>
              <a:t>Different </a:t>
            </a:r>
            <a:r>
              <a:rPr lang="de-CH" sz="2400" dirty="0" err="1" smtClean="0"/>
              <a:t>drinking</a:t>
            </a:r>
            <a:r>
              <a:rPr lang="de-CH" sz="2400" dirty="0" smtClean="0"/>
              <a:t> </a:t>
            </a:r>
            <a:r>
              <a:rPr lang="de-CH" sz="2400" dirty="0" err="1" smtClean="0"/>
              <a:t>patterns</a:t>
            </a:r>
            <a:r>
              <a:rPr lang="de-CH" sz="2400" dirty="0" smtClean="0"/>
              <a:t> in </a:t>
            </a:r>
            <a:r>
              <a:rPr lang="de-CH" sz="2400" dirty="0" err="1" smtClean="0"/>
              <a:t>the</a:t>
            </a:r>
            <a:r>
              <a:rPr lang="de-CH" sz="2400" dirty="0" smtClean="0"/>
              <a:t> </a:t>
            </a:r>
            <a:r>
              <a:rPr lang="de-CH" sz="2400" dirty="0" err="1" smtClean="0"/>
              <a:t>language</a:t>
            </a:r>
            <a:r>
              <a:rPr lang="de-CH" sz="2400" dirty="0" smtClean="0"/>
              <a:t> </a:t>
            </a:r>
            <a:r>
              <a:rPr lang="de-CH" sz="2400" dirty="0" err="1" smtClean="0"/>
              <a:t>regions</a:t>
            </a:r>
            <a:endParaRPr lang="de-CH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A2C35-8A22-43FB-935C-324CD56C5FA4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4</a:t>
            </a:fld>
            <a:endParaRPr lang="de-DE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7722401"/>
              </p:ext>
            </p:extLst>
          </p:nvPr>
        </p:nvGraphicFramePr>
        <p:xfrm>
          <a:off x="457200" y="1773238"/>
          <a:ext cx="8229600" cy="4465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148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Frequency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drinking</a:t>
            </a:r>
            <a:r>
              <a:rPr lang="de-CH" dirty="0" smtClean="0"/>
              <a:t>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driving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As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today</a:t>
            </a:r>
            <a:r>
              <a:rPr lang="de-CH" dirty="0" smtClean="0"/>
              <a:t> - </a:t>
            </a:r>
            <a:r>
              <a:rPr lang="de-CH" dirty="0" err="1" smtClean="0"/>
              <a:t>no</a:t>
            </a:r>
            <a:r>
              <a:rPr lang="de-CH" dirty="0" smtClean="0"/>
              <a:t> national </a:t>
            </a:r>
            <a:r>
              <a:rPr lang="de-CH" dirty="0" err="1" smtClean="0"/>
              <a:t>roadside</a:t>
            </a:r>
            <a:r>
              <a:rPr lang="de-CH" dirty="0" smtClean="0"/>
              <a:t> </a:t>
            </a:r>
            <a:r>
              <a:rPr lang="de-CH" dirty="0" err="1" smtClean="0"/>
              <a:t>survey</a:t>
            </a:r>
            <a:r>
              <a:rPr lang="de-CH" dirty="0" smtClean="0"/>
              <a:t> was </a:t>
            </a:r>
            <a:r>
              <a:rPr lang="de-CH" dirty="0" err="1" smtClean="0"/>
              <a:t>conducted</a:t>
            </a:r>
            <a:r>
              <a:rPr lang="de-CH" dirty="0" smtClean="0"/>
              <a:t> </a:t>
            </a:r>
          </a:p>
          <a:p>
            <a:r>
              <a:rPr lang="de-CH" dirty="0" smtClean="0"/>
              <a:t>In </a:t>
            </a:r>
            <a:r>
              <a:rPr lang="de-CH" dirty="0" err="1" smtClean="0"/>
              <a:t>french-speaking</a:t>
            </a:r>
            <a:r>
              <a:rPr lang="de-CH" dirty="0" smtClean="0"/>
              <a:t> </a:t>
            </a:r>
            <a:r>
              <a:rPr lang="de-CH" dirty="0" err="1" smtClean="0"/>
              <a:t>Switzerland</a:t>
            </a:r>
            <a:r>
              <a:rPr lang="de-CH" dirty="0" smtClean="0"/>
              <a:t>: 4.7</a:t>
            </a:r>
            <a:r>
              <a:rPr lang="de-CH" dirty="0"/>
              <a:t>%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drivers</a:t>
            </a:r>
            <a:r>
              <a:rPr lang="de-CH" dirty="0" smtClean="0"/>
              <a:t> </a:t>
            </a:r>
            <a:r>
              <a:rPr lang="de-CH" dirty="0" err="1" smtClean="0"/>
              <a:t>checked</a:t>
            </a:r>
            <a:r>
              <a:rPr lang="de-CH" dirty="0" smtClean="0"/>
              <a:t> </a:t>
            </a:r>
            <a:r>
              <a:rPr lang="de-CH" dirty="0" err="1" smtClean="0"/>
              <a:t>had</a:t>
            </a:r>
            <a:r>
              <a:rPr lang="de-CH" dirty="0" smtClean="0"/>
              <a:t> </a:t>
            </a:r>
            <a:r>
              <a:rPr lang="de-CH" dirty="0" err="1" smtClean="0"/>
              <a:t>some</a:t>
            </a:r>
            <a:r>
              <a:rPr lang="de-CH" dirty="0" smtClean="0"/>
              <a:t> </a:t>
            </a:r>
            <a:r>
              <a:rPr lang="de-CH" dirty="0" err="1" smtClean="0"/>
              <a:t>alcohol</a:t>
            </a:r>
            <a:r>
              <a:rPr lang="de-CH" dirty="0" smtClean="0"/>
              <a:t> </a:t>
            </a:r>
          </a:p>
          <a:p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these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>- 1.3</a:t>
            </a:r>
            <a:r>
              <a:rPr lang="de-CH" dirty="0"/>
              <a:t>% at </a:t>
            </a:r>
            <a:r>
              <a:rPr lang="de-CH" dirty="0" smtClean="0"/>
              <a:t>0.8</a:t>
            </a:r>
            <a:r>
              <a:rPr lang="de-DE" dirty="0"/>
              <a:t>‰</a:t>
            </a:r>
            <a:r>
              <a:rPr lang="de-CH" dirty="0" smtClean="0"/>
              <a:t> </a:t>
            </a:r>
            <a:r>
              <a:rPr lang="de-CH" dirty="0" err="1"/>
              <a:t>or</a:t>
            </a:r>
            <a:r>
              <a:rPr lang="de-CH" dirty="0"/>
              <a:t> </a:t>
            </a:r>
            <a:r>
              <a:rPr lang="de-CH" dirty="0" err="1" smtClean="0"/>
              <a:t>higher</a:t>
            </a:r>
            <a:r>
              <a:rPr lang="de-CH" dirty="0" smtClean="0"/>
              <a:t> </a:t>
            </a:r>
            <a:br>
              <a:rPr lang="de-CH" dirty="0" smtClean="0"/>
            </a:br>
            <a:r>
              <a:rPr lang="de-CH" dirty="0" smtClean="0"/>
              <a:t>- 3.4% </a:t>
            </a:r>
            <a:r>
              <a:rPr lang="de-CH" dirty="0" err="1" smtClean="0"/>
              <a:t>below</a:t>
            </a:r>
            <a:r>
              <a:rPr lang="de-CH" dirty="0" smtClean="0"/>
              <a:t> 0.5</a:t>
            </a:r>
            <a:r>
              <a:rPr lang="de-DE" dirty="0" smtClean="0"/>
              <a:t>‰</a:t>
            </a:r>
          </a:p>
          <a:p>
            <a:endParaRPr lang="de-CH" dirty="0" smtClean="0"/>
          </a:p>
          <a:p>
            <a:r>
              <a:rPr lang="de-CH" dirty="0" smtClean="0"/>
              <a:t>DRUID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4F81-5C84-474C-A43D-7113270C9A7C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5</a:t>
            </a:fld>
            <a:endParaRPr lang="de-DE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859" y="4005858"/>
            <a:ext cx="6833941" cy="2261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290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Drinking</a:t>
            </a:r>
            <a:r>
              <a:rPr lang="de-CH" dirty="0" smtClean="0"/>
              <a:t>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driving</a:t>
            </a:r>
            <a:r>
              <a:rPr lang="de-CH" dirty="0" smtClean="0"/>
              <a:t>: </a:t>
            </a:r>
            <a:r>
              <a:rPr lang="de-CH" dirty="0" err="1" smtClean="0"/>
              <a:t>police</a:t>
            </a:r>
            <a:r>
              <a:rPr lang="de-CH" dirty="0" smtClean="0"/>
              <a:t> </a:t>
            </a:r>
            <a:r>
              <a:rPr lang="de-CH" dirty="0" err="1" smtClean="0"/>
              <a:t>enforcement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err="1" smtClean="0"/>
              <a:t>Percentage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drivers</a:t>
            </a:r>
            <a:r>
              <a:rPr lang="de-CH" dirty="0" smtClean="0"/>
              <a:t> </a:t>
            </a:r>
            <a:r>
              <a:rPr lang="de-CH" dirty="0" err="1" smtClean="0"/>
              <a:t>controlled</a:t>
            </a:r>
            <a:r>
              <a:rPr lang="de-CH" dirty="0" smtClean="0"/>
              <a:t>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alcohol</a:t>
            </a:r>
            <a:r>
              <a:rPr lang="de-CH" dirty="0" smtClean="0"/>
              <a:t> </a:t>
            </a:r>
            <a:r>
              <a:rPr lang="de-CH" dirty="0" err="1" smtClean="0"/>
              <a:t>within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last </a:t>
            </a:r>
            <a:r>
              <a:rPr lang="de-CH" dirty="0" err="1" smtClean="0"/>
              <a:t>year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A2C35-8A22-43FB-935C-324CD56C5FA4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6</a:t>
            </a:fld>
            <a:endParaRPr lang="de-DE"/>
          </a:p>
        </p:txBody>
      </p:sp>
      <p:graphicFrame>
        <p:nvGraphicFramePr>
          <p:cNvPr id="7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1858582"/>
              </p:ext>
            </p:extLst>
          </p:nvPr>
        </p:nvGraphicFramePr>
        <p:xfrm>
          <a:off x="1403648" y="2349674"/>
          <a:ext cx="6933488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782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7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Drinking</a:t>
            </a:r>
            <a:r>
              <a:rPr lang="de-CH" dirty="0" smtClean="0"/>
              <a:t>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Driving</a:t>
            </a:r>
            <a:r>
              <a:rPr lang="de-CH" dirty="0" smtClean="0"/>
              <a:t>: </a:t>
            </a:r>
            <a:r>
              <a:rPr lang="de-CH" dirty="0" err="1" smtClean="0"/>
              <a:t>judicial</a:t>
            </a:r>
            <a:r>
              <a:rPr lang="de-CH" dirty="0" smtClean="0"/>
              <a:t> </a:t>
            </a:r>
            <a:r>
              <a:rPr lang="de-CH" dirty="0" err="1" smtClean="0"/>
              <a:t>enforcement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err="1" smtClean="0"/>
              <a:t>Number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drivers</a:t>
            </a:r>
            <a:r>
              <a:rPr lang="de-CH" dirty="0" smtClean="0"/>
              <a:t> </a:t>
            </a:r>
            <a:r>
              <a:rPr lang="de-CH" dirty="0" err="1" smtClean="0"/>
              <a:t>prosecuted</a:t>
            </a:r>
            <a:r>
              <a:rPr lang="de-CH" dirty="0" smtClean="0"/>
              <a:t> </a:t>
            </a:r>
            <a:r>
              <a:rPr lang="de-CH" dirty="0" err="1" smtClean="0"/>
              <a:t>because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drunk</a:t>
            </a:r>
            <a:r>
              <a:rPr lang="de-CH" dirty="0" smtClean="0"/>
              <a:t> </a:t>
            </a:r>
            <a:r>
              <a:rPr lang="de-CH" dirty="0" err="1" smtClean="0"/>
              <a:t>driving</a:t>
            </a:r>
            <a:r>
              <a:rPr lang="de-CH" dirty="0" smtClean="0"/>
              <a:t> </a:t>
            </a:r>
            <a:br>
              <a:rPr lang="de-CH" dirty="0" smtClean="0"/>
            </a:br>
            <a:r>
              <a:rPr lang="de-CH" dirty="0" smtClean="0"/>
              <a:t>(0.8 ‰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more</a:t>
            </a:r>
            <a:r>
              <a:rPr lang="de-CH" dirty="0" smtClean="0"/>
              <a:t>) </a:t>
            </a:r>
            <a:r>
              <a:rPr lang="de-CH" dirty="0" err="1" smtClean="0"/>
              <a:t>over</a:t>
            </a:r>
            <a:r>
              <a:rPr lang="de-CH" dirty="0" smtClean="0"/>
              <a:t> time</a:t>
            </a:r>
            <a:br>
              <a:rPr lang="de-CH" dirty="0" smtClean="0"/>
            </a:br>
            <a:endParaRPr lang="de-CH" dirty="0" smtClean="0"/>
          </a:p>
          <a:p>
            <a:r>
              <a:rPr lang="de-CH" dirty="0" err="1" smtClean="0"/>
              <a:t>punishment</a:t>
            </a:r>
            <a:r>
              <a:rPr lang="de-CH" dirty="0" smtClean="0"/>
              <a:t>:</a:t>
            </a:r>
            <a:br>
              <a:rPr lang="de-CH" dirty="0" smtClean="0"/>
            </a:br>
            <a:r>
              <a:rPr lang="de-CH" dirty="0" err="1" smtClean="0"/>
              <a:t>fine</a:t>
            </a:r>
            <a:r>
              <a:rPr lang="de-CH" dirty="0" smtClean="0"/>
              <a:t> </a:t>
            </a:r>
            <a:r>
              <a:rPr lang="de-CH" dirty="0" err="1" smtClean="0"/>
              <a:t>or</a:t>
            </a:r>
            <a:r>
              <a:rPr lang="de-CH" dirty="0" smtClean="0"/>
              <a:t> </a:t>
            </a:r>
            <a:r>
              <a:rPr lang="de-CH" dirty="0" err="1" smtClean="0"/>
              <a:t>up</a:t>
            </a:r>
            <a:r>
              <a:rPr lang="de-CH" dirty="0" smtClean="0"/>
              <a:t> </a:t>
            </a:r>
            <a:r>
              <a:rPr lang="de-CH" dirty="0" err="1" smtClean="0"/>
              <a:t>to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>3 </a:t>
            </a:r>
            <a:r>
              <a:rPr lang="de-CH" dirty="0" err="1" smtClean="0"/>
              <a:t>years</a:t>
            </a:r>
            <a:r>
              <a:rPr lang="de-CH" dirty="0" smtClean="0"/>
              <a:t> in</a:t>
            </a:r>
            <a:br>
              <a:rPr lang="de-CH" dirty="0" smtClean="0"/>
            </a:br>
            <a:r>
              <a:rPr lang="de-CH" dirty="0" err="1" smtClean="0"/>
              <a:t>prison</a:t>
            </a:r>
            <a:endParaRPr lang="de-CH" dirty="0" smtClean="0"/>
          </a:p>
          <a:p>
            <a:endParaRPr lang="de-CH" dirty="0" smtClean="0"/>
          </a:p>
          <a:p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4F81-5C84-474C-A43D-7113270C9A7C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7</a:t>
            </a:fld>
            <a:endParaRPr lang="de-DE"/>
          </a:p>
        </p:txBody>
      </p:sp>
      <p:graphicFrame>
        <p:nvGraphicFramePr>
          <p:cNvPr id="8" name="Diagramm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399996"/>
              </p:ext>
            </p:extLst>
          </p:nvPr>
        </p:nvGraphicFramePr>
        <p:xfrm>
          <a:off x="2915816" y="2565698"/>
          <a:ext cx="5770984" cy="3673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3099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8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Drinking</a:t>
            </a:r>
            <a:r>
              <a:rPr lang="de-CH" dirty="0" smtClean="0"/>
              <a:t>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Driving</a:t>
            </a:r>
            <a:r>
              <a:rPr lang="de-CH" dirty="0" smtClean="0"/>
              <a:t>: </a:t>
            </a:r>
            <a:r>
              <a:rPr lang="de-CH" dirty="0" err="1" smtClean="0"/>
              <a:t>judicial</a:t>
            </a:r>
            <a:r>
              <a:rPr lang="de-CH" dirty="0" smtClean="0"/>
              <a:t> </a:t>
            </a:r>
            <a:r>
              <a:rPr lang="de-CH" dirty="0" err="1" smtClean="0"/>
              <a:t>enforcement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err="1" smtClean="0"/>
              <a:t>Number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drivers</a:t>
            </a:r>
            <a:r>
              <a:rPr lang="de-CH" dirty="0" smtClean="0"/>
              <a:t> </a:t>
            </a:r>
            <a:r>
              <a:rPr lang="de-CH" dirty="0" err="1" smtClean="0"/>
              <a:t>prosecuted</a:t>
            </a:r>
            <a:r>
              <a:rPr lang="de-CH" dirty="0" smtClean="0"/>
              <a:t> </a:t>
            </a:r>
            <a:r>
              <a:rPr lang="de-CH" dirty="0" err="1" smtClean="0"/>
              <a:t>because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drunk</a:t>
            </a:r>
            <a:r>
              <a:rPr lang="de-CH" dirty="0" smtClean="0"/>
              <a:t> </a:t>
            </a:r>
            <a:r>
              <a:rPr lang="de-CH" dirty="0" err="1" smtClean="0"/>
              <a:t>driving</a:t>
            </a:r>
            <a:r>
              <a:rPr lang="de-CH" dirty="0" smtClean="0"/>
              <a:t> </a:t>
            </a:r>
            <a:br>
              <a:rPr lang="de-CH" dirty="0" smtClean="0"/>
            </a:br>
            <a:r>
              <a:rPr lang="de-CH" dirty="0" smtClean="0"/>
              <a:t>(0.8 ‰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more</a:t>
            </a:r>
            <a:r>
              <a:rPr lang="de-CH" dirty="0" smtClean="0"/>
              <a:t>) </a:t>
            </a:r>
            <a:r>
              <a:rPr lang="de-CH" dirty="0" err="1" smtClean="0"/>
              <a:t>over</a:t>
            </a:r>
            <a:r>
              <a:rPr lang="de-CH" dirty="0" smtClean="0"/>
              <a:t> time</a:t>
            </a:r>
            <a:br>
              <a:rPr lang="de-CH" dirty="0" smtClean="0"/>
            </a:b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err="1" smtClean="0"/>
              <a:t>punishment</a:t>
            </a:r>
            <a:r>
              <a:rPr lang="de-CH" dirty="0" smtClean="0"/>
              <a:t>:</a:t>
            </a:r>
            <a:br>
              <a:rPr lang="de-CH" dirty="0" smtClean="0"/>
            </a:br>
            <a:r>
              <a:rPr lang="de-CH" dirty="0" err="1" smtClean="0"/>
              <a:t>fine</a:t>
            </a:r>
            <a:r>
              <a:rPr lang="de-CH" dirty="0" smtClean="0"/>
              <a:t> </a:t>
            </a:r>
            <a:r>
              <a:rPr lang="de-CH" dirty="0" err="1" smtClean="0"/>
              <a:t>or</a:t>
            </a:r>
            <a:r>
              <a:rPr lang="de-CH" dirty="0" smtClean="0"/>
              <a:t> </a:t>
            </a:r>
            <a:r>
              <a:rPr lang="de-CH" dirty="0" err="1" smtClean="0"/>
              <a:t>up</a:t>
            </a:r>
            <a:r>
              <a:rPr lang="de-CH" dirty="0" smtClean="0"/>
              <a:t> </a:t>
            </a:r>
            <a:r>
              <a:rPr lang="de-CH" dirty="0" err="1" smtClean="0"/>
              <a:t>to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>3 </a:t>
            </a:r>
            <a:r>
              <a:rPr lang="de-CH" dirty="0" err="1" smtClean="0"/>
              <a:t>years</a:t>
            </a:r>
            <a:r>
              <a:rPr lang="de-CH" dirty="0" smtClean="0"/>
              <a:t> in</a:t>
            </a:r>
            <a:br>
              <a:rPr lang="de-CH" dirty="0" smtClean="0"/>
            </a:br>
            <a:r>
              <a:rPr lang="de-CH" dirty="0" err="1" smtClean="0"/>
              <a:t>prison</a:t>
            </a:r>
            <a:endParaRPr lang="de-CH" dirty="0" smtClean="0"/>
          </a:p>
          <a:p>
            <a:endParaRPr lang="de-CH" dirty="0" smtClean="0"/>
          </a:p>
          <a:p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4F81-5C84-474C-A43D-7113270C9A7C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8</a:t>
            </a:fld>
            <a:endParaRPr lang="de-DE"/>
          </a:p>
        </p:txBody>
      </p:sp>
      <p:graphicFrame>
        <p:nvGraphicFramePr>
          <p:cNvPr id="8" name="Diagramm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733740"/>
              </p:ext>
            </p:extLst>
          </p:nvPr>
        </p:nvGraphicFramePr>
        <p:xfrm>
          <a:off x="2915816" y="2565698"/>
          <a:ext cx="5770984" cy="3673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280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Drinking</a:t>
            </a:r>
            <a:r>
              <a:rPr lang="de-CH" dirty="0" smtClean="0"/>
              <a:t>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driving</a:t>
            </a:r>
            <a:r>
              <a:rPr lang="de-CH" dirty="0" smtClean="0"/>
              <a:t>: administrative </a:t>
            </a:r>
            <a:r>
              <a:rPr lang="de-CH" dirty="0" err="1" smtClean="0"/>
              <a:t>enforcement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 err="1" smtClean="0"/>
              <a:t>Number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license</a:t>
            </a:r>
            <a:r>
              <a:rPr lang="de-CH" dirty="0" smtClean="0"/>
              <a:t> </a:t>
            </a:r>
            <a:r>
              <a:rPr lang="de-CH" dirty="0" err="1" smtClean="0"/>
              <a:t>withdrawals</a:t>
            </a:r>
            <a:r>
              <a:rPr lang="de-CH" dirty="0" smtClean="0"/>
              <a:t>:</a:t>
            </a:r>
          </a:p>
          <a:p>
            <a:pPr marL="0" indent="0">
              <a:buNone/>
            </a:pP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A2C35-8A22-43FB-935C-324CD56C5FA4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9</a:t>
            </a:fld>
            <a:endParaRPr lang="de-DE"/>
          </a:p>
        </p:txBody>
      </p:sp>
      <p:graphicFrame>
        <p:nvGraphicFramePr>
          <p:cNvPr id="7" name="Inhaltsplatzhalt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8899650"/>
              </p:ext>
            </p:extLst>
          </p:nvPr>
        </p:nvGraphicFramePr>
        <p:xfrm>
          <a:off x="1043608" y="2205658"/>
          <a:ext cx="6840760" cy="3961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761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7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Drinking</a:t>
            </a:r>
            <a:r>
              <a:rPr lang="de-CH" dirty="0" smtClean="0"/>
              <a:t>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driving</a:t>
            </a:r>
            <a:r>
              <a:rPr lang="de-CH" dirty="0" smtClean="0"/>
              <a:t>: administrative </a:t>
            </a:r>
            <a:r>
              <a:rPr lang="de-CH" dirty="0" err="1" smtClean="0"/>
              <a:t>enforcement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 err="1" smtClean="0"/>
              <a:t>Percentage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license</a:t>
            </a:r>
            <a:r>
              <a:rPr lang="de-CH" dirty="0" smtClean="0"/>
              <a:t> </a:t>
            </a:r>
            <a:r>
              <a:rPr lang="de-CH" dirty="0" err="1" smtClean="0"/>
              <a:t>withdrawals</a:t>
            </a:r>
            <a:r>
              <a:rPr lang="de-CH" dirty="0" smtClean="0"/>
              <a:t>:</a:t>
            </a:r>
          </a:p>
          <a:p>
            <a:pPr marL="0" indent="0">
              <a:buNone/>
            </a:pP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A2C35-8A22-43FB-935C-324CD56C5FA4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10</a:t>
            </a:fld>
            <a:endParaRPr lang="de-DE"/>
          </a:p>
        </p:txBody>
      </p:sp>
      <p:graphicFrame>
        <p:nvGraphicFramePr>
          <p:cNvPr id="8" name="Inhaltsplatzhalt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5567886"/>
              </p:ext>
            </p:extLst>
          </p:nvPr>
        </p:nvGraphicFramePr>
        <p:xfrm>
          <a:off x="1187624" y="2277666"/>
          <a:ext cx="6336704" cy="3888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170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8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Drinking</a:t>
            </a:r>
            <a:r>
              <a:rPr lang="de-CH" dirty="0" smtClean="0"/>
              <a:t>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driving</a:t>
            </a:r>
            <a:r>
              <a:rPr lang="de-CH" dirty="0" smtClean="0"/>
              <a:t>: administrative </a:t>
            </a:r>
            <a:r>
              <a:rPr lang="de-CH" dirty="0" err="1" smtClean="0"/>
              <a:t>enforcement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 err="1" smtClean="0"/>
              <a:t>Percentage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license</a:t>
            </a:r>
            <a:r>
              <a:rPr lang="de-CH" dirty="0" smtClean="0"/>
              <a:t> </a:t>
            </a:r>
            <a:r>
              <a:rPr lang="de-CH" dirty="0" err="1" smtClean="0"/>
              <a:t>withdrawals</a:t>
            </a:r>
            <a:r>
              <a:rPr lang="de-CH" dirty="0" smtClean="0"/>
              <a:t> </a:t>
            </a:r>
            <a:r>
              <a:rPr lang="de-CH" dirty="0" err="1" smtClean="0"/>
              <a:t>because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alcohol</a:t>
            </a:r>
            <a:r>
              <a:rPr lang="de-CH" dirty="0" smtClean="0"/>
              <a:t> </a:t>
            </a:r>
            <a:r>
              <a:rPr lang="de-CH" dirty="0" err="1" smtClean="0"/>
              <a:t>by</a:t>
            </a:r>
            <a:r>
              <a:rPr lang="de-CH" dirty="0" smtClean="0"/>
              <a:t> </a:t>
            </a:r>
            <a:r>
              <a:rPr lang="de-CH" dirty="0" err="1" smtClean="0"/>
              <a:t>region</a:t>
            </a:r>
            <a:r>
              <a:rPr lang="de-CH" dirty="0" smtClean="0"/>
              <a:t>:</a:t>
            </a:r>
            <a:endParaRPr lang="de-CH" dirty="0" smtClean="0"/>
          </a:p>
          <a:p>
            <a:pPr marL="0" indent="0">
              <a:buNone/>
            </a:pP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A2C35-8A22-43FB-935C-324CD56C5FA4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11</a:t>
            </a:fld>
            <a:endParaRPr lang="de-DE"/>
          </a:p>
        </p:txBody>
      </p:sp>
      <p:graphicFrame>
        <p:nvGraphicFramePr>
          <p:cNvPr id="9" name="Diagram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9519997"/>
              </p:ext>
            </p:extLst>
          </p:nvPr>
        </p:nvGraphicFramePr>
        <p:xfrm>
          <a:off x="1403648" y="2205657"/>
          <a:ext cx="5688632" cy="4033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832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9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Number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persons</a:t>
            </a:r>
            <a:r>
              <a:rPr lang="de-CH" dirty="0" smtClean="0"/>
              <a:t> </a:t>
            </a:r>
            <a:r>
              <a:rPr lang="de-CH" dirty="0" err="1" smtClean="0"/>
              <a:t>injured</a:t>
            </a:r>
            <a:r>
              <a:rPr lang="de-CH" dirty="0" smtClean="0"/>
              <a:t> in </a:t>
            </a:r>
            <a:r>
              <a:rPr lang="de-CH" dirty="0" err="1" smtClean="0"/>
              <a:t>alcohol</a:t>
            </a:r>
            <a:r>
              <a:rPr lang="de-CH" dirty="0" smtClean="0"/>
              <a:t> </a:t>
            </a:r>
            <a:r>
              <a:rPr lang="de-CH" dirty="0" err="1" smtClean="0"/>
              <a:t>crashes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5C4E9-79C5-49AA-8DF1-405536703BBB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12</a:t>
            </a:fld>
            <a:endParaRPr lang="de-DE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5425214"/>
              </p:ext>
            </p:extLst>
          </p:nvPr>
        </p:nvGraphicFramePr>
        <p:xfrm>
          <a:off x="457200" y="1773238"/>
          <a:ext cx="8229600" cy="4465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899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Number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persons</a:t>
            </a:r>
            <a:r>
              <a:rPr lang="de-CH" dirty="0" smtClean="0"/>
              <a:t> </a:t>
            </a:r>
            <a:r>
              <a:rPr lang="de-CH" dirty="0" err="1" smtClean="0"/>
              <a:t>injured</a:t>
            </a:r>
            <a:r>
              <a:rPr lang="de-CH" dirty="0" smtClean="0"/>
              <a:t> in </a:t>
            </a:r>
            <a:r>
              <a:rPr lang="de-CH" dirty="0" err="1" smtClean="0"/>
              <a:t>alcohol</a:t>
            </a:r>
            <a:r>
              <a:rPr lang="de-CH" dirty="0" smtClean="0"/>
              <a:t> </a:t>
            </a:r>
            <a:r>
              <a:rPr lang="de-CH" dirty="0" err="1" smtClean="0"/>
              <a:t>crashes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5C4E9-79C5-49AA-8DF1-405536703BBB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13</a:t>
            </a:fld>
            <a:endParaRPr lang="de-DE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4462984"/>
              </p:ext>
            </p:extLst>
          </p:nvPr>
        </p:nvGraphicFramePr>
        <p:xfrm>
          <a:off x="457200" y="1773238"/>
          <a:ext cx="8229600" cy="4465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llipse 2"/>
          <p:cNvSpPr/>
          <p:nvPr/>
        </p:nvSpPr>
        <p:spPr bwMode="auto">
          <a:xfrm>
            <a:off x="3419872" y="3357786"/>
            <a:ext cx="1368152" cy="165618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ts val="1000"/>
              </a:spcAft>
              <a:buClr>
                <a:schemeClr val="bg1"/>
              </a:buClr>
              <a:buSzTx/>
              <a:buFontTx/>
              <a:buChar char="–"/>
              <a:tabLst/>
            </a:pPr>
            <a:endParaRPr kumimoji="0" lang="de-CH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323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Number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persons</a:t>
            </a:r>
            <a:r>
              <a:rPr lang="de-CH" dirty="0" smtClean="0"/>
              <a:t> </a:t>
            </a:r>
            <a:r>
              <a:rPr lang="de-CH" dirty="0" err="1" smtClean="0"/>
              <a:t>injured</a:t>
            </a:r>
            <a:r>
              <a:rPr lang="de-CH" dirty="0" smtClean="0"/>
              <a:t> in </a:t>
            </a:r>
            <a:r>
              <a:rPr lang="de-CH" dirty="0" err="1" smtClean="0"/>
              <a:t>alcohol</a:t>
            </a:r>
            <a:r>
              <a:rPr lang="de-CH" dirty="0" smtClean="0"/>
              <a:t> </a:t>
            </a:r>
            <a:r>
              <a:rPr lang="de-CH" dirty="0" err="1" smtClean="0"/>
              <a:t>crashes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5C4E9-79C5-49AA-8DF1-405536703BBB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14</a:t>
            </a:fld>
            <a:endParaRPr lang="de-DE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5425214"/>
              </p:ext>
            </p:extLst>
          </p:nvPr>
        </p:nvGraphicFramePr>
        <p:xfrm>
          <a:off x="457200" y="1773238"/>
          <a:ext cx="8229600" cy="4465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Ellipse 8"/>
          <p:cNvSpPr/>
          <p:nvPr/>
        </p:nvSpPr>
        <p:spPr bwMode="auto">
          <a:xfrm>
            <a:off x="5364088" y="4149874"/>
            <a:ext cx="1008112" cy="129614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ts val="1000"/>
              </a:spcAft>
              <a:buClr>
                <a:schemeClr val="bg1"/>
              </a:buClr>
              <a:buSzTx/>
              <a:buFontTx/>
              <a:buChar char="–"/>
              <a:tabLst/>
            </a:pPr>
            <a:endParaRPr kumimoji="0" lang="de-CH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901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Percent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persons</a:t>
            </a:r>
            <a:r>
              <a:rPr lang="de-CH" dirty="0" smtClean="0"/>
              <a:t> </a:t>
            </a:r>
            <a:r>
              <a:rPr lang="de-CH" dirty="0" err="1" smtClean="0"/>
              <a:t>injured</a:t>
            </a:r>
            <a:r>
              <a:rPr lang="de-CH" dirty="0" smtClean="0"/>
              <a:t> in </a:t>
            </a:r>
            <a:r>
              <a:rPr lang="de-CH" dirty="0" err="1" smtClean="0"/>
              <a:t>alcohol</a:t>
            </a:r>
            <a:r>
              <a:rPr lang="de-CH" dirty="0" smtClean="0"/>
              <a:t> </a:t>
            </a:r>
            <a:r>
              <a:rPr lang="de-CH" dirty="0" err="1" smtClean="0"/>
              <a:t>crashes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0285-E41A-4AF4-A3D0-3792303D1C04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15</a:t>
            </a:fld>
            <a:endParaRPr lang="de-DE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7414930"/>
              </p:ext>
            </p:extLst>
          </p:nvPr>
        </p:nvGraphicFramePr>
        <p:xfrm>
          <a:off x="457200" y="1773238"/>
          <a:ext cx="8229600" cy="4465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2867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err="1" smtClean="0"/>
              <a:t>Decrease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alcohol-related</a:t>
            </a:r>
            <a:r>
              <a:rPr lang="de-CH" dirty="0" smtClean="0"/>
              <a:t> </a:t>
            </a:r>
            <a:r>
              <a:rPr lang="de-CH" dirty="0" err="1" smtClean="0"/>
              <a:t>fatalities</a:t>
            </a:r>
            <a:r>
              <a:rPr lang="de-CH" dirty="0" smtClean="0"/>
              <a:t> </a:t>
            </a:r>
            <a:r>
              <a:rPr lang="de-CH" dirty="0" err="1" smtClean="0"/>
              <a:t>from</a:t>
            </a:r>
            <a:r>
              <a:rPr lang="de-CH" dirty="0" smtClean="0"/>
              <a:t> </a:t>
            </a:r>
            <a:r>
              <a:rPr lang="de-CH" dirty="0" smtClean="0"/>
              <a:t>21% </a:t>
            </a:r>
            <a:r>
              <a:rPr lang="de-CH" dirty="0" err="1" smtClean="0"/>
              <a:t>to</a:t>
            </a:r>
            <a:r>
              <a:rPr lang="de-CH" dirty="0" smtClean="0"/>
              <a:t> 10</a:t>
            </a:r>
            <a:r>
              <a:rPr lang="de-CH" dirty="0" smtClean="0"/>
              <a:t>% </a:t>
            </a:r>
            <a:r>
              <a:rPr lang="de-CH" dirty="0" err="1" smtClean="0"/>
              <a:t>since</a:t>
            </a:r>
            <a:r>
              <a:rPr lang="de-CH" dirty="0" smtClean="0"/>
              <a:t> </a:t>
            </a:r>
            <a:br>
              <a:rPr lang="de-CH" dirty="0" smtClean="0"/>
            </a:br>
            <a:r>
              <a:rPr lang="de-CH" dirty="0" smtClean="0"/>
              <a:t>1992</a:t>
            </a:r>
            <a:endParaRPr lang="de-CH" dirty="0" smtClean="0"/>
          </a:p>
          <a:p>
            <a:r>
              <a:rPr lang="de-CH" dirty="0" err="1" smtClean="0"/>
              <a:t>Decrease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alcohol-related</a:t>
            </a:r>
            <a:r>
              <a:rPr lang="de-CH" dirty="0" smtClean="0"/>
              <a:t> </a:t>
            </a:r>
            <a:r>
              <a:rPr lang="de-CH" dirty="0" err="1" smtClean="0"/>
              <a:t>severe</a:t>
            </a:r>
            <a:r>
              <a:rPr lang="de-CH" dirty="0" smtClean="0"/>
              <a:t> </a:t>
            </a:r>
            <a:r>
              <a:rPr lang="de-CH" dirty="0" err="1" smtClean="0"/>
              <a:t>injuries</a:t>
            </a:r>
            <a:r>
              <a:rPr lang="de-CH" dirty="0" smtClean="0"/>
              <a:t> </a:t>
            </a:r>
            <a:r>
              <a:rPr lang="de-CH" dirty="0" err="1" smtClean="0"/>
              <a:t>from</a:t>
            </a:r>
            <a:r>
              <a:rPr lang="de-CH" dirty="0" smtClean="0"/>
              <a:t> </a:t>
            </a:r>
            <a:r>
              <a:rPr lang="de-CH" dirty="0" smtClean="0"/>
              <a:t>13% </a:t>
            </a:r>
            <a:r>
              <a:rPr lang="de-CH" dirty="0" err="1" smtClean="0"/>
              <a:t>to</a:t>
            </a:r>
            <a:r>
              <a:rPr lang="de-CH" dirty="0" smtClean="0"/>
              <a:t> 11%</a:t>
            </a:r>
          </a:p>
          <a:p>
            <a:endParaRPr lang="de-CH" dirty="0" smtClean="0"/>
          </a:p>
          <a:p>
            <a:r>
              <a:rPr lang="de-CH" dirty="0" err="1" smtClean="0"/>
              <a:t>Two</a:t>
            </a:r>
            <a:r>
              <a:rPr lang="de-CH" dirty="0" smtClean="0"/>
              <a:t> </a:t>
            </a:r>
            <a:r>
              <a:rPr lang="de-CH" dirty="0" err="1" smtClean="0"/>
              <a:t>remarkable</a:t>
            </a:r>
            <a:r>
              <a:rPr lang="de-CH" dirty="0" smtClean="0"/>
              <a:t> </a:t>
            </a:r>
            <a:r>
              <a:rPr lang="de-CH" dirty="0" err="1" smtClean="0"/>
              <a:t>decreases</a:t>
            </a:r>
            <a:r>
              <a:rPr lang="de-CH" dirty="0" smtClean="0"/>
              <a:t> in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fatalities</a:t>
            </a:r>
            <a:r>
              <a:rPr lang="de-CH" dirty="0" smtClean="0"/>
              <a:t> </a:t>
            </a:r>
            <a:r>
              <a:rPr lang="de-CH" dirty="0" err="1" smtClean="0"/>
              <a:t>beyond</a:t>
            </a:r>
            <a:r>
              <a:rPr lang="de-CH" dirty="0" smtClean="0"/>
              <a:t> </a:t>
            </a:r>
            <a:r>
              <a:rPr lang="de-CH" dirty="0" err="1" smtClean="0"/>
              <a:t>trend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>2004 </a:t>
            </a:r>
            <a:r>
              <a:rPr lang="de-CH" dirty="0" err="1" smtClean="0"/>
              <a:t>to</a:t>
            </a:r>
            <a:r>
              <a:rPr lang="de-CH" dirty="0" smtClean="0"/>
              <a:t> 2006</a:t>
            </a:r>
            <a:br>
              <a:rPr lang="de-CH" dirty="0" smtClean="0"/>
            </a:br>
            <a:r>
              <a:rPr lang="de-CH" dirty="0" smtClean="0"/>
              <a:t>2012 </a:t>
            </a:r>
            <a:r>
              <a:rPr lang="de-CH" dirty="0" err="1" smtClean="0"/>
              <a:t>to</a:t>
            </a:r>
            <a:r>
              <a:rPr lang="de-CH" dirty="0" smtClean="0"/>
              <a:t> 2014</a:t>
            </a:r>
          </a:p>
          <a:p>
            <a:endParaRPr lang="de-CH" dirty="0" smtClean="0"/>
          </a:p>
          <a:p>
            <a:r>
              <a:rPr lang="de-CH" dirty="0" err="1" smtClean="0"/>
              <a:t>What</a:t>
            </a:r>
            <a:r>
              <a:rPr lang="de-CH" dirty="0" smtClean="0"/>
              <a:t> </a:t>
            </a:r>
            <a:r>
              <a:rPr lang="de-CH" dirty="0" err="1" smtClean="0"/>
              <a:t>has</a:t>
            </a:r>
            <a:r>
              <a:rPr lang="de-CH" dirty="0" smtClean="0"/>
              <a:t> </a:t>
            </a:r>
            <a:r>
              <a:rPr lang="de-CH" dirty="0" err="1" smtClean="0"/>
              <a:t>happened</a:t>
            </a:r>
            <a:r>
              <a:rPr lang="de-CH" dirty="0" smtClean="0"/>
              <a:t>?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AB872-5FCD-43CB-B710-AA7CB69D44F2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71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Percent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persons</a:t>
            </a:r>
            <a:r>
              <a:rPr lang="de-CH" dirty="0" smtClean="0"/>
              <a:t> </a:t>
            </a:r>
            <a:r>
              <a:rPr lang="de-CH" dirty="0" err="1" smtClean="0"/>
              <a:t>injured</a:t>
            </a:r>
            <a:r>
              <a:rPr lang="de-CH" dirty="0" smtClean="0"/>
              <a:t> in </a:t>
            </a:r>
            <a:r>
              <a:rPr lang="de-CH" dirty="0" err="1" smtClean="0"/>
              <a:t>alcohol</a:t>
            </a:r>
            <a:r>
              <a:rPr lang="de-CH" dirty="0" smtClean="0"/>
              <a:t> </a:t>
            </a:r>
            <a:r>
              <a:rPr lang="de-CH" dirty="0" err="1" smtClean="0"/>
              <a:t>crashes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0285-E41A-4AF4-A3D0-3792303D1C04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17</a:t>
            </a:fld>
            <a:endParaRPr lang="de-DE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1084700"/>
              </p:ext>
            </p:extLst>
          </p:nvPr>
        </p:nvGraphicFramePr>
        <p:xfrm>
          <a:off x="457200" y="1773238"/>
          <a:ext cx="8229600" cy="4465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llipse 2"/>
          <p:cNvSpPr/>
          <p:nvPr/>
        </p:nvSpPr>
        <p:spPr bwMode="auto">
          <a:xfrm>
            <a:off x="3635896" y="2709714"/>
            <a:ext cx="1008112" cy="144016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ts val="1000"/>
              </a:spcAft>
              <a:buClr>
                <a:schemeClr val="bg1"/>
              </a:buClr>
              <a:buSzTx/>
              <a:buFontTx/>
              <a:buChar char="–"/>
              <a:tabLst/>
            </a:pPr>
            <a:endParaRPr kumimoji="0" lang="de-CH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518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What</a:t>
            </a:r>
            <a:r>
              <a:rPr lang="de-CH" dirty="0" smtClean="0"/>
              <a:t> </a:t>
            </a:r>
            <a:r>
              <a:rPr lang="de-CH" dirty="0" err="1" smtClean="0"/>
              <a:t>has</a:t>
            </a:r>
            <a:r>
              <a:rPr lang="de-CH" dirty="0" smtClean="0"/>
              <a:t> </a:t>
            </a:r>
            <a:r>
              <a:rPr lang="de-CH" dirty="0" err="1" smtClean="0"/>
              <a:t>happenend</a:t>
            </a:r>
            <a:r>
              <a:rPr lang="de-CH" dirty="0" smtClean="0"/>
              <a:t> </a:t>
            </a:r>
            <a:r>
              <a:rPr lang="de-CH" dirty="0" err="1" smtClean="0"/>
              <a:t>from</a:t>
            </a:r>
            <a:r>
              <a:rPr lang="de-CH" dirty="0" smtClean="0"/>
              <a:t> 2004 </a:t>
            </a:r>
            <a:r>
              <a:rPr lang="de-CH" dirty="0" err="1" smtClean="0"/>
              <a:t>to</a:t>
            </a:r>
            <a:r>
              <a:rPr lang="de-CH" dirty="0" smtClean="0"/>
              <a:t> 2006?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de-CH" sz="1800" dirty="0" smtClean="0"/>
              <a:t>1st </a:t>
            </a:r>
            <a:r>
              <a:rPr lang="de-CH" sz="1800" dirty="0" err="1" smtClean="0"/>
              <a:t>of</a:t>
            </a:r>
            <a:r>
              <a:rPr lang="de-CH" sz="1800" dirty="0" smtClean="0"/>
              <a:t> </a:t>
            </a:r>
            <a:r>
              <a:rPr lang="de-CH" sz="1800" dirty="0" err="1" smtClean="0"/>
              <a:t>January</a:t>
            </a:r>
            <a:r>
              <a:rPr lang="de-CH" sz="1800" dirty="0" smtClean="0"/>
              <a:t> 2005: </a:t>
            </a:r>
            <a:r>
              <a:rPr lang="de-CH" sz="1800" dirty="0" err="1" smtClean="0"/>
              <a:t>lowering</a:t>
            </a:r>
            <a:r>
              <a:rPr lang="de-CH" sz="1800" dirty="0" smtClean="0"/>
              <a:t> </a:t>
            </a:r>
            <a:r>
              <a:rPr lang="de-CH" sz="1800" dirty="0" err="1" smtClean="0"/>
              <a:t>of</a:t>
            </a:r>
            <a:r>
              <a:rPr lang="de-CH" sz="1800" dirty="0" smtClean="0"/>
              <a:t> </a:t>
            </a:r>
            <a:r>
              <a:rPr lang="de-CH" sz="1800" dirty="0" err="1" smtClean="0"/>
              <a:t>the</a:t>
            </a:r>
            <a:r>
              <a:rPr lang="de-CH" sz="1800" dirty="0" smtClean="0"/>
              <a:t> </a:t>
            </a:r>
            <a:r>
              <a:rPr lang="de-CH" sz="1800" dirty="0" err="1" smtClean="0"/>
              <a:t>maximum</a:t>
            </a:r>
            <a:r>
              <a:rPr lang="de-CH" sz="1800" dirty="0" smtClean="0"/>
              <a:t> BAC </a:t>
            </a:r>
            <a:br>
              <a:rPr lang="de-CH" sz="1800" dirty="0" smtClean="0"/>
            </a:br>
            <a:r>
              <a:rPr lang="de-CH" sz="1800" dirty="0" err="1" smtClean="0"/>
              <a:t>from</a:t>
            </a:r>
            <a:r>
              <a:rPr lang="de-CH" sz="1800" dirty="0" smtClean="0"/>
              <a:t> </a:t>
            </a:r>
            <a:r>
              <a:rPr lang="de-CH" sz="1800" dirty="0" smtClean="0"/>
              <a:t>0.8 </a:t>
            </a:r>
            <a:r>
              <a:rPr lang="de-CH" sz="1800" dirty="0" err="1" smtClean="0"/>
              <a:t>to</a:t>
            </a:r>
            <a:r>
              <a:rPr lang="de-CH" sz="1800" dirty="0" smtClean="0"/>
              <a:t> </a:t>
            </a:r>
            <a:r>
              <a:rPr lang="de-CH" sz="1800" dirty="0" smtClean="0"/>
              <a:t>0.5</a:t>
            </a:r>
            <a:r>
              <a:rPr lang="de-DE" sz="1800" dirty="0" smtClean="0"/>
              <a:t> </a:t>
            </a:r>
            <a:r>
              <a:rPr lang="de-DE" sz="1800" dirty="0"/>
              <a:t>‰</a:t>
            </a:r>
            <a:r>
              <a:rPr lang="de-CH" sz="1800" dirty="0" smtClean="0"/>
              <a:t> </a:t>
            </a:r>
            <a:endParaRPr lang="de-CH" sz="1800" dirty="0" smtClean="0"/>
          </a:p>
          <a:p>
            <a:pPr>
              <a:lnSpc>
                <a:spcPct val="100000"/>
              </a:lnSpc>
            </a:pPr>
            <a:r>
              <a:rPr lang="de-CH" sz="1800" dirty="0"/>
              <a:t>1st </a:t>
            </a:r>
            <a:r>
              <a:rPr lang="de-CH" sz="1800" dirty="0" err="1"/>
              <a:t>of</a:t>
            </a:r>
            <a:r>
              <a:rPr lang="de-CH" sz="1800" dirty="0"/>
              <a:t> </a:t>
            </a:r>
            <a:r>
              <a:rPr lang="de-CH" sz="1800" dirty="0" err="1"/>
              <a:t>January</a:t>
            </a:r>
            <a:r>
              <a:rPr lang="de-CH" sz="1800" dirty="0"/>
              <a:t> </a:t>
            </a:r>
            <a:r>
              <a:rPr lang="de-CH" sz="1800" dirty="0" smtClean="0"/>
              <a:t>2005: </a:t>
            </a:r>
            <a:r>
              <a:rPr lang="de-CH" sz="1800" dirty="0" err="1" smtClean="0"/>
              <a:t>random</a:t>
            </a:r>
            <a:r>
              <a:rPr lang="de-CH" sz="1800" dirty="0" smtClean="0"/>
              <a:t> </a:t>
            </a:r>
            <a:r>
              <a:rPr lang="de-CH" sz="1800" dirty="0" err="1" smtClean="0"/>
              <a:t>breath</a:t>
            </a:r>
            <a:r>
              <a:rPr lang="de-CH" sz="1800" dirty="0" smtClean="0"/>
              <a:t> </a:t>
            </a:r>
            <a:r>
              <a:rPr lang="de-CH" sz="1800" dirty="0" err="1" smtClean="0"/>
              <a:t>testing</a:t>
            </a:r>
            <a:r>
              <a:rPr lang="de-CH" sz="1800" dirty="0" smtClean="0"/>
              <a:t> </a:t>
            </a:r>
            <a:r>
              <a:rPr lang="de-CH" sz="1800" dirty="0" err="1" smtClean="0"/>
              <a:t>allowed</a:t>
            </a:r>
            <a:r>
              <a:rPr lang="de-CH" sz="1800" dirty="0" smtClean="0"/>
              <a:t> </a:t>
            </a:r>
            <a:br>
              <a:rPr lang="de-CH" sz="1800" dirty="0" smtClean="0"/>
            </a:br>
            <a:r>
              <a:rPr lang="de-CH" sz="1800" dirty="0" smtClean="0"/>
              <a:t>(</a:t>
            </a:r>
            <a:r>
              <a:rPr lang="de-CH" sz="1800" dirty="0" err="1" smtClean="0"/>
              <a:t>previously</a:t>
            </a:r>
            <a:r>
              <a:rPr lang="de-CH" sz="1800" dirty="0" smtClean="0"/>
              <a:t> </a:t>
            </a:r>
            <a:r>
              <a:rPr lang="de-CH" sz="1800" dirty="0" err="1" smtClean="0"/>
              <a:t>only</a:t>
            </a:r>
            <a:r>
              <a:rPr lang="de-CH" sz="1800" dirty="0" smtClean="0"/>
              <a:t> on </a:t>
            </a:r>
            <a:r>
              <a:rPr lang="de-CH" sz="1800" dirty="0" err="1" smtClean="0"/>
              <a:t>suspicion</a:t>
            </a:r>
            <a:r>
              <a:rPr lang="de-CH" sz="1800" dirty="0" smtClean="0"/>
              <a:t>)</a:t>
            </a:r>
          </a:p>
          <a:p>
            <a:pPr>
              <a:lnSpc>
                <a:spcPct val="100000"/>
              </a:lnSpc>
            </a:pPr>
            <a:r>
              <a:rPr lang="de-CH" sz="1800" dirty="0" smtClean="0"/>
              <a:t>1st </a:t>
            </a:r>
            <a:r>
              <a:rPr lang="de-CH" sz="1800" dirty="0" err="1"/>
              <a:t>of</a:t>
            </a:r>
            <a:r>
              <a:rPr lang="de-CH" sz="1800" dirty="0"/>
              <a:t> </a:t>
            </a:r>
            <a:r>
              <a:rPr lang="de-CH" sz="1800" dirty="0" err="1"/>
              <a:t>January</a:t>
            </a:r>
            <a:r>
              <a:rPr lang="de-CH" sz="1800" dirty="0"/>
              <a:t> 2005: </a:t>
            </a:r>
            <a:r>
              <a:rPr lang="de-CH" sz="1800" dirty="0" err="1"/>
              <a:t>Cascade</a:t>
            </a:r>
            <a:r>
              <a:rPr lang="de-CH" sz="1800" dirty="0"/>
              <a:t> </a:t>
            </a:r>
            <a:r>
              <a:rPr lang="de-CH" sz="1800" dirty="0" err="1"/>
              <a:t>system</a:t>
            </a:r>
            <a:r>
              <a:rPr lang="de-CH" sz="1800" dirty="0"/>
              <a:t> </a:t>
            </a:r>
            <a:r>
              <a:rPr lang="de-CH" sz="1800" dirty="0" err="1"/>
              <a:t>for</a:t>
            </a:r>
            <a:r>
              <a:rPr lang="de-CH" sz="1800" dirty="0"/>
              <a:t> </a:t>
            </a:r>
            <a:r>
              <a:rPr lang="de-CH" sz="1800" dirty="0" err="1"/>
              <a:t>license</a:t>
            </a:r>
            <a:r>
              <a:rPr lang="de-CH" sz="1800" dirty="0"/>
              <a:t> </a:t>
            </a:r>
            <a:r>
              <a:rPr lang="de-CH" sz="1800" dirty="0" err="1"/>
              <a:t>withdrawal</a:t>
            </a:r>
            <a:r>
              <a:rPr lang="de-CH" sz="1800" dirty="0"/>
              <a:t> </a:t>
            </a:r>
            <a:br>
              <a:rPr lang="de-CH" sz="1800" dirty="0"/>
            </a:br>
            <a:r>
              <a:rPr lang="de-CH" sz="1800" dirty="0"/>
              <a:t>in </a:t>
            </a:r>
            <a:r>
              <a:rPr lang="de-CH" sz="1800" dirty="0" err="1"/>
              <a:t>case</a:t>
            </a:r>
            <a:r>
              <a:rPr lang="de-CH" sz="1800" dirty="0"/>
              <a:t> </a:t>
            </a:r>
            <a:r>
              <a:rPr lang="de-CH" sz="1800" dirty="0" err="1"/>
              <a:t>of</a:t>
            </a:r>
            <a:r>
              <a:rPr lang="de-CH" sz="1800" dirty="0"/>
              <a:t> </a:t>
            </a:r>
            <a:r>
              <a:rPr lang="de-CH" sz="1800" dirty="0" err="1"/>
              <a:t>repeated</a:t>
            </a:r>
            <a:r>
              <a:rPr lang="de-CH" sz="1800" dirty="0"/>
              <a:t> </a:t>
            </a:r>
            <a:r>
              <a:rPr lang="de-CH" sz="1800" dirty="0" err="1" smtClean="0"/>
              <a:t>violations</a:t>
            </a:r>
            <a:r>
              <a:rPr lang="de-CH" sz="1800" dirty="0" smtClean="0"/>
              <a:t/>
            </a:r>
            <a:br>
              <a:rPr lang="de-CH" sz="1800" dirty="0" smtClean="0"/>
            </a:br>
            <a:r>
              <a:rPr lang="de-CH" sz="1800" dirty="0" smtClean="0"/>
              <a:t>- </a:t>
            </a:r>
            <a:r>
              <a:rPr lang="de-CH" sz="1800" dirty="0" err="1" smtClean="0"/>
              <a:t>depending</a:t>
            </a:r>
            <a:r>
              <a:rPr lang="de-CH" sz="1800" dirty="0" smtClean="0"/>
              <a:t> on </a:t>
            </a:r>
            <a:r>
              <a:rPr lang="de-CH" sz="1800" dirty="0" err="1" smtClean="0"/>
              <a:t>severity</a:t>
            </a:r>
            <a:r>
              <a:rPr lang="de-CH" sz="1800" dirty="0" smtClean="0"/>
              <a:t> </a:t>
            </a:r>
            <a:r>
              <a:rPr lang="de-CH" sz="1800" dirty="0" err="1" smtClean="0"/>
              <a:t>and</a:t>
            </a:r>
            <a:r>
              <a:rPr lang="de-CH" sz="1800" dirty="0" smtClean="0"/>
              <a:t> </a:t>
            </a:r>
            <a:r>
              <a:rPr lang="de-CH" sz="1800" dirty="0" err="1" smtClean="0"/>
              <a:t>frequency</a:t>
            </a:r>
            <a:r>
              <a:rPr lang="de-CH" sz="1800" dirty="0" smtClean="0"/>
              <a:t> </a:t>
            </a:r>
            <a:r>
              <a:rPr lang="de-CH" sz="1800" dirty="0" err="1" smtClean="0"/>
              <a:t>of</a:t>
            </a:r>
            <a:r>
              <a:rPr lang="de-CH" sz="1800" dirty="0" smtClean="0"/>
              <a:t> </a:t>
            </a:r>
            <a:r>
              <a:rPr lang="de-CH" sz="1800" dirty="0" err="1" smtClean="0"/>
              <a:t>violations</a:t>
            </a:r>
            <a:endParaRPr lang="de-CH" sz="1800" dirty="0" smtClean="0"/>
          </a:p>
          <a:p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676FF-B3F0-4F21-A286-3FC413D6F25A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22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Cascade</a:t>
            </a:r>
            <a:r>
              <a:rPr lang="de-CH" dirty="0" smtClean="0"/>
              <a:t> </a:t>
            </a:r>
            <a:r>
              <a:rPr lang="de-CH" dirty="0" err="1" smtClean="0"/>
              <a:t>system</a:t>
            </a:r>
            <a:r>
              <a:rPr lang="de-CH" dirty="0" smtClean="0"/>
              <a:t>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license</a:t>
            </a:r>
            <a:r>
              <a:rPr lang="de-CH" dirty="0" smtClean="0"/>
              <a:t> </a:t>
            </a:r>
            <a:r>
              <a:rPr lang="de-CH" dirty="0" err="1"/>
              <a:t>w</a:t>
            </a:r>
            <a:r>
              <a:rPr lang="de-CH" dirty="0" err="1" smtClean="0"/>
              <a:t>ithdrawal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CH" dirty="0" smtClean="0"/>
          </a:p>
          <a:p>
            <a:pPr marL="0" indent="0">
              <a:buNone/>
            </a:pPr>
            <a:r>
              <a:rPr lang="de-CH" dirty="0" smtClean="0"/>
              <a:t> 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A2C35-8A22-43FB-935C-324CD56C5FA4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19</a:t>
            </a:fld>
            <a:endParaRPr lang="de-DE"/>
          </a:p>
        </p:txBody>
      </p:sp>
      <p:graphicFrame>
        <p:nvGraphicFramePr>
          <p:cNvPr id="7" name="Inhaltsplatzhalt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1165200"/>
              </p:ext>
            </p:extLst>
          </p:nvPr>
        </p:nvGraphicFramePr>
        <p:xfrm>
          <a:off x="457200" y="1773238"/>
          <a:ext cx="8229600" cy="4522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990136">
                <a:tc>
                  <a:txBody>
                    <a:bodyPr/>
                    <a:lstStyle/>
                    <a:p>
                      <a:pPr algn="ctr"/>
                      <a:r>
                        <a:rPr lang="de-CH" dirty="0" err="1" smtClean="0"/>
                        <a:t>Number</a:t>
                      </a:r>
                      <a:r>
                        <a:rPr lang="de-CH" dirty="0" smtClean="0"/>
                        <a:t> </a:t>
                      </a:r>
                      <a:r>
                        <a:rPr lang="de-CH" dirty="0" err="1" smtClean="0"/>
                        <a:t>of</a:t>
                      </a:r>
                      <a:r>
                        <a:rPr lang="de-CH" dirty="0" smtClean="0"/>
                        <a:t> </a:t>
                      </a:r>
                      <a:r>
                        <a:rPr lang="de-CH" dirty="0" err="1" smtClean="0"/>
                        <a:t>violation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err="1" smtClean="0"/>
                        <a:t>Severity</a:t>
                      </a:r>
                      <a:r>
                        <a:rPr lang="de-CH" dirty="0" smtClean="0"/>
                        <a:t> </a:t>
                      </a:r>
                      <a:r>
                        <a:rPr lang="de-CH" dirty="0" err="1" smtClean="0"/>
                        <a:t>of</a:t>
                      </a:r>
                      <a:r>
                        <a:rPr lang="de-CH" dirty="0" smtClean="0"/>
                        <a:t> </a:t>
                      </a:r>
                      <a:r>
                        <a:rPr lang="de-CH" dirty="0" err="1" smtClean="0"/>
                        <a:t>previous</a:t>
                      </a:r>
                      <a:r>
                        <a:rPr lang="de-CH" baseline="0" dirty="0" smtClean="0"/>
                        <a:t> </a:t>
                      </a:r>
                      <a:r>
                        <a:rPr lang="de-CH" baseline="0" dirty="0" err="1" smtClean="0"/>
                        <a:t>violations</a:t>
                      </a:r>
                      <a:endParaRPr lang="de-CH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CH" dirty="0" err="1" smtClean="0"/>
                        <a:t>Minumum</a:t>
                      </a:r>
                      <a:r>
                        <a:rPr lang="de-CH" dirty="0" smtClean="0"/>
                        <a:t> </a:t>
                      </a:r>
                      <a:r>
                        <a:rPr lang="de-CH" dirty="0" err="1" smtClean="0"/>
                        <a:t>length</a:t>
                      </a:r>
                      <a:r>
                        <a:rPr lang="de-CH" dirty="0" smtClean="0"/>
                        <a:t> </a:t>
                      </a:r>
                      <a:r>
                        <a:rPr lang="de-CH" dirty="0" err="1" smtClean="0"/>
                        <a:t>of</a:t>
                      </a:r>
                      <a:r>
                        <a:rPr lang="de-CH" dirty="0" smtClean="0"/>
                        <a:t> </a:t>
                      </a:r>
                      <a:r>
                        <a:rPr lang="de-CH" dirty="0" err="1" smtClean="0"/>
                        <a:t>licence</a:t>
                      </a:r>
                      <a:r>
                        <a:rPr lang="de-CH" dirty="0" smtClean="0"/>
                        <a:t> </a:t>
                      </a:r>
                      <a:r>
                        <a:rPr lang="de-CH" dirty="0" err="1" smtClean="0"/>
                        <a:t>withdrawal</a:t>
                      </a:r>
                      <a:endParaRPr lang="de-C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 dirty="0"/>
                    </a:p>
                  </a:txBody>
                  <a:tcPr/>
                </a:tc>
              </a:tr>
              <a:tr h="401555">
                <a:tc>
                  <a:txBody>
                    <a:bodyPr/>
                    <a:lstStyle/>
                    <a:p>
                      <a:pPr algn="l"/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minor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medium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err="1" smtClean="0"/>
                        <a:t>severe</a:t>
                      </a:r>
                      <a:endParaRPr lang="de-CH" dirty="0"/>
                    </a:p>
                  </a:txBody>
                  <a:tcPr/>
                </a:tc>
              </a:tr>
              <a:tr h="401555">
                <a:tc>
                  <a:txBody>
                    <a:bodyPr/>
                    <a:lstStyle/>
                    <a:p>
                      <a:pPr algn="l"/>
                      <a:r>
                        <a:rPr lang="de-CH" dirty="0" smtClean="0"/>
                        <a:t>First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 smtClean="0"/>
                        <a:t>-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 err="1" smtClean="0"/>
                        <a:t>warning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 smtClean="0"/>
                        <a:t>1 </a:t>
                      </a:r>
                      <a:r>
                        <a:rPr lang="de-CH" dirty="0" err="1" smtClean="0"/>
                        <a:t>month</a:t>
                      </a:r>
                      <a:endParaRPr lang="de-CH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 smtClean="0"/>
                        <a:t>3 </a:t>
                      </a:r>
                      <a:r>
                        <a:rPr lang="de-CH" dirty="0" err="1" smtClean="0"/>
                        <a:t>months</a:t>
                      </a:r>
                      <a:endParaRPr lang="de-CH" dirty="0"/>
                    </a:p>
                  </a:txBody>
                  <a:tcPr/>
                </a:tc>
              </a:tr>
              <a:tr h="401555">
                <a:tc>
                  <a:txBody>
                    <a:bodyPr/>
                    <a:lstStyle/>
                    <a:p>
                      <a:pPr algn="l"/>
                      <a:r>
                        <a:rPr lang="de-CH" dirty="0" smtClean="0"/>
                        <a:t>Second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 smtClean="0"/>
                        <a:t>1 medium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 smtClean="0"/>
                        <a:t>1 </a:t>
                      </a:r>
                      <a:r>
                        <a:rPr lang="de-CH" dirty="0" err="1" smtClean="0"/>
                        <a:t>month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 smtClean="0"/>
                        <a:t>4 </a:t>
                      </a:r>
                      <a:r>
                        <a:rPr lang="de-CH" dirty="0" err="1" smtClean="0"/>
                        <a:t>months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 smtClean="0"/>
                        <a:t>6 </a:t>
                      </a:r>
                      <a:r>
                        <a:rPr lang="de-CH" dirty="0" err="1" smtClean="0"/>
                        <a:t>months</a:t>
                      </a:r>
                      <a:endParaRPr lang="de-CH" dirty="0"/>
                    </a:p>
                  </a:txBody>
                  <a:tcPr/>
                </a:tc>
              </a:tr>
              <a:tr h="401555">
                <a:tc>
                  <a:txBody>
                    <a:bodyPr/>
                    <a:lstStyle/>
                    <a:p>
                      <a:pPr algn="l"/>
                      <a:r>
                        <a:rPr lang="de-CH" dirty="0" smtClean="0"/>
                        <a:t>Third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 smtClean="0"/>
                        <a:t>2 medium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 smtClean="0"/>
                        <a:t>1 </a:t>
                      </a:r>
                      <a:r>
                        <a:rPr lang="de-CH" dirty="0" err="1" smtClean="0"/>
                        <a:t>month</a:t>
                      </a:r>
                      <a:endParaRPr lang="de-CH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 smtClean="0"/>
                        <a:t>9 </a:t>
                      </a:r>
                      <a:r>
                        <a:rPr lang="de-CH" dirty="0" err="1" smtClean="0"/>
                        <a:t>months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 smtClean="0"/>
                        <a:t>9 </a:t>
                      </a:r>
                      <a:r>
                        <a:rPr lang="de-CH" dirty="0" err="1" smtClean="0"/>
                        <a:t>months</a:t>
                      </a:r>
                      <a:endParaRPr lang="de-CH" dirty="0"/>
                    </a:p>
                  </a:txBody>
                  <a:tcPr/>
                </a:tc>
              </a:tr>
              <a:tr h="693095">
                <a:tc>
                  <a:txBody>
                    <a:bodyPr/>
                    <a:lstStyle/>
                    <a:p>
                      <a:pPr algn="l"/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 smtClean="0"/>
                        <a:t>2 </a:t>
                      </a:r>
                      <a:r>
                        <a:rPr lang="de-CH" dirty="0" err="1" smtClean="0"/>
                        <a:t>severe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 smtClean="0"/>
                        <a:t>1 </a:t>
                      </a:r>
                      <a:r>
                        <a:rPr lang="de-CH" dirty="0" err="1" smtClean="0"/>
                        <a:t>month</a:t>
                      </a:r>
                      <a:endParaRPr lang="de-CH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 smtClean="0"/>
                        <a:t>15 </a:t>
                      </a:r>
                      <a:r>
                        <a:rPr lang="de-CH" dirty="0" err="1" smtClean="0"/>
                        <a:t>months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 err="1" smtClean="0"/>
                        <a:t>Undefined</a:t>
                      </a:r>
                      <a:r>
                        <a:rPr lang="de-CH" dirty="0" smtClean="0"/>
                        <a:t> (at</a:t>
                      </a:r>
                      <a:r>
                        <a:rPr lang="de-CH" baseline="0" dirty="0" smtClean="0"/>
                        <a:t> least 2 </a:t>
                      </a:r>
                      <a:r>
                        <a:rPr lang="de-CH" baseline="0" dirty="0" err="1" smtClean="0"/>
                        <a:t>years</a:t>
                      </a:r>
                      <a:r>
                        <a:rPr lang="de-CH" baseline="0" dirty="0" smtClean="0"/>
                        <a:t>)</a:t>
                      </a:r>
                      <a:endParaRPr lang="de-CH" dirty="0" smtClean="0"/>
                    </a:p>
                  </a:txBody>
                  <a:tcPr/>
                </a:tc>
              </a:tr>
              <a:tr h="1233335">
                <a:tc>
                  <a:txBody>
                    <a:bodyPr/>
                    <a:lstStyle/>
                    <a:p>
                      <a:pPr algn="l"/>
                      <a:r>
                        <a:rPr lang="de-CH" dirty="0" err="1" smtClean="0"/>
                        <a:t>Fourth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 smtClean="0"/>
                        <a:t>3 medium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 smtClean="0"/>
                        <a:t>1 </a:t>
                      </a:r>
                      <a:r>
                        <a:rPr lang="de-CH" dirty="0" err="1" smtClean="0"/>
                        <a:t>month</a:t>
                      </a:r>
                      <a:endParaRPr lang="de-CH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 err="1" smtClean="0"/>
                        <a:t>Undefined</a:t>
                      </a:r>
                      <a:r>
                        <a:rPr lang="de-CH" dirty="0" smtClean="0"/>
                        <a:t> (at</a:t>
                      </a:r>
                      <a:r>
                        <a:rPr lang="de-CH" baseline="0" dirty="0" smtClean="0"/>
                        <a:t> least 2 </a:t>
                      </a:r>
                      <a:r>
                        <a:rPr lang="de-CH" baseline="0" dirty="0" err="1" smtClean="0"/>
                        <a:t>years</a:t>
                      </a:r>
                      <a:r>
                        <a:rPr lang="de-CH" baseline="0" dirty="0" smtClean="0"/>
                        <a:t>)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 err="1" smtClean="0"/>
                        <a:t>Forever</a:t>
                      </a:r>
                      <a:r>
                        <a:rPr lang="de-CH" dirty="0" smtClean="0"/>
                        <a:t> (at least 10 </a:t>
                      </a:r>
                      <a:r>
                        <a:rPr lang="de-CH" dirty="0" err="1" smtClean="0"/>
                        <a:t>years</a:t>
                      </a:r>
                      <a:r>
                        <a:rPr lang="de-CH" dirty="0" smtClean="0"/>
                        <a:t>)</a:t>
                      </a:r>
                      <a:endParaRPr lang="de-CH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677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Percent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persons</a:t>
            </a:r>
            <a:r>
              <a:rPr lang="de-CH" dirty="0" smtClean="0"/>
              <a:t> </a:t>
            </a:r>
            <a:r>
              <a:rPr lang="de-CH" dirty="0" err="1" smtClean="0"/>
              <a:t>injured</a:t>
            </a:r>
            <a:r>
              <a:rPr lang="de-CH" dirty="0" smtClean="0"/>
              <a:t> in </a:t>
            </a:r>
            <a:r>
              <a:rPr lang="de-CH" dirty="0" err="1" smtClean="0"/>
              <a:t>alcohol</a:t>
            </a:r>
            <a:r>
              <a:rPr lang="de-CH" dirty="0" smtClean="0"/>
              <a:t> </a:t>
            </a:r>
            <a:r>
              <a:rPr lang="de-CH" dirty="0" err="1" smtClean="0"/>
              <a:t>crashes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0285-E41A-4AF4-A3D0-3792303D1C04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20</a:t>
            </a:fld>
            <a:endParaRPr lang="de-DE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938596"/>
              </p:ext>
            </p:extLst>
          </p:nvPr>
        </p:nvGraphicFramePr>
        <p:xfrm>
          <a:off x="456626" y="1804914"/>
          <a:ext cx="8229600" cy="4465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114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What</a:t>
            </a:r>
            <a:r>
              <a:rPr lang="de-CH" dirty="0" smtClean="0"/>
              <a:t> </a:t>
            </a:r>
            <a:r>
              <a:rPr lang="de-CH" dirty="0" err="1" smtClean="0"/>
              <a:t>has</a:t>
            </a:r>
            <a:r>
              <a:rPr lang="de-CH" dirty="0" smtClean="0"/>
              <a:t> </a:t>
            </a:r>
            <a:r>
              <a:rPr lang="de-CH" dirty="0" err="1" smtClean="0"/>
              <a:t>happenend</a:t>
            </a:r>
            <a:r>
              <a:rPr lang="de-CH" dirty="0" smtClean="0"/>
              <a:t> </a:t>
            </a:r>
            <a:r>
              <a:rPr lang="de-CH" dirty="0" err="1" smtClean="0"/>
              <a:t>from</a:t>
            </a:r>
            <a:r>
              <a:rPr lang="de-CH" dirty="0" smtClean="0"/>
              <a:t> 2013 </a:t>
            </a:r>
            <a:r>
              <a:rPr lang="de-CH" dirty="0" err="1" smtClean="0"/>
              <a:t>to</a:t>
            </a:r>
            <a:r>
              <a:rPr lang="de-CH" dirty="0" smtClean="0"/>
              <a:t> 2014?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1st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January</a:t>
            </a:r>
            <a:r>
              <a:rPr lang="de-CH" dirty="0" smtClean="0"/>
              <a:t> 2014: </a:t>
            </a:r>
            <a:r>
              <a:rPr lang="de-CH" dirty="0" smtClean="0"/>
              <a:t>0.1</a:t>
            </a:r>
            <a:r>
              <a:rPr lang="de-DE" dirty="0"/>
              <a:t> ‰</a:t>
            </a:r>
            <a:r>
              <a:rPr lang="de-CH" dirty="0" smtClean="0"/>
              <a:t> </a:t>
            </a:r>
            <a:r>
              <a:rPr lang="de-CH" dirty="0" smtClean="0"/>
              <a:t>BAC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learner</a:t>
            </a:r>
            <a:r>
              <a:rPr lang="de-CH" dirty="0" smtClean="0"/>
              <a:t> </a:t>
            </a:r>
            <a:r>
              <a:rPr lang="de-CH" dirty="0" err="1" smtClean="0"/>
              <a:t>license</a:t>
            </a:r>
            <a:r>
              <a:rPr lang="de-CH" dirty="0" smtClean="0"/>
              <a:t> </a:t>
            </a:r>
            <a:r>
              <a:rPr lang="de-CH" dirty="0" err="1" smtClean="0"/>
              <a:t>owners</a:t>
            </a:r>
            <a:r>
              <a:rPr lang="de-CH" dirty="0" smtClean="0"/>
              <a:t> </a:t>
            </a:r>
            <a:endParaRPr lang="de-CH" dirty="0" smtClean="0"/>
          </a:p>
          <a:p>
            <a:pPr marL="0" indent="0">
              <a:buNone/>
            </a:pPr>
            <a:endParaRPr lang="de-CH" dirty="0"/>
          </a:p>
          <a:p>
            <a:endParaRPr lang="de-CH" dirty="0" smtClean="0"/>
          </a:p>
          <a:p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0EDC6-1C55-44FE-8FBB-C24F44A7DDD2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21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145141"/>
            <a:ext cx="2880320" cy="409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24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Summary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de-CH" sz="2000" dirty="0" smtClean="0"/>
              <a:t>Police </a:t>
            </a:r>
            <a:r>
              <a:rPr lang="de-CH" sz="2000" dirty="0" err="1" smtClean="0"/>
              <a:t>enforcement</a:t>
            </a:r>
            <a:r>
              <a:rPr lang="de-CH" sz="2000" dirty="0" smtClean="0"/>
              <a:t> </a:t>
            </a:r>
            <a:r>
              <a:rPr lang="de-CH" sz="2000" dirty="0" err="1" smtClean="0"/>
              <a:t>of</a:t>
            </a:r>
            <a:r>
              <a:rPr lang="de-CH" sz="2000" dirty="0" smtClean="0"/>
              <a:t> </a:t>
            </a:r>
            <a:r>
              <a:rPr lang="de-CH" sz="2000" dirty="0" err="1" smtClean="0"/>
              <a:t>alcohol</a:t>
            </a:r>
            <a:r>
              <a:rPr lang="de-CH" sz="2000" dirty="0" smtClean="0"/>
              <a:t> </a:t>
            </a:r>
            <a:r>
              <a:rPr lang="de-CH" sz="2000" dirty="0" err="1" smtClean="0"/>
              <a:t>has</a:t>
            </a:r>
            <a:r>
              <a:rPr lang="de-CH" sz="2000" dirty="0" smtClean="0"/>
              <a:t> </a:t>
            </a:r>
            <a:r>
              <a:rPr lang="de-CH" sz="2000" dirty="0" err="1" smtClean="0"/>
              <a:t>increased</a:t>
            </a:r>
            <a:r>
              <a:rPr lang="de-CH" sz="2000" dirty="0" smtClean="0"/>
              <a:t> </a:t>
            </a:r>
            <a:r>
              <a:rPr lang="de-CH" sz="2000" dirty="0" err="1" smtClean="0"/>
              <a:t>by</a:t>
            </a:r>
            <a:r>
              <a:rPr lang="de-CH" sz="2000" dirty="0" smtClean="0"/>
              <a:t> a </a:t>
            </a:r>
            <a:r>
              <a:rPr lang="de-CH" sz="2000" dirty="0" err="1" smtClean="0"/>
              <a:t>factor</a:t>
            </a:r>
            <a:r>
              <a:rPr lang="de-CH" sz="2000" dirty="0" smtClean="0"/>
              <a:t> </a:t>
            </a:r>
            <a:r>
              <a:rPr lang="de-CH" sz="2000" dirty="0" err="1" smtClean="0"/>
              <a:t>of</a:t>
            </a:r>
            <a:r>
              <a:rPr lang="de-CH" sz="2000" dirty="0" smtClean="0"/>
              <a:t> 3 </a:t>
            </a:r>
            <a:r>
              <a:rPr lang="de-CH" sz="2000" dirty="0" err="1" smtClean="0"/>
              <a:t>since</a:t>
            </a:r>
            <a:r>
              <a:rPr lang="de-CH" sz="2000" dirty="0" smtClean="0"/>
              <a:t> </a:t>
            </a:r>
            <a:r>
              <a:rPr lang="de-CH" sz="2000" dirty="0" err="1" smtClean="0"/>
              <a:t>the</a:t>
            </a:r>
            <a:r>
              <a:rPr lang="de-CH" sz="2000" dirty="0" smtClean="0"/>
              <a:t> </a:t>
            </a:r>
            <a:r>
              <a:rPr lang="de-CH" sz="2000" dirty="0" err="1" smtClean="0"/>
              <a:t>year</a:t>
            </a:r>
            <a:r>
              <a:rPr lang="de-CH" sz="2000" dirty="0" smtClean="0"/>
              <a:t> 2000</a:t>
            </a:r>
          </a:p>
          <a:p>
            <a:pPr>
              <a:lnSpc>
                <a:spcPct val="100000"/>
              </a:lnSpc>
            </a:pPr>
            <a:r>
              <a:rPr lang="de-CH" sz="2000" dirty="0" err="1" smtClean="0"/>
              <a:t>Legislation</a:t>
            </a:r>
            <a:r>
              <a:rPr lang="de-CH" sz="2000" dirty="0" smtClean="0"/>
              <a:t> on </a:t>
            </a:r>
            <a:r>
              <a:rPr lang="de-CH" sz="2000" dirty="0" err="1" smtClean="0"/>
              <a:t>alcohol</a:t>
            </a:r>
            <a:r>
              <a:rPr lang="de-CH" sz="2000" dirty="0" smtClean="0"/>
              <a:t> </a:t>
            </a:r>
            <a:r>
              <a:rPr lang="de-CH" sz="2000" dirty="0" err="1" smtClean="0"/>
              <a:t>has</a:t>
            </a:r>
            <a:r>
              <a:rPr lang="de-CH" sz="2000" dirty="0" smtClean="0"/>
              <a:t> </a:t>
            </a:r>
            <a:r>
              <a:rPr lang="de-CH" sz="2000" dirty="0" err="1" smtClean="0"/>
              <a:t>changed</a:t>
            </a:r>
            <a:r>
              <a:rPr lang="de-CH" sz="2000" dirty="0" smtClean="0"/>
              <a:t> (0.5</a:t>
            </a:r>
            <a:r>
              <a:rPr lang="de-DE" sz="2000" dirty="0" smtClean="0"/>
              <a:t>‰, </a:t>
            </a:r>
            <a:r>
              <a:rPr lang="de-DE" sz="2000" dirty="0" err="1" smtClean="0"/>
              <a:t>random</a:t>
            </a:r>
            <a:r>
              <a:rPr lang="de-DE" sz="2000" dirty="0" smtClean="0"/>
              <a:t> </a:t>
            </a:r>
            <a:r>
              <a:rPr lang="de-DE" sz="2000" dirty="0" err="1" smtClean="0"/>
              <a:t>breath</a:t>
            </a:r>
            <a:r>
              <a:rPr lang="de-DE" sz="2000" dirty="0" smtClean="0"/>
              <a:t> </a:t>
            </a:r>
            <a:r>
              <a:rPr lang="de-DE" sz="2000" dirty="0" err="1" smtClean="0"/>
              <a:t>testing</a:t>
            </a:r>
            <a:r>
              <a:rPr lang="de-DE" sz="2000" dirty="0" smtClean="0"/>
              <a:t> </a:t>
            </a:r>
            <a:r>
              <a:rPr lang="de-DE" sz="2000" dirty="0" err="1" smtClean="0"/>
              <a:t>allowed</a:t>
            </a:r>
            <a:r>
              <a:rPr lang="de-DE" sz="2000" dirty="0" smtClean="0"/>
              <a:t>, </a:t>
            </a:r>
            <a:r>
              <a:rPr lang="de-DE" sz="2000" dirty="0" err="1" smtClean="0"/>
              <a:t>cascade</a:t>
            </a:r>
            <a:r>
              <a:rPr lang="de-DE" sz="2000" dirty="0" smtClean="0"/>
              <a:t> </a:t>
            </a:r>
            <a:r>
              <a:rPr lang="de-DE" sz="2000" dirty="0" err="1" smtClean="0"/>
              <a:t>system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license</a:t>
            </a:r>
            <a:r>
              <a:rPr lang="de-DE" sz="2000" dirty="0" smtClean="0"/>
              <a:t> </a:t>
            </a:r>
            <a:r>
              <a:rPr lang="de-DE" sz="2000" dirty="0" err="1" smtClean="0"/>
              <a:t>withdrawal</a:t>
            </a:r>
            <a:r>
              <a:rPr lang="de-DE" sz="2000" dirty="0" smtClean="0"/>
              <a:t>, </a:t>
            </a:r>
            <a:br>
              <a:rPr lang="de-DE" sz="2000" dirty="0" smtClean="0"/>
            </a:br>
            <a:r>
              <a:rPr lang="de-DE" sz="2000" dirty="0" smtClean="0"/>
              <a:t>0.1 ‰ </a:t>
            </a:r>
            <a:r>
              <a:rPr lang="de-DE" sz="2000" dirty="0" err="1" smtClean="0"/>
              <a:t>for</a:t>
            </a:r>
            <a:r>
              <a:rPr lang="de-DE" sz="2000" dirty="0" smtClean="0"/>
              <a:t> </a:t>
            </a:r>
            <a:r>
              <a:rPr lang="de-DE" sz="2000" dirty="0" err="1" smtClean="0"/>
              <a:t>young</a:t>
            </a:r>
            <a:r>
              <a:rPr lang="de-DE" sz="2000" dirty="0" smtClean="0"/>
              <a:t> </a:t>
            </a:r>
            <a:r>
              <a:rPr lang="de-DE" sz="2000" dirty="0" err="1" smtClean="0"/>
              <a:t>drivers</a:t>
            </a:r>
            <a:r>
              <a:rPr lang="de-DE" sz="2000" dirty="0" smtClean="0"/>
              <a:t>)</a:t>
            </a:r>
            <a:r>
              <a:rPr lang="de-CH" sz="2000" dirty="0" smtClean="0"/>
              <a:t> </a:t>
            </a:r>
          </a:p>
          <a:p>
            <a:pPr>
              <a:lnSpc>
                <a:spcPct val="100000"/>
              </a:lnSpc>
            </a:pPr>
            <a:r>
              <a:rPr lang="de-CH" sz="2000" dirty="0" err="1" smtClean="0"/>
              <a:t>Decreases</a:t>
            </a:r>
            <a:r>
              <a:rPr lang="de-CH" sz="2000" dirty="0" smtClean="0"/>
              <a:t> in </a:t>
            </a:r>
            <a:r>
              <a:rPr lang="de-CH" sz="2000" dirty="0" err="1" smtClean="0"/>
              <a:t>punishment</a:t>
            </a:r>
            <a:r>
              <a:rPr lang="de-CH" sz="2000" dirty="0" smtClean="0"/>
              <a:t>, </a:t>
            </a:r>
            <a:r>
              <a:rPr lang="de-CH" sz="2000" dirty="0" err="1" smtClean="0"/>
              <a:t>license</a:t>
            </a:r>
            <a:r>
              <a:rPr lang="de-CH" sz="2000" dirty="0" smtClean="0"/>
              <a:t> </a:t>
            </a:r>
            <a:r>
              <a:rPr lang="de-CH" sz="2000" dirty="0" err="1" smtClean="0"/>
              <a:t>withdrawals</a:t>
            </a:r>
            <a:r>
              <a:rPr lang="de-CH" sz="2000" dirty="0" smtClean="0"/>
              <a:t> </a:t>
            </a:r>
            <a:r>
              <a:rPr lang="de-CH" sz="2000" dirty="0" err="1" smtClean="0"/>
              <a:t>and</a:t>
            </a:r>
            <a:r>
              <a:rPr lang="de-CH" sz="2000" dirty="0" smtClean="0"/>
              <a:t> </a:t>
            </a:r>
            <a:r>
              <a:rPr lang="de-CH" sz="2000" dirty="0" err="1" smtClean="0"/>
              <a:t>road</a:t>
            </a:r>
            <a:r>
              <a:rPr lang="de-CH" sz="2000" dirty="0" smtClean="0"/>
              <a:t> </a:t>
            </a:r>
            <a:r>
              <a:rPr lang="de-CH" sz="2000" dirty="0" err="1" smtClean="0"/>
              <a:t>fatalities</a:t>
            </a:r>
            <a:endParaRPr lang="de-CH" sz="2000" dirty="0" smtClean="0"/>
          </a:p>
          <a:p>
            <a:pPr>
              <a:lnSpc>
                <a:spcPct val="100000"/>
              </a:lnSpc>
            </a:pPr>
            <a:endParaRPr lang="de-CH" sz="2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A2C35-8A22-43FB-935C-324CD56C5FA4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1958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Criticism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de-CH" sz="2000" dirty="0" err="1" smtClean="0"/>
              <a:t>Cascade</a:t>
            </a:r>
            <a:r>
              <a:rPr lang="de-CH" sz="2000" dirty="0" smtClean="0"/>
              <a:t> </a:t>
            </a:r>
            <a:r>
              <a:rPr lang="de-CH" sz="2000" dirty="0" err="1" smtClean="0"/>
              <a:t>system</a:t>
            </a:r>
            <a:r>
              <a:rPr lang="de-CH" sz="2000" dirty="0" smtClean="0"/>
              <a:t> </a:t>
            </a:r>
            <a:r>
              <a:rPr lang="de-CH" sz="2000" dirty="0" err="1" smtClean="0"/>
              <a:t>of</a:t>
            </a:r>
            <a:r>
              <a:rPr lang="de-CH" sz="2000" dirty="0" smtClean="0"/>
              <a:t> </a:t>
            </a:r>
            <a:r>
              <a:rPr lang="de-CH" sz="2000" dirty="0" err="1" smtClean="0"/>
              <a:t>license</a:t>
            </a:r>
            <a:r>
              <a:rPr lang="de-CH" sz="2000" dirty="0" smtClean="0"/>
              <a:t> </a:t>
            </a:r>
            <a:r>
              <a:rPr lang="de-CH" sz="2000" dirty="0" err="1" smtClean="0"/>
              <a:t>withdrawal</a:t>
            </a:r>
            <a:r>
              <a:rPr lang="de-CH" sz="2000" dirty="0" smtClean="0"/>
              <a:t> </a:t>
            </a:r>
            <a:r>
              <a:rPr lang="de-CH" sz="2000" dirty="0" err="1" smtClean="0"/>
              <a:t>is</a:t>
            </a:r>
            <a:r>
              <a:rPr lang="de-CH" sz="2000" dirty="0" smtClean="0"/>
              <a:t> </a:t>
            </a:r>
            <a:r>
              <a:rPr lang="de-CH" sz="2000" dirty="0" err="1" smtClean="0"/>
              <a:t>probably</a:t>
            </a:r>
            <a:r>
              <a:rPr lang="de-CH" sz="2000" dirty="0" smtClean="0"/>
              <a:t> </a:t>
            </a:r>
            <a:r>
              <a:rPr lang="de-CH" sz="2000" dirty="0" err="1" smtClean="0"/>
              <a:t>too</a:t>
            </a:r>
            <a:r>
              <a:rPr lang="de-CH" sz="2000" dirty="0" smtClean="0"/>
              <a:t> </a:t>
            </a:r>
            <a:r>
              <a:rPr lang="de-CH" sz="2000" dirty="0" err="1" smtClean="0"/>
              <a:t>difficult</a:t>
            </a:r>
            <a:r>
              <a:rPr lang="de-CH" sz="2000" dirty="0" smtClean="0"/>
              <a:t> </a:t>
            </a:r>
            <a:r>
              <a:rPr lang="de-CH" sz="2000" dirty="0" err="1" smtClean="0"/>
              <a:t>for</a:t>
            </a:r>
            <a:r>
              <a:rPr lang="de-CH" sz="2000" dirty="0" smtClean="0"/>
              <a:t> all </a:t>
            </a:r>
            <a:r>
              <a:rPr lang="de-CH" sz="2000" dirty="0" err="1" smtClean="0"/>
              <a:t>drivers</a:t>
            </a:r>
            <a:r>
              <a:rPr lang="de-CH" sz="2000" dirty="0" smtClean="0"/>
              <a:t> </a:t>
            </a:r>
            <a:r>
              <a:rPr lang="de-CH" sz="2000" dirty="0" err="1" smtClean="0"/>
              <a:t>to</a:t>
            </a:r>
            <a:r>
              <a:rPr lang="de-CH" sz="2000" dirty="0" smtClean="0"/>
              <a:t> </a:t>
            </a:r>
            <a:r>
              <a:rPr lang="de-CH" sz="2000" dirty="0" err="1" smtClean="0"/>
              <a:t>understand</a:t>
            </a:r>
            <a:r>
              <a:rPr lang="de-CH" sz="2000" dirty="0" smtClean="0"/>
              <a:t>.</a:t>
            </a:r>
          </a:p>
          <a:p>
            <a:pPr>
              <a:lnSpc>
                <a:spcPct val="100000"/>
              </a:lnSpc>
            </a:pPr>
            <a:r>
              <a:rPr lang="de-CH" sz="2000" dirty="0" err="1" smtClean="0"/>
              <a:t>Maybe</a:t>
            </a:r>
            <a:r>
              <a:rPr lang="de-CH" sz="2000" dirty="0" smtClean="0"/>
              <a:t> </a:t>
            </a:r>
            <a:r>
              <a:rPr lang="de-CH" sz="2000" dirty="0" err="1" smtClean="0"/>
              <a:t>change</a:t>
            </a:r>
            <a:r>
              <a:rPr lang="de-CH" sz="2000" dirty="0" smtClean="0"/>
              <a:t> </a:t>
            </a:r>
            <a:r>
              <a:rPr lang="de-CH" sz="2000" dirty="0" err="1" smtClean="0"/>
              <a:t>to</a:t>
            </a:r>
            <a:r>
              <a:rPr lang="de-CH" sz="2000" dirty="0" smtClean="0"/>
              <a:t> a </a:t>
            </a:r>
            <a:r>
              <a:rPr lang="de-CH" sz="2000" dirty="0" err="1" smtClean="0"/>
              <a:t>penalty</a:t>
            </a:r>
            <a:r>
              <a:rPr lang="de-CH" sz="2000" dirty="0" smtClean="0"/>
              <a:t> </a:t>
            </a:r>
            <a:r>
              <a:rPr lang="de-CH" sz="2000" dirty="0" err="1" smtClean="0"/>
              <a:t>point</a:t>
            </a:r>
            <a:r>
              <a:rPr lang="de-CH" sz="2000" dirty="0" smtClean="0"/>
              <a:t> </a:t>
            </a:r>
            <a:r>
              <a:rPr lang="de-CH" sz="2000" dirty="0" err="1" smtClean="0"/>
              <a:t>system</a:t>
            </a:r>
            <a:r>
              <a:rPr lang="de-CH" sz="2000" dirty="0" smtClean="0"/>
              <a:t>?</a:t>
            </a:r>
          </a:p>
          <a:p>
            <a:pPr>
              <a:lnSpc>
                <a:spcPct val="100000"/>
              </a:lnSpc>
            </a:pPr>
            <a:r>
              <a:rPr lang="de-CH" sz="2000" dirty="0" smtClean="0"/>
              <a:t>Differentiation </a:t>
            </a:r>
            <a:r>
              <a:rPr lang="de-CH" sz="2000" dirty="0" err="1" smtClean="0"/>
              <a:t>between</a:t>
            </a:r>
            <a:r>
              <a:rPr lang="de-CH" sz="2000" dirty="0" smtClean="0"/>
              <a:t> </a:t>
            </a:r>
            <a:r>
              <a:rPr lang="de-CH" sz="2000" dirty="0" err="1" smtClean="0"/>
              <a:t>punishment</a:t>
            </a:r>
            <a:r>
              <a:rPr lang="de-CH" sz="2000" dirty="0" smtClean="0"/>
              <a:t> </a:t>
            </a:r>
            <a:r>
              <a:rPr lang="de-CH" sz="2000" dirty="0" err="1" smtClean="0"/>
              <a:t>and</a:t>
            </a:r>
            <a:r>
              <a:rPr lang="de-CH" sz="2000" dirty="0" smtClean="0"/>
              <a:t> administrative </a:t>
            </a:r>
            <a:r>
              <a:rPr lang="de-CH" sz="2000" dirty="0" err="1" smtClean="0"/>
              <a:t>measures</a:t>
            </a:r>
            <a:r>
              <a:rPr lang="de-CH" sz="2000" dirty="0" smtClean="0"/>
              <a:t> </a:t>
            </a:r>
            <a:r>
              <a:rPr lang="de-CH" sz="2000" dirty="0" err="1" smtClean="0"/>
              <a:t>is</a:t>
            </a:r>
            <a:r>
              <a:rPr lang="de-CH" sz="2000" dirty="0" smtClean="0"/>
              <a:t> not </a:t>
            </a:r>
            <a:r>
              <a:rPr lang="de-CH" sz="2000" dirty="0" err="1" smtClean="0"/>
              <a:t>understood</a:t>
            </a:r>
            <a:r>
              <a:rPr lang="de-CH" sz="2000" dirty="0" smtClean="0"/>
              <a:t> </a:t>
            </a:r>
            <a:r>
              <a:rPr lang="de-CH" sz="2000" dirty="0" err="1" smtClean="0"/>
              <a:t>well</a:t>
            </a:r>
            <a:r>
              <a:rPr lang="de-CH" sz="2000" dirty="0" smtClean="0"/>
              <a:t>. </a:t>
            </a:r>
          </a:p>
          <a:p>
            <a:pPr>
              <a:lnSpc>
                <a:spcPct val="100000"/>
              </a:lnSpc>
            </a:pPr>
            <a:r>
              <a:rPr lang="de-CH" sz="2000" dirty="0" err="1" smtClean="0"/>
              <a:t>License</a:t>
            </a:r>
            <a:r>
              <a:rPr lang="de-CH" sz="2000" dirty="0" smtClean="0"/>
              <a:t> </a:t>
            </a:r>
            <a:r>
              <a:rPr lang="de-CH" sz="2000" dirty="0" err="1" smtClean="0"/>
              <a:t>withdrawal</a:t>
            </a:r>
            <a:r>
              <a:rPr lang="de-CH" sz="2000" dirty="0" smtClean="0"/>
              <a:t> </a:t>
            </a:r>
            <a:r>
              <a:rPr lang="de-CH" sz="2000" dirty="0" err="1" smtClean="0"/>
              <a:t>is</a:t>
            </a:r>
            <a:r>
              <a:rPr lang="de-CH" sz="2000" dirty="0" smtClean="0"/>
              <a:t> </a:t>
            </a:r>
            <a:r>
              <a:rPr lang="de-CH" sz="2000" dirty="0" err="1" smtClean="0"/>
              <a:t>often</a:t>
            </a:r>
            <a:r>
              <a:rPr lang="de-CH" sz="2000" dirty="0" smtClean="0"/>
              <a:t> </a:t>
            </a:r>
            <a:r>
              <a:rPr lang="de-CH" sz="2000" dirty="0" err="1" smtClean="0"/>
              <a:t>regarded</a:t>
            </a:r>
            <a:r>
              <a:rPr lang="de-CH" sz="2000" dirty="0" smtClean="0"/>
              <a:t> </a:t>
            </a:r>
            <a:r>
              <a:rPr lang="de-CH" sz="2000" dirty="0" err="1" smtClean="0"/>
              <a:t>as</a:t>
            </a:r>
            <a:r>
              <a:rPr lang="de-CH" sz="2000" dirty="0" smtClean="0"/>
              <a:t> </a:t>
            </a:r>
            <a:r>
              <a:rPr lang="de-CH" sz="2000" dirty="0" err="1" smtClean="0"/>
              <a:t>the</a:t>
            </a:r>
            <a:r>
              <a:rPr lang="de-CH" sz="2000" dirty="0" smtClean="0"/>
              <a:t> </a:t>
            </a:r>
            <a:r>
              <a:rPr lang="de-CH" sz="2000" dirty="0" err="1" smtClean="0"/>
              <a:t>severest</a:t>
            </a:r>
            <a:r>
              <a:rPr lang="de-CH" sz="2000" dirty="0" smtClean="0"/>
              <a:t> </a:t>
            </a:r>
            <a:r>
              <a:rPr lang="de-CH" sz="2000" dirty="0" err="1" smtClean="0"/>
              <a:t>punishment</a:t>
            </a:r>
            <a:r>
              <a:rPr lang="de-CH" sz="2000" dirty="0" smtClean="0"/>
              <a:t>.</a:t>
            </a:r>
            <a:endParaRPr lang="de-CH" sz="2000" dirty="0" smtClean="0"/>
          </a:p>
          <a:p>
            <a:pPr>
              <a:lnSpc>
                <a:spcPct val="100000"/>
              </a:lnSpc>
            </a:pPr>
            <a:endParaRPr lang="de-CH" sz="2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A2C35-8A22-43FB-935C-324CD56C5FA4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557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25538"/>
            <a:ext cx="7680853" cy="5112568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A2C35-8A22-43FB-935C-324CD56C5FA4}" type="datetime1">
              <a:rPr lang="de-DE" smtClean="0"/>
              <a:t>17.03.2016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Drinking and driving in Switzerland, U. Ewert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8A94-A422-4A39-BB59-D3087A41D2F0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343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äsentation_d">
  <a:themeElements>
    <a:clrScheme name="SINUS_Test_Var.1">
      <a:dk1>
        <a:sysClr val="windowText" lastClr="000000"/>
      </a:dk1>
      <a:lt1>
        <a:sysClr val="window" lastClr="FFFFFF"/>
      </a:lt1>
      <a:dk2>
        <a:srgbClr val="FFFFFF"/>
      </a:dk2>
      <a:lt2>
        <a:srgbClr val="CC6427"/>
      </a:lt2>
      <a:accent1>
        <a:srgbClr val="60AE42"/>
      </a:accent1>
      <a:accent2>
        <a:srgbClr val="BFDFB3"/>
      </a:accent2>
      <a:accent3>
        <a:srgbClr val="277EB0"/>
      </a:accent3>
      <a:accent4>
        <a:srgbClr val="A9CBDF"/>
      </a:accent4>
      <a:accent5>
        <a:srgbClr val="855294"/>
      </a:accent5>
      <a:accent6>
        <a:srgbClr val="CEBAD4"/>
      </a:accent6>
      <a:hlink>
        <a:srgbClr val="0000FF"/>
      </a:hlink>
      <a:folHlink>
        <a:srgbClr val="800080"/>
      </a:folHlink>
    </a:clrScheme>
    <a:fontScheme name="Präsentation_d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60AE4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ts val="2600"/>
          </a:lnSpc>
          <a:spcBef>
            <a:spcPct val="0"/>
          </a:spcBef>
          <a:spcAft>
            <a:spcPts val="1000"/>
          </a:spcAft>
          <a:buClr>
            <a:schemeClr val="bg1"/>
          </a:buClr>
          <a:buSzTx/>
          <a:buFontTx/>
          <a:buChar char="–"/>
          <a:tabLst/>
          <a:defRPr kumimoji="0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</a:defRPr>
        </a:defPPr>
      </a:lstStyle>
    </a:spDef>
    <a:lnDef>
      <a:spPr bwMode="auto">
        <a:noFill/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Präsentation_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_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_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_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_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_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_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_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_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_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_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_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_d 13">
        <a:dk1>
          <a:srgbClr val="000000"/>
        </a:dk1>
        <a:lt1>
          <a:srgbClr val="FFFFFF"/>
        </a:lt1>
        <a:dk2>
          <a:srgbClr val="50A836"/>
        </a:dk2>
        <a:lt2>
          <a:srgbClr val="FFFFFF"/>
        </a:lt2>
        <a:accent1>
          <a:srgbClr val="50A836"/>
        </a:accent1>
        <a:accent2>
          <a:srgbClr val="DC5C21"/>
        </a:accent2>
        <a:accent3>
          <a:srgbClr val="FFFFFF"/>
        </a:accent3>
        <a:accent4>
          <a:srgbClr val="000000"/>
        </a:accent4>
        <a:accent5>
          <a:srgbClr val="B3D1AE"/>
        </a:accent5>
        <a:accent6>
          <a:srgbClr val="C7531D"/>
        </a:accent6>
        <a:hlink>
          <a:srgbClr val="4F5150"/>
        </a:hlink>
        <a:folHlink>
          <a:srgbClr val="989A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bfu_Präsentation_e</Template>
  <TotalTime>0</TotalTime>
  <Words>730</Words>
  <Application>Microsoft Office PowerPoint</Application>
  <PresentationFormat>Benutzerdefiniert</PresentationFormat>
  <Paragraphs>178</Paragraphs>
  <Slides>24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28" baseType="lpstr">
      <vt:lpstr>Arial</vt:lpstr>
      <vt:lpstr>Wingdings</vt:lpstr>
      <vt:lpstr>ヒラギノ角ゴ Pro W3</vt:lpstr>
      <vt:lpstr>Präsentation_d</vt:lpstr>
      <vt:lpstr>Drinking and driving in Switzerland</vt:lpstr>
      <vt:lpstr>Switzerland</vt:lpstr>
      <vt:lpstr>Drinking in Switzerland </vt:lpstr>
      <vt:lpstr>Different drinking patterns in the language regions</vt:lpstr>
      <vt:lpstr>Frequency of drinking and driving</vt:lpstr>
      <vt:lpstr>Drinking and driving: police enforcement</vt:lpstr>
      <vt:lpstr>Drinking and Driving: judicial enforcement</vt:lpstr>
      <vt:lpstr>Drinking and Driving: judicial enforcement</vt:lpstr>
      <vt:lpstr>Drinking and driving: administrative enforcement</vt:lpstr>
      <vt:lpstr>Drinking and driving: administrative enforcement</vt:lpstr>
      <vt:lpstr>Drinking and driving: administrative enforcement</vt:lpstr>
      <vt:lpstr>Number of persons injured in alcohol crashes</vt:lpstr>
      <vt:lpstr>Number of persons injured in alcohol crashes</vt:lpstr>
      <vt:lpstr>Number of persons injured in alcohol crashes</vt:lpstr>
      <vt:lpstr>Percent of persons injured in alcohol crashes</vt:lpstr>
      <vt:lpstr>PowerPoint-Präsentation</vt:lpstr>
      <vt:lpstr>Percent of persons injured in alcohol crashes</vt:lpstr>
      <vt:lpstr>What has happenend from 2004 to 2006?</vt:lpstr>
      <vt:lpstr>Cascade system for license withdrawal</vt:lpstr>
      <vt:lpstr>Percent of persons injured in alcohol crashes</vt:lpstr>
      <vt:lpstr>What has happenend from 2013 to 2014?</vt:lpstr>
      <vt:lpstr>Summary</vt:lpstr>
      <vt:lpstr>Criticism</vt:lpstr>
      <vt:lpstr>PowerPoint-Präsentation</vt:lpstr>
    </vt:vector>
  </TitlesOfParts>
  <Company>bfu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Drinking and driving in Switzerland</dc:title>
  <dc:creator>Ewert Uwe</dc:creator>
  <cp:lastModifiedBy>Ewert Uwe</cp:lastModifiedBy>
  <cp:revision>86</cp:revision>
  <cp:lastPrinted>2016-03-15T08:26:29Z</cp:lastPrinted>
  <dcterms:created xsi:type="dcterms:W3CDTF">2016-03-08T13:30:59Z</dcterms:created>
  <dcterms:modified xsi:type="dcterms:W3CDTF">2016-03-17T11:07:22Z</dcterms:modified>
</cp:coreProperties>
</file>