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84" r:id="rId1"/>
  </p:sldMasterIdLst>
  <p:notesMasterIdLst>
    <p:notesMasterId r:id="rId16"/>
  </p:notesMasterIdLst>
  <p:handoutMasterIdLst>
    <p:handoutMasterId r:id="rId17"/>
  </p:handoutMasterIdLst>
  <p:sldIdLst>
    <p:sldId id="256" r:id="rId2"/>
    <p:sldId id="257" r:id="rId3"/>
    <p:sldId id="271" r:id="rId4"/>
    <p:sldId id="270" r:id="rId5"/>
    <p:sldId id="266" r:id="rId6"/>
    <p:sldId id="280" r:id="rId7"/>
    <p:sldId id="281" r:id="rId8"/>
    <p:sldId id="264" r:id="rId9"/>
    <p:sldId id="267" r:id="rId10"/>
    <p:sldId id="292" r:id="rId11"/>
    <p:sldId id="277" r:id="rId12"/>
    <p:sldId id="293" r:id="rId13"/>
    <p:sldId id="294" r:id="rId14"/>
    <p:sldId id="269" r:id="rId15"/>
  </p:sldIdLst>
  <p:sldSz cx="9144000" cy="6858000" type="screen4x3"/>
  <p:notesSz cx="6735763" cy="9866313"/>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3914A85-61A5-47A7-8F40-26E317A4222C}">
          <p14:sldIdLst>
            <p14:sldId id="256"/>
            <p14:sldId id="257"/>
            <p14:sldId id="271"/>
            <p14:sldId id="270"/>
            <p14:sldId id="266"/>
            <p14:sldId id="280"/>
            <p14:sldId id="281"/>
            <p14:sldId id="264"/>
            <p14:sldId id="267"/>
            <p14:sldId id="292"/>
            <p14:sldId id="277"/>
            <p14:sldId id="293"/>
            <p14:sldId id="294"/>
            <p14:sldId id="2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FF"/>
    <a:srgbClr val="F8F8F8"/>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72757" autoAdjust="0"/>
  </p:normalViewPr>
  <p:slideViewPr>
    <p:cSldViewPr snapToGrid="0">
      <p:cViewPr varScale="1">
        <p:scale>
          <a:sx n="66" d="100"/>
          <a:sy n="66" d="100"/>
        </p:scale>
        <p:origin x="-2304" y="-248"/>
      </p:cViewPr>
      <p:guideLst>
        <p:guide orient="horz" pos="2160"/>
        <p:guide pos="2880"/>
      </p:guideLst>
    </p:cSldViewPr>
  </p:slideViewPr>
  <p:notesTextViewPr>
    <p:cViewPr>
      <p:scale>
        <a:sx n="66" d="100"/>
        <a:sy n="66" d="100"/>
      </p:scale>
      <p:origin x="0" y="0"/>
    </p:cViewPr>
  </p:notesTextViewPr>
  <p:sorterViewPr>
    <p:cViewPr>
      <p:scale>
        <a:sx n="100" d="100"/>
        <a:sy n="100" d="100"/>
      </p:scale>
      <p:origin x="0" y="636"/>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4174F615-8ECE-46A9-B74B-85CC2A40502B}" type="datetimeFigureOut">
              <a:rPr lang="en-US" smtClean="0"/>
              <a:pPr/>
              <a:t>27/10/16</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1381BA43-F4B0-4F21-9670-8883C75E970E}" type="slidenum">
              <a:rPr lang="en-US" smtClean="0"/>
              <a:pPr/>
              <a:t>‹#›</a:t>
            </a:fld>
            <a:endParaRPr lang="en-US"/>
          </a:p>
        </p:txBody>
      </p:sp>
    </p:spTree>
    <p:extLst>
      <p:ext uri="{BB962C8B-B14F-4D97-AF65-F5344CB8AC3E}">
        <p14:creationId xmlns:p14="http://schemas.microsoft.com/office/powerpoint/2010/main" val="1950204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6047B8A7-4BA9-4F40-903C-A3B529C1664E}" type="datetimeFigureOut">
              <a:rPr lang="pt-PT" smtClean="0"/>
              <a:pPr/>
              <a:t>27/10/16</a:t>
            </a:fld>
            <a:endParaRPr lang="pt-PT"/>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3FFBC5FD-80BE-4260-A89F-767F94CF2996}" type="slidenum">
              <a:rPr lang="pt-PT" smtClean="0"/>
              <a:pPr/>
              <a:t>‹#›</a:t>
            </a:fld>
            <a:endParaRPr lang="pt-PT"/>
          </a:p>
        </p:txBody>
      </p:sp>
    </p:spTree>
    <p:extLst>
      <p:ext uri="{BB962C8B-B14F-4D97-AF65-F5344CB8AC3E}">
        <p14:creationId xmlns:p14="http://schemas.microsoft.com/office/powerpoint/2010/main" val="1747038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1</a:t>
            </a:fld>
            <a:endParaRPr lang="pt-PT"/>
          </a:p>
        </p:txBody>
      </p:sp>
    </p:spTree>
    <p:extLst>
      <p:ext uri="{BB962C8B-B14F-4D97-AF65-F5344CB8AC3E}">
        <p14:creationId xmlns:p14="http://schemas.microsoft.com/office/powerpoint/2010/main" val="348692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2</a:t>
            </a:fld>
            <a:endParaRPr lang="pt-PT"/>
          </a:p>
        </p:txBody>
      </p:sp>
    </p:spTree>
    <p:extLst>
      <p:ext uri="{BB962C8B-B14F-4D97-AF65-F5344CB8AC3E}">
        <p14:creationId xmlns:p14="http://schemas.microsoft.com/office/powerpoint/2010/main" val="218379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1) Reduction of the speed in one particular street, </a:t>
            </a:r>
            <a:r>
              <a:rPr lang="en-US" sz="1200" b="1" i="1" kern="1200" baseline="0" dirty="0" err="1" smtClean="0">
                <a:solidFill>
                  <a:schemeClr val="tx1"/>
                </a:solidFill>
                <a:latin typeface="+mn-lt"/>
                <a:ea typeface="+mn-ea"/>
                <a:cs typeface="+mn-cs"/>
              </a:rPr>
              <a:t>Rua</a:t>
            </a:r>
            <a:r>
              <a:rPr lang="en-US" sz="1200" b="1" i="1" kern="1200" baseline="0" dirty="0" smtClean="0">
                <a:solidFill>
                  <a:schemeClr val="tx1"/>
                </a:solidFill>
                <a:latin typeface="+mn-lt"/>
                <a:ea typeface="+mn-ea"/>
                <a:cs typeface="+mn-cs"/>
              </a:rPr>
              <a:t> Coelho da Rocha, in Lisbon </a:t>
            </a:r>
          </a:p>
          <a:p>
            <a:r>
              <a:rPr lang="en-US" sz="1200" kern="1200" baseline="0" dirty="0" smtClean="0">
                <a:solidFill>
                  <a:schemeClr val="tx1"/>
                </a:solidFill>
                <a:latin typeface="+mn-lt"/>
                <a:ea typeface="+mn-ea"/>
                <a:cs typeface="+mn-cs"/>
              </a:rPr>
              <a:t>Through the implementation of infrastructure measures, chicanes, created through parking modes reconversion, this project aims at contributing to reduce the actual speed in the street, which in turns will contribute to increasing road users real and perceived safety, in particular, vulnerable road users (pedestrians). The chicane scheme aims at changing drivers’ road perception and lead them to adapt their speed to the urban environment as it avoid excessive speed (Figure 5). </a:t>
            </a:r>
          </a:p>
          <a:p>
            <a:endParaRPr lang="pt-PT"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2) Increase awareness to road safety issue in Portugal. </a:t>
            </a:r>
          </a:p>
          <a:p>
            <a:r>
              <a:rPr lang="en-US" sz="1200" kern="1200" baseline="0" dirty="0" smtClean="0">
                <a:solidFill>
                  <a:schemeClr val="tx1"/>
                </a:solidFill>
                <a:latin typeface="+mn-lt"/>
                <a:ea typeface="+mn-ea"/>
                <a:cs typeface="+mn-cs"/>
              </a:rPr>
              <a:t>Through the implementation of this local action (one chicane scheme at Coelho da Rocha Street, Lisbon) in the extremely adverse current economic, political and social Portuguese context and with very limited outset resources, ADYSE project aims at that road safety measures can still be successful implemented. This will contribute to slowly change Portuguese institutional culture towards road safety projects and hopefully be a source of inspiration and optimism. Above all, ADYSE project aims at increasing awareness to the importance of road safety actions by reaching out to the greater public through the web, media, distribution of leaflets, presentations and publications and least but not last its value recognition by an European </a:t>
            </a:r>
            <a:r>
              <a:rPr lang="en-US" sz="1200" kern="1200" baseline="0" dirty="0" err="1" smtClean="0">
                <a:solidFill>
                  <a:schemeClr val="tx1"/>
                </a:solidFill>
                <a:latin typeface="+mn-lt"/>
                <a:ea typeface="+mn-ea"/>
                <a:cs typeface="+mn-cs"/>
              </a:rPr>
              <a:t>organisation</a:t>
            </a:r>
            <a:r>
              <a:rPr lang="en-US" sz="1200" kern="1200" baseline="0" dirty="0" smtClean="0">
                <a:solidFill>
                  <a:schemeClr val="tx1"/>
                </a:solidFill>
                <a:latin typeface="+mn-lt"/>
                <a:ea typeface="+mn-ea"/>
                <a:cs typeface="+mn-cs"/>
              </a:rPr>
              <a:t> like ETSC. </a:t>
            </a:r>
            <a:endParaRPr lang="pt-PT" dirty="0" smtClean="0"/>
          </a:p>
          <a:p>
            <a:endParaRPr lang="pt-PT"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3</a:t>
            </a:fld>
            <a:endParaRPr lang="pt-PT"/>
          </a:p>
        </p:txBody>
      </p:sp>
    </p:spTree>
    <p:extLst>
      <p:ext uri="{BB962C8B-B14F-4D97-AF65-F5344CB8AC3E}">
        <p14:creationId xmlns:p14="http://schemas.microsoft.com/office/powerpoint/2010/main" val="3080754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Below are described some of the main characteristics of the selected street section prior to the ADYSE project:</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is one of the entries in </a:t>
            </a:r>
            <a:r>
              <a:rPr lang="en-GB" sz="1200" i="1" kern="1200" dirty="0" smtClean="0">
                <a:solidFill>
                  <a:schemeClr val="tx1"/>
                </a:solidFill>
                <a:effectLst/>
                <a:latin typeface="+mn-lt"/>
                <a:ea typeface="+mn-ea"/>
                <a:cs typeface="+mn-cs"/>
              </a:rPr>
              <a:t>Campo de Ourique</a:t>
            </a:r>
            <a:r>
              <a:rPr lang="en-GB" sz="1200" kern="1200" dirty="0" smtClean="0">
                <a:solidFill>
                  <a:schemeClr val="tx1"/>
                </a:solidFill>
                <a:effectLst/>
                <a:latin typeface="+mn-lt"/>
                <a:ea typeface="+mn-ea"/>
                <a:cs typeface="+mn-cs"/>
              </a:rPr>
              <a:t> neighbourhood;</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belongs to a mixed residential and commerce street and has one small but important Lisbon museum (</a:t>
            </a:r>
            <a:r>
              <a:rPr lang="en-GB" sz="1200" i="1" kern="1200" dirty="0" smtClean="0">
                <a:solidFill>
                  <a:schemeClr val="tx1"/>
                </a:solidFill>
                <a:effectLst/>
                <a:latin typeface="+mn-lt"/>
                <a:ea typeface="+mn-ea"/>
                <a:cs typeface="+mn-cs"/>
              </a:rPr>
              <a:t>Casa Fernando Pessoa</a:t>
            </a:r>
            <a:r>
              <a:rPr lang="en-GB" sz="1200" kern="1200" dirty="0" smtClean="0">
                <a:solidFill>
                  <a:schemeClr val="tx1"/>
                </a:solidFill>
                <a:effectLst/>
                <a:latin typeface="+mn-lt"/>
                <a:ea typeface="+mn-ea"/>
                <a:cs typeface="+mn-cs"/>
              </a:rPr>
              <a:t>) increasing the high parking pressure, There are schools and parks nearby;</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is a one way street belonging to a orthogonal network which is prone to favouring confidence and speeding (Figure 7 and Figure 8). The selected section is about 180 meters long;</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 buildings are between 4 and 5 floors high (Figure 8). They were built in the beginning of the 20th century and as a default do not have garages;</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 speed limit is 50 km/h;</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there were car parking spaces in both sides of the street: angled parking on the South side and longitudinal parking on the North side (Figure 8 and Figure 9, respectively);</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there were no pedestrian crossings along the street section (Figure 9) therefore, pedestrians often cross the street out without any protection (Figure 11);</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there was no pedestrian crossing at the beginning of the street creating an unsafe situation for these vulnerable road users (Figure 9 and Figure 10);</a:t>
            </a:r>
            <a:endParaRPr lang="pt-PT"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there was no parking space for motorcycles and these frequently parked on the pedestrian paths (Figure 12).</a:t>
            </a:r>
            <a:endParaRPr lang="pt-PT" sz="1200" kern="1200" dirty="0" smtClean="0">
              <a:solidFill>
                <a:schemeClr val="tx1"/>
              </a:solidFill>
              <a:effectLst/>
              <a:latin typeface="+mn-lt"/>
              <a:ea typeface="+mn-ea"/>
              <a:cs typeface="+mn-cs"/>
            </a:endParaRPr>
          </a:p>
          <a:p>
            <a:endParaRPr lang="en-US" noProof="0"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4</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smtClean="0"/>
          </a:p>
        </p:txBody>
      </p:sp>
      <p:sp>
        <p:nvSpPr>
          <p:cNvPr id="4" name="Slide Number Placeholder 3"/>
          <p:cNvSpPr>
            <a:spLocks noGrp="1"/>
          </p:cNvSpPr>
          <p:nvPr>
            <p:ph type="sldNum" sz="quarter" idx="10"/>
          </p:nvPr>
        </p:nvSpPr>
        <p:spPr/>
        <p:txBody>
          <a:bodyPr/>
          <a:lstStyle/>
          <a:p>
            <a:fld id="{3FFBC5FD-80BE-4260-A89F-767F94CF2996}" type="slidenum">
              <a:rPr lang="pt-PT" smtClean="0"/>
              <a:pPr/>
              <a:t>5</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Wingdings" pitchFamily="2" charset="2"/>
              <a:buChar char="§"/>
            </a:pPr>
            <a:r>
              <a:rPr lang="en-US" sz="1200" b="1" dirty="0" smtClean="0"/>
              <a:t>Vertical barriers</a:t>
            </a:r>
          </a:p>
          <a:p>
            <a:pPr marL="342900" lvl="0" indent="-342900">
              <a:buFont typeface="Wingdings" pitchFamily="2" charset="2"/>
              <a:buChar char="§"/>
            </a:pPr>
            <a:r>
              <a:rPr lang="en-US" sz="1200" b="1" dirty="0" smtClean="0"/>
              <a:t>Vertical traffic signs</a:t>
            </a:r>
          </a:p>
          <a:p>
            <a:pPr marL="342900" lvl="0" indent="-342900">
              <a:buFont typeface="Wingdings" pitchFamily="2" charset="2"/>
              <a:buChar char="§"/>
            </a:pPr>
            <a:r>
              <a:rPr lang="en-US" sz="1200" b="1" dirty="0" smtClean="0"/>
              <a:t>Paint for parking lines</a:t>
            </a:r>
          </a:p>
          <a:p>
            <a:pPr marL="342900" lvl="0" indent="-342900">
              <a:buFont typeface="Wingdings" pitchFamily="2" charset="2"/>
              <a:buChar char="§"/>
            </a:pPr>
            <a:r>
              <a:rPr lang="en-US" sz="1200" b="1" dirty="0" smtClean="0"/>
              <a:t>Paint for pedestrians crosses</a:t>
            </a:r>
          </a:p>
          <a:p>
            <a:endParaRPr lang="en-US" noProof="0" dirty="0" smtClean="0"/>
          </a:p>
          <a:p>
            <a:endParaRPr lang="en-US" noProof="0" dirty="0" smtClean="0"/>
          </a:p>
          <a:p>
            <a:r>
              <a:rPr lang="en-US" noProof="0" dirty="0" err="1" smtClean="0"/>
              <a:t>Lugares</a:t>
            </a:r>
            <a:r>
              <a:rPr lang="en-US" noProof="0" dirty="0" smtClean="0"/>
              <a:t> de </a:t>
            </a:r>
            <a:r>
              <a:rPr lang="en-US" noProof="0" dirty="0" err="1" smtClean="0"/>
              <a:t>estacionamento</a:t>
            </a:r>
            <a:endParaRPr lang="en-US" noProof="0" dirty="0" smtClean="0"/>
          </a:p>
        </p:txBody>
      </p:sp>
      <p:sp>
        <p:nvSpPr>
          <p:cNvPr id="4" name="Slide Number Placeholder 3"/>
          <p:cNvSpPr>
            <a:spLocks noGrp="1"/>
          </p:cNvSpPr>
          <p:nvPr>
            <p:ph type="sldNum" sz="quarter" idx="10"/>
          </p:nvPr>
        </p:nvSpPr>
        <p:spPr/>
        <p:txBody>
          <a:bodyPr/>
          <a:lstStyle/>
          <a:p>
            <a:fld id="{3FFBC5FD-80BE-4260-A89F-767F94CF2996}" type="slidenum">
              <a:rPr lang="pt-PT" smtClean="0"/>
              <a:pPr/>
              <a:t>6</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7</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However, resources needed to carry out all these evaluations were impossible to gather within the time available for the project, for a couple of reasons:</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pedestrian crossings - lack of  human resources to count pedestrian crossings along the whole street; and</a:t>
            </a:r>
            <a:endParaRPr lang="pt-PT"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noise level and a gas emissions - equipment was not made available although non‑successful attempts of partnerships were carried out .</a:t>
            </a:r>
            <a:endParaRPr lang="en-US" sz="1200" kern="1200" noProof="0" dirty="0" smtClean="0">
              <a:solidFill>
                <a:schemeClr val="tx1"/>
              </a:solidFill>
              <a:effectLst/>
              <a:latin typeface="+mn-lt"/>
              <a:ea typeface="+mn-ea"/>
              <a:cs typeface="+mn-cs"/>
            </a:endParaRPr>
          </a:p>
          <a:p>
            <a:pPr lvl="0"/>
            <a:endParaRPr lang="pt-PT"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FBC5FD-80BE-4260-A89F-767F94CF2996}" type="slidenum">
              <a:rPr lang="pt-PT" smtClean="0"/>
              <a:pPr/>
              <a:t>8</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9</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50000"/>
              </a:lnSpc>
              <a:buFont typeface="Wingdings" pitchFamily="2" charset="2"/>
              <a:buChar char="§"/>
            </a:pPr>
            <a:r>
              <a:rPr lang="en-GB" sz="1200" dirty="0" smtClean="0">
                <a:solidFill>
                  <a:srgbClr val="FF0000"/>
                </a:solidFill>
              </a:rPr>
              <a:t>To meet the timeline due to </a:t>
            </a:r>
            <a:r>
              <a:rPr lang="en-GB" sz="1200" b="1" dirty="0" smtClean="0">
                <a:solidFill>
                  <a:srgbClr val="FF0000"/>
                </a:solidFill>
              </a:rPr>
              <a:t>political and bureaucratic </a:t>
            </a:r>
            <a:r>
              <a:rPr lang="en-GB" sz="1200" dirty="0" smtClean="0">
                <a:solidFill>
                  <a:srgbClr val="FF0000"/>
                </a:solidFill>
              </a:rPr>
              <a:t>issues and due to unfavourable weather conditions</a:t>
            </a:r>
          </a:p>
          <a:p>
            <a:pPr marL="342900" lvl="0" indent="-342900">
              <a:lnSpc>
                <a:spcPct val="150000"/>
              </a:lnSpc>
              <a:buFont typeface="Wingdings" pitchFamily="2" charset="2"/>
              <a:buChar char="§"/>
            </a:pPr>
            <a:r>
              <a:rPr lang="en-GB" sz="1200" dirty="0" smtClean="0">
                <a:solidFill>
                  <a:srgbClr val="FF0000"/>
                </a:solidFill>
              </a:rPr>
              <a:t>To get a </a:t>
            </a:r>
            <a:r>
              <a:rPr lang="en-GB" sz="1200" b="1" dirty="0" smtClean="0">
                <a:solidFill>
                  <a:srgbClr val="FF0000"/>
                </a:solidFill>
              </a:rPr>
              <a:t>speed radar</a:t>
            </a:r>
          </a:p>
          <a:p>
            <a:pPr marL="342900" lvl="0" indent="-342900">
              <a:lnSpc>
                <a:spcPct val="150000"/>
              </a:lnSpc>
              <a:buFont typeface="Wingdings" pitchFamily="2" charset="2"/>
              <a:buChar char="§"/>
            </a:pPr>
            <a:r>
              <a:rPr lang="en-GB" sz="1200" dirty="0" smtClean="0">
                <a:solidFill>
                  <a:srgbClr val="FF0000"/>
                </a:solidFill>
              </a:rPr>
              <a:t>We were unable to get equipment to measure </a:t>
            </a:r>
            <a:r>
              <a:rPr lang="en-GB" sz="1200" b="1" dirty="0" smtClean="0">
                <a:solidFill>
                  <a:srgbClr val="FF0000"/>
                </a:solidFill>
              </a:rPr>
              <a:t>noise and emissions</a:t>
            </a:r>
            <a:r>
              <a:rPr lang="en-GB" sz="1200" dirty="0" smtClean="0">
                <a:solidFill>
                  <a:srgbClr val="FF0000"/>
                </a:solidFill>
              </a:rPr>
              <a:t> in order to run the assessment methodology initially proposed</a:t>
            </a:r>
          </a:p>
          <a:p>
            <a:pPr marL="342900" indent="-342900">
              <a:lnSpc>
                <a:spcPct val="150000"/>
              </a:lnSpc>
              <a:buFont typeface="Wingdings" pitchFamily="2" charset="2"/>
              <a:buChar char="§"/>
            </a:pPr>
            <a:r>
              <a:rPr lang="en-GB" sz="1200" dirty="0" smtClean="0">
                <a:solidFill>
                  <a:srgbClr val="FF0000"/>
                </a:solidFill>
              </a:rPr>
              <a:t>To get a significant </a:t>
            </a:r>
            <a:r>
              <a:rPr lang="en-GB" sz="1200" b="1" dirty="0" smtClean="0">
                <a:solidFill>
                  <a:srgbClr val="FF0000"/>
                </a:solidFill>
              </a:rPr>
              <a:t>questionnaires</a:t>
            </a:r>
            <a:r>
              <a:rPr lang="en-GB" sz="1200" dirty="0" smtClean="0">
                <a:solidFill>
                  <a:srgbClr val="FF0000"/>
                </a:solidFill>
              </a:rPr>
              <a:t> sample size</a:t>
            </a:r>
          </a:p>
          <a:p>
            <a:endParaRPr lang="en-US" noProof="0" dirty="0" smtClean="0"/>
          </a:p>
          <a:p>
            <a:endParaRPr lang="en-US" noProof="0" dirty="0" smtClean="0"/>
          </a:p>
          <a:p>
            <a:r>
              <a:rPr lang="en-US" sz="1200" kern="1200" dirty="0" smtClean="0">
                <a:solidFill>
                  <a:schemeClr val="tx1"/>
                </a:solidFill>
                <a:effectLst/>
                <a:latin typeface="+mn-lt"/>
                <a:ea typeface="+mn-ea"/>
                <a:cs typeface="+mn-cs"/>
              </a:rPr>
              <a:t>Difficulties:</a:t>
            </a:r>
            <a:endParaRPr lang="en-US" dirty="0" smtClean="0">
              <a:effectLst/>
            </a:endParaRPr>
          </a:p>
          <a:p>
            <a:r>
              <a:rPr lang="en-US" sz="1200" kern="1200" dirty="0" smtClean="0">
                <a:solidFill>
                  <a:schemeClr val="tx1"/>
                </a:solidFill>
                <a:effectLst/>
                <a:latin typeface="+mn-lt"/>
                <a:ea typeface="+mn-ea"/>
                <a:cs typeface="+mn-cs"/>
              </a:rPr>
              <a:t>Resources limitations;</a:t>
            </a:r>
            <a:endParaRPr lang="en-US" dirty="0" smtClean="0">
              <a:effectLst/>
            </a:endParaRPr>
          </a:p>
          <a:p>
            <a:r>
              <a:rPr lang="en-US" sz="1200" kern="1200" dirty="0" smtClean="0">
                <a:solidFill>
                  <a:schemeClr val="tx1"/>
                </a:solidFill>
                <a:effectLst/>
                <a:latin typeface="+mn-lt"/>
                <a:ea typeface="+mn-ea"/>
                <a:cs typeface="+mn-cs"/>
              </a:rPr>
              <a:t>Political issues due to proximity of local elections;</a:t>
            </a:r>
            <a:endParaRPr lang="en-US" dirty="0" smtClean="0">
              <a:effectLst/>
            </a:endParaRPr>
          </a:p>
          <a:p>
            <a:endParaRPr lang="en-US" noProof="0" dirty="0" smtClean="0"/>
          </a:p>
          <a:p>
            <a:pPr marL="0" lvl="1"/>
            <a:r>
              <a:rPr lang="en-US" sz="1600" b="1" dirty="0" smtClean="0"/>
              <a:t> LIMITATIONS - </a:t>
            </a:r>
            <a:r>
              <a:rPr lang="en-US" sz="1600" dirty="0" smtClean="0"/>
              <a:t>Mainly related to time schedules problems and resources;</a:t>
            </a:r>
          </a:p>
          <a:p>
            <a:pPr marL="361950" lvl="1"/>
            <a:r>
              <a:rPr lang="en-US" sz="1600" dirty="0" smtClean="0"/>
              <a:t>- Lack of control site, speed measurements of limited time and reduced questionnaires’ sample size.</a:t>
            </a:r>
            <a:endParaRPr lang="en-US" sz="1600" b="1" dirty="0" smtClean="0">
              <a:solidFill>
                <a:srgbClr val="FF0000"/>
              </a:solidFill>
            </a:endParaRPr>
          </a:p>
          <a:p>
            <a:endParaRPr lang="en-US" noProof="0"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10</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endParaRPr lang="en-US" noProof="0" dirty="0"/>
          </a:p>
        </p:txBody>
      </p:sp>
      <p:sp>
        <p:nvSpPr>
          <p:cNvPr id="4" name="Slide Number Placeholder 3"/>
          <p:cNvSpPr>
            <a:spLocks noGrp="1"/>
          </p:cNvSpPr>
          <p:nvPr>
            <p:ph type="sldNum" sz="quarter" idx="10"/>
          </p:nvPr>
        </p:nvSpPr>
        <p:spPr/>
        <p:txBody>
          <a:bodyPr/>
          <a:lstStyle/>
          <a:p>
            <a:fld id="{3FFBC5FD-80BE-4260-A89F-767F94CF2996}" type="slidenum">
              <a:rPr lang="pt-PT" smtClean="0"/>
              <a:pPr/>
              <a:t>11</a:t>
            </a:fld>
            <a:endParaRPr lang="pt-PT"/>
          </a:p>
        </p:txBody>
      </p:sp>
    </p:spTree>
    <p:extLst>
      <p:ext uri="{BB962C8B-B14F-4D97-AF65-F5344CB8AC3E}">
        <p14:creationId xmlns:p14="http://schemas.microsoft.com/office/powerpoint/2010/main" val="1534996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FBC5FD-80BE-4260-A89F-767F94CF2996}" type="slidenum">
              <a:rPr lang="pt-PT" smtClean="0"/>
              <a:pPr/>
              <a:t>14</a:t>
            </a:fld>
            <a:endParaRPr lang="pt-PT"/>
          </a:p>
        </p:txBody>
      </p:sp>
    </p:spTree>
    <p:extLst>
      <p:ext uri="{BB962C8B-B14F-4D97-AF65-F5344CB8AC3E}">
        <p14:creationId xmlns:p14="http://schemas.microsoft.com/office/powerpoint/2010/main" val="581345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F1631E81-3E84-4BC3-B77B-283CDF0E0B2F}" type="datetimeFigureOut">
              <a:rPr lang="pt-PT" smtClean="0"/>
              <a:pPr/>
              <a:t>27/10/16</a:t>
            </a:fld>
            <a:endParaRPr lang="pt-PT"/>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8D94AD42-2BB2-48A0-AA56-DF30EE0DFF9C}" type="slidenum">
              <a:rPr lang="pt-PT" smtClean="0"/>
              <a:pPr/>
              <a:t>‹#›</a:t>
            </a:fld>
            <a:endParaRPr lang="pt-PT"/>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pt-PT"/>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t-PT"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Date Placeholder 3"/>
          <p:cNvSpPr>
            <a:spLocks noGrp="1"/>
          </p:cNvSpPr>
          <p:nvPr>
            <p:ph type="dt" sz="half" idx="10"/>
          </p:nvPr>
        </p:nvSpPr>
        <p:spPr/>
        <p:txBody>
          <a:bodyPr/>
          <a:lstStyle/>
          <a:p>
            <a:fld id="{F1631E81-3E84-4BC3-B77B-283CDF0E0B2F}" type="datetimeFigureOut">
              <a:rPr lang="pt-PT" smtClean="0"/>
              <a:pPr/>
              <a:t>27/10/16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D94AD42-2BB2-48A0-AA56-DF30EE0DFF9C}" type="slidenum">
              <a:rPr lang="pt-PT" smtClean="0"/>
              <a:pPr/>
              <a:t>‹#›</a:t>
            </a:fld>
            <a:endParaRPr lang="pt-PT"/>
          </a:p>
        </p:txBody>
      </p:sp>
      <p:sp>
        <p:nvSpPr>
          <p:cNvPr id="7" name="Title 6"/>
          <p:cNvSpPr>
            <a:spLocks noGrp="1"/>
          </p:cNvSpPr>
          <p:nvPr>
            <p:ph type="title"/>
          </p:nvPr>
        </p:nvSpPr>
        <p:spPr/>
        <p:txBody>
          <a:bodyPr/>
          <a:lstStyle/>
          <a:p>
            <a:r>
              <a:rPr lang="pt-PT"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F1631E81-3E84-4BC3-B77B-283CDF0E0B2F}" type="datetimeFigureOut">
              <a:rPr lang="pt-PT" smtClean="0"/>
              <a:pPr/>
              <a:t>27/10/16</a:t>
            </a:fld>
            <a:endParaRPr lang="pt-PT"/>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8D94AD42-2BB2-48A0-AA56-DF30EE0DFF9C}" type="slidenum">
              <a:rPr lang="pt-PT" smtClean="0"/>
              <a:pPr/>
              <a:t>‹#›</a:t>
            </a:fld>
            <a:endParaRPr lang="pt-PT"/>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pt-PT"/>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pt-PT"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5" name="Date Placeholder 4"/>
          <p:cNvSpPr>
            <a:spLocks noGrp="1"/>
          </p:cNvSpPr>
          <p:nvPr>
            <p:ph type="dt" sz="half" idx="10"/>
          </p:nvPr>
        </p:nvSpPr>
        <p:spPr/>
        <p:txBody>
          <a:bodyPr/>
          <a:lstStyle/>
          <a:p>
            <a:fld id="{F1631E81-3E84-4BC3-B77B-283CDF0E0B2F}" type="datetimeFigureOut">
              <a:rPr lang="pt-PT" smtClean="0"/>
              <a:pPr/>
              <a:t>27/10/16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8D94AD42-2BB2-48A0-AA56-DF30EE0DFF9C}" type="slidenum">
              <a:rPr lang="pt-PT" smtClean="0"/>
              <a:pPr/>
              <a:t>‹#›</a:t>
            </a:fld>
            <a:endParaRPr lang="pt-PT"/>
          </a:p>
        </p:txBody>
      </p:sp>
      <p:sp>
        <p:nvSpPr>
          <p:cNvPr id="8" name="Title 7"/>
          <p:cNvSpPr>
            <a:spLocks noGrp="1"/>
          </p:cNvSpPr>
          <p:nvPr>
            <p:ph type="title"/>
          </p:nvPr>
        </p:nvSpPr>
        <p:spPr/>
        <p:txBody>
          <a:bodyPr/>
          <a:lstStyle/>
          <a:p>
            <a:r>
              <a:rPr lang="pt-PT"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7" name="Date Placeholder 6"/>
          <p:cNvSpPr>
            <a:spLocks noGrp="1"/>
          </p:cNvSpPr>
          <p:nvPr>
            <p:ph type="dt" sz="half" idx="10"/>
          </p:nvPr>
        </p:nvSpPr>
        <p:spPr/>
        <p:txBody>
          <a:bodyPr/>
          <a:lstStyle/>
          <a:p>
            <a:fld id="{F1631E81-3E84-4BC3-B77B-283CDF0E0B2F}" type="datetimeFigureOut">
              <a:rPr lang="pt-PT" smtClean="0"/>
              <a:pPr/>
              <a:t>27/10/16</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8D94AD42-2BB2-48A0-AA56-DF30EE0DFF9C}" type="slidenum">
              <a:rPr lang="pt-PT" smtClean="0"/>
              <a:pPr/>
              <a:t>‹#›</a:t>
            </a:fld>
            <a:endParaRPr lang="pt-PT"/>
          </a:p>
        </p:txBody>
      </p:sp>
      <p:sp>
        <p:nvSpPr>
          <p:cNvPr id="10" name="Title 9"/>
          <p:cNvSpPr>
            <a:spLocks noGrp="1"/>
          </p:cNvSpPr>
          <p:nvPr>
            <p:ph type="title"/>
          </p:nvPr>
        </p:nvSpPr>
        <p:spPr/>
        <p:txBody>
          <a:bodyPr/>
          <a:lstStyle/>
          <a:p>
            <a:r>
              <a:rPr lang="pt-PT"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1631E81-3E84-4BC3-B77B-283CDF0E0B2F}" type="datetimeFigureOut">
              <a:rPr lang="pt-PT" smtClean="0"/>
              <a:pPr/>
              <a:t>27/10/16</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8D94AD42-2BB2-48A0-AA56-DF30EE0DFF9C}" type="slidenum">
              <a:rPr lang="pt-PT" smtClean="0"/>
              <a:pPr/>
              <a:t>‹#›</a:t>
            </a:fld>
            <a:endParaRPr lang="pt-PT"/>
          </a:p>
        </p:txBody>
      </p:sp>
      <p:sp>
        <p:nvSpPr>
          <p:cNvPr id="6" name="Title 5"/>
          <p:cNvSpPr>
            <a:spLocks noGrp="1"/>
          </p:cNvSpPr>
          <p:nvPr>
            <p:ph type="title"/>
          </p:nvPr>
        </p:nvSpPr>
        <p:spPr/>
        <p:txBody>
          <a:bodyPr/>
          <a:lstStyle/>
          <a:p>
            <a:r>
              <a:rPr lang="pt-PT"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1631E81-3E84-4BC3-B77B-283CDF0E0B2F}" type="datetimeFigureOut">
              <a:rPr lang="pt-PT" smtClean="0"/>
              <a:pPr/>
              <a:t>27/10/16</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8D94AD42-2BB2-48A0-AA56-DF30EE0DFF9C}" type="slidenum">
              <a:rPr lang="pt-PT" smtClean="0"/>
              <a:pPr/>
              <a:t>‹#›</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F1631E81-3E84-4BC3-B77B-283CDF0E0B2F}" type="datetimeFigureOut">
              <a:rPr lang="pt-PT" smtClean="0"/>
              <a:pPr/>
              <a:t>27/10/16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8D94AD42-2BB2-48A0-AA56-DF30EE0DFF9C}" type="slidenum">
              <a:rPr lang="pt-PT" smtClean="0"/>
              <a:pPr/>
              <a:t>‹#›</a:t>
            </a:fld>
            <a:endParaRPr lang="pt-PT"/>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t-PT"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F1631E81-3E84-4BC3-B77B-283CDF0E0B2F}" type="datetimeFigureOut">
              <a:rPr lang="pt-PT" smtClean="0"/>
              <a:pPr/>
              <a:t>27/10/16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8D94AD42-2BB2-48A0-AA56-DF30EE0DFF9C}" type="slidenum">
              <a:rPr lang="pt-PT" smtClean="0"/>
              <a:pPr/>
              <a:t>‹#›</a:t>
            </a:fld>
            <a:endParaRPr lang="pt-PT"/>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t-PT"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F1631E81-3E84-4BC3-B77B-283CDF0E0B2F}" type="datetimeFigureOut">
              <a:rPr lang="pt-PT" smtClean="0"/>
              <a:pPr/>
              <a:t>27/10/16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D94AD42-2BB2-48A0-AA56-DF30EE0DFF9C}" type="slidenum">
              <a:rPr lang="pt-PT" smtClean="0"/>
              <a:pPr/>
              <a:t>‹#›</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pt-PT"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Date Placeholder 3"/>
          <p:cNvSpPr>
            <a:spLocks noGrp="1"/>
          </p:cNvSpPr>
          <p:nvPr>
            <p:ph type="dt" sz="half" idx="10"/>
          </p:nvPr>
        </p:nvSpPr>
        <p:spPr/>
        <p:txBody>
          <a:bodyPr/>
          <a:lstStyle/>
          <a:p>
            <a:fld id="{F1631E81-3E84-4BC3-B77B-283CDF0E0B2F}" type="datetimeFigureOut">
              <a:rPr lang="pt-PT" smtClean="0"/>
              <a:pPr/>
              <a:t>27/10/16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8D94AD42-2BB2-48A0-AA56-DF30EE0DFF9C}" type="slidenum">
              <a:rPr lang="pt-PT" smtClean="0"/>
              <a:pPr/>
              <a:t>‹#›</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pt-PT"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F1631E81-3E84-4BC3-B77B-283CDF0E0B2F}" type="datetimeFigureOut">
              <a:rPr lang="pt-PT" smtClean="0"/>
              <a:pPr/>
              <a:t>27/10/16</a:t>
            </a:fld>
            <a:endParaRPr lang="pt-PT"/>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pt-PT"/>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8D94AD42-2BB2-48A0-AA56-DF30EE0DFF9C}" type="slidenum">
              <a:rPr lang="pt-PT" smtClean="0"/>
              <a:pPr/>
              <a:t>‹#›</a:t>
            </a:fld>
            <a:endParaRPr lang="pt-PT"/>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5" Type="http://schemas.openxmlformats.org/officeDocument/2006/relationships/image" Target="../media/image3.png"/><Relationship Id="rId6" Type="http://schemas.microsoft.com/office/2007/relationships/hdphoto" Target="../media/hdphoto2.wdp"/><Relationship Id="rId7"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microsoft.com/office/2007/relationships/hdphoto" Target="../media/hdphoto3.wdp"/><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E:\Dropbox\IST\300 STARS\fotos\SDC12637_blur.jpg"/>
          <p:cNvPicPr/>
          <p:nvPr/>
        </p:nvPicPr>
        <p:blipFill rotWithShape="1">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bwMode="auto">
          <a:xfrm>
            <a:off x="-14061" y="0"/>
            <a:ext cx="9166640" cy="5448682"/>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0" y="5448682"/>
            <a:ext cx="9152578" cy="1409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1027" name="Picture 3"/>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0" b="100000" l="0" r="100000">
                        <a14:foregroundMark x1="45734" y1="45763" x2="45734" y2="45763"/>
                        <a14:foregroundMark x1="39249" y1="88475" x2="39249" y2="88475"/>
                        <a14:foregroundMark x1="59044" y1="89492" x2="59044" y2="89492"/>
                        <a14:foregroundMark x1="53925" y1="45424" x2="53925" y2="45424"/>
                        <a14:foregroundMark x1="50512" y1="52881" x2="50512" y2="52881"/>
                        <a14:foregroundMark x1="50512" y1="61356" x2="50512" y2="61356"/>
                        <a14:foregroundMark x1="50853" y1="69492" x2="50853" y2="69492"/>
                        <a14:foregroundMark x1="50171" y1="82034" x2="50171" y2="82034"/>
                        <a14:foregroundMark x1="22867" y1="33220" x2="22867" y2="33220"/>
                        <a14:foregroundMark x1="26280" y1="30508" x2="26280" y2="30508"/>
                        <a14:foregroundMark x1="36860" y1="31864" x2="36860" y2="31864"/>
                        <a14:foregroundMark x1="48123" y1="73898" x2="51877" y2="73559"/>
                        <a14:foregroundMark x1="48123" y1="85763" x2="54608" y2="85085"/>
                        <a14:foregroundMark x1="44369" y1="42034" x2="48805" y2="30847"/>
                        <a14:foregroundMark x1="52901" y1="42373" x2="50171" y2="35932"/>
                        <a14:foregroundMark x1="58020" y1="40000" x2="58020" y2="30508"/>
                        <a14:foregroundMark x1="62116" y1="36949" x2="64846" y2="34915"/>
                        <a14:foregroundMark x1="71672" y1="33898" x2="72355" y2="30169"/>
                        <a14:foregroundMark x1="50171" y1="57627" x2="51877" y2="59322"/>
                        <a14:backgroundMark x1="39932" y1="339" x2="39932" y2="339"/>
                      </a14:backgroundRemoval>
                    </a14:imgEffect>
                  </a14:imgLayer>
                </a14:imgProps>
              </a:ext>
              <a:ext uri="{28A0092B-C50C-407E-A947-70E740481C1C}">
                <a14:useLocalDpi xmlns:a14="http://schemas.microsoft.com/office/drawing/2010/main"/>
              </a:ext>
            </a:extLst>
          </a:blip>
          <a:srcRect/>
          <a:stretch/>
        </p:blipFill>
        <p:spPr bwMode="auto">
          <a:xfrm>
            <a:off x="3526998" y="5545016"/>
            <a:ext cx="1111729" cy="111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556628" y="6307871"/>
            <a:ext cx="1535515" cy="553998"/>
          </a:xfrm>
          <a:prstGeom prst="rect">
            <a:avLst/>
          </a:prstGeom>
          <a:noFill/>
        </p:spPr>
        <p:txBody>
          <a:bodyPr wrap="none" rtlCol="0">
            <a:spAutoFit/>
          </a:bodyPr>
          <a:lstStyle/>
          <a:p>
            <a:pPr algn="r"/>
            <a:r>
              <a:rPr lang="en-US" sz="1600" b="1" cap="small" dirty="0" smtClean="0"/>
              <a:t>Brussels</a:t>
            </a:r>
          </a:p>
          <a:p>
            <a:pPr algn="r"/>
            <a:r>
              <a:rPr lang="en-US" sz="1400" cap="small" dirty="0" smtClean="0"/>
              <a:t>October 28</a:t>
            </a:r>
            <a:r>
              <a:rPr lang="en-US" sz="1400" cap="small" baseline="30000" dirty="0" smtClean="0"/>
              <a:t>TH</a:t>
            </a:r>
            <a:r>
              <a:rPr lang="en-US" sz="1400" cap="small" dirty="0" smtClean="0"/>
              <a:t> 2016</a:t>
            </a:r>
            <a:endParaRPr lang="en-US" sz="1400" cap="small" dirty="0" smtClean="0"/>
          </a:p>
        </p:txBody>
      </p:sp>
      <p:sp>
        <p:nvSpPr>
          <p:cNvPr id="11" name="TextBox 10"/>
          <p:cNvSpPr txBox="1"/>
          <p:nvPr/>
        </p:nvSpPr>
        <p:spPr>
          <a:xfrm>
            <a:off x="6819186" y="5647289"/>
            <a:ext cx="2263218" cy="584776"/>
          </a:xfrm>
          <a:prstGeom prst="rect">
            <a:avLst/>
          </a:prstGeom>
          <a:noFill/>
        </p:spPr>
        <p:txBody>
          <a:bodyPr wrap="none" rtlCol="0">
            <a:spAutoFit/>
          </a:bodyPr>
          <a:lstStyle/>
          <a:p>
            <a:pPr algn="r"/>
            <a:r>
              <a:rPr lang="pt-PT" sz="1600" b="1" cap="small" dirty="0" smtClean="0"/>
              <a:t>Joana </a:t>
            </a:r>
            <a:r>
              <a:rPr lang="pt-PT" sz="1600" b="1" cap="small" dirty="0" smtClean="0"/>
              <a:t>Nogueira – </a:t>
            </a:r>
            <a:r>
              <a:rPr lang="pt-PT" sz="1600" b="1" cap="small" dirty="0" smtClean="0"/>
              <a:t>ISPA</a:t>
            </a:r>
          </a:p>
          <a:p>
            <a:pPr algn="r"/>
            <a:r>
              <a:rPr lang="pt-PT" sz="1600" b="1" cap="small" dirty="0"/>
              <a:t>Frederico Henriques - </a:t>
            </a:r>
            <a:r>
              <a:rPr lang="pt-PT" sz="1600" b="1" cap="small" dirty="0" smtClean="0"/>
              <a:t>IST</a:t>
            </a:r>
            <a:endParaRPr lang="pt-PT" sz="1600" b="1" cap="small" dirty="0"/>
          </a:p>
        </p:txBody>
      </p:sp>
      <p:cxnSp>
        <p:nvCxnSpPr>
          <p:cNvPr id="15" name="Straight Connector 14"/>
          <p:cNvCxnSpPr/>
          <p:nvPr/>
        </p:nvCxnSpPr>
        <p:spPr>
          <a:xfrm>
            <a:off x="-14061" y="5448682"/>
            <a:ext cx="9162000" cy="0"/>
          </a:xfrm>
          <a:prstGeom prst="line">
            <a:avLst/>
          </a:prstGeom>
          <a:ln w="381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0" y="2996104"/>
            <a:ext cx="9033632" cy="2123658"/>
          </a:xfrm>
          <a:prstGeom prst="rect">
            <a:avLst/>
          </a:prstGeom>
          <a:noFill/>
        </p:spPr>
        <p:txBody>
          <a:bodyPr wrap="square" rtlCol="0">
            <a:spAutoFit/>
          </a:bodyPr>
          <a:lstStyle/>
          <a:p>
            <a:pPr algn="ctr"/>
            <a:r>
              <a:rPr lang="pt-PT" sz="5400" b="1" cap="small" dirty="0" smtClean="0">
                <a:solidFill>
                  <a:schemeClr val="accent6">
                    <a:lumMod val="75000"/>
                  </a:schemeClr>
                </a:solidFill>
                <a:effectLst>
                  <a:outerShdw blurRad="38100" dist="38100" dir="2700000" algn="tl">
                    <a:srgbClr val="000000">
                      <a:alpha val="43137"/>
                    </a:srgbClr>
                  </a:outerShdw>
                </a:effectLst>
              </a:rPr>
              <a:t>ADYSE</a:t>
            </a:r>
            <a:r>
              <a:rPr lang="pt-PT" sz="7200" b="1" cap="small" dirty="0" smtClean="0">
                <a:solidFill>
                  <a:schemeClr val="accent6">
                    <a:lumMod val="75000"/>
                  </a:schemeClr>
                </a:solidFill>
                <a:effectLst>
                  <a:outerShdw blurRad="38100" dist="38100" dir="2700000" algn="tl">
                    <a:srgbClr val="000000">
                      <a:alpha val="43137"/>
                    </a:srgbClr>
                  </a:outerShdw>
                </a:effectLst>
              </a:rPr>
              <a:t> </a:t>
            </a:r>
            <a:r>
              <a:rPr lang="pt-PT" sz="2800" b="1" cap="small" dirty="0" err="1" smtClean="0">
                <a:solidFill>
                  <a:schemeClr val="accent6">
                    <a:lumMod val="75000"/>
                  </a:schemeClr>
                </a:solidFill>
                <a:effectLst>
                  <a:outerShdw blurRad="38100" dist="38100" dir="2700000" algn="tl">
                    <a:srgbClr val="000000">
                      <a:alpha val="43137"/>
                    </a:srgbClr>
                  </a:outerShdw>
                </a:effectLst>
              </a:rPr>
              <a:t>Adapt</a:t>
            </a:r>
            <a:r>
              <a:rPr lang="pt-PT" sz="2800" b="1" cap="small" dirty="0" smtClean="0">
                <a:solidFill>
                  <a:schemeClr val="accent6">
                    <a:lumMod val="75000"/>
                  </a:schemeClr>
                </a:solidFill>
                <a:effectLst>
                  <a:outerShdw blurRad="38100" dist="38100" dir="2700000" algn="tl">
                    <a:srgbClr val="000000">
                      <a:alpha val="43137"/>
                    </a:srgbClr>
                  </a:outerShdw>
                </a:effectLst>
              </a:rPr>
              <a:t> </a:t>
            </a:r>
            <a:r>
              <a:rPr lang="pt-PT" sz="2800" b="1" cap="small" dirty="0" err="1" smtClean="0">
                <a:solidFill>
                  <a:schemeClr val="accent6">
                    <a:lumMod val="75000"/>
                  </a:schemeClr>
                </a:solidFill>
                <a:effectLst>
                  <a:outerShdw blurRad="38100" dist="38100" dir="2700000" algn="tl">
                    <a:srgbClr val="000000">
                      <a:alpha val="43137"/>
                    </a:srgbClr>
                  </a:outerShdw>
                </a:effectLst>
              </a:rPr>
              <a:t>Your</a:t>
            </a:r>
            <a:r>
              <a:rPr lang="pt-PT" sz="2800" b="1" cap="small" dirty="0" smtClean="0">
                <a:solidFill>
                  <a:schemeClr val="accent6">
                    <a:lumMod val="75000"/>
                  </a:schemeClr>
                </a:solidFill>
                <a:effectLst>
                  <a:outerShdw blurRad="38100" dist="38100" dir="2700000" algn="tl">
                    <a:srgbClr val="000000">
                      <a:alpha val="43137"/>
                    </a:srgbClr>
                  </a:outerShdw>
                </a:effectLst>
              </a:rPr>
              <a:t> Speed to </a:t>
            </a:r>
            <a:r>
              <a:rPr lang="pt-PT" sz="2800" b="1" cap="small" dirty="0" err="1" smtClean="0">
                <a:solidFill>
                  <a:schemeClr val="accent6">
                    <a:lumMod val="75000"/>
                  </a:schemeClr>
                </a:solidFill>
                <a:effectLst>
                  <a:outerShdw blurRad="38100" dist="38100" dir="2700000" algn="tl">
                    <a:srgbClr val="000000">
                      <a:alpha val="43137"/>
                    </a:srgbClr>
                  </a:outerShdw>
                </a:effectLst>
              </a:rPr>
              <a:t>the</a:t>
            </a:r>
            <a:r>
              <a:rPr lang="pt-PT" sz="2800" b="1" cap="small" dirty="0" smtClean="0">
                <a:solidFill>
                  <a:schemeClr val="accent6">
                    <a:lumMod val="75000"/>
                  </a:schemeClr>
                </a:solidFill>
                <a:effectLst>
                  <a:outerShdw blurRad="38100" dist="38100" dir="2700000" algn="tl">
                    <a:srgbClr val="000000">
                      <a:alpha val="43137"/>
                    </a:srgbClr>
                  </a:outerShdw>
                </a:effectLst>
              </a:rPr>
              <a:t> </a:t>
            </a:r>
            <a:r>
              <a:rPr lang="pt-PT" sz="2800" b="1" cap="small" dirty="0" err="1" smtClean="0">
                <a:solidFill>
                  <a:schemeClr val="accent6">
                    <a:lumMod val="75000"/>
                  </a:schemeClr>
                </a:solidFill>
                <a:effectLst>
                  <a:outerShdw blurRad="38100" dist="38100" dir="2700000" algn="tl">
                    <a:srgbClr val="000000">
                      <a:alpha val="43137"/>
                    </a:srgbClr>
                  </a:outerShdw>
                </a:effectLst>
              </a:rPr>
              <a:t>urban</a:t>
            </a:r>
            <a:r>
              <a:rPr lang="pt-PT" sz="2800" b="1" cap="small" dirty="0" smtClean="0">
                <a:solidFill>
                  <a:schemeClr val="accent6">
                    <a:lumMod val="75000"/>
                  </a:schemeClr>
                </a:solidFill>
                <a:effectLst>
                  <a:outerShdw blurRad="38100" dist="38100" dir="2700000" algn="tl">
                    <a:srgbClr val="000000">
                      <a:alpha val="43137"/>
                    </a:srgbClr>
                  </a:outerShdw>
                </a:effectLst>
              </a:rPr>
              <a:t> </a:t>
            </a:r>
            <a:r>
              <a:rPr lang="pt-PT" sz="2800" b="1" cap="small" dirty="0" err="1" smtClean="0">
                <a:solidFill>
                  <a:schemeClr val="accent6">
                    <a:lumMod val="75000"/>
                  </a:schemeClr>
                </a:solidFill>
                <a:effectLst>
                  <a:outerShdw blurRad="38100" dist="38100" dir="2700000" algn="tl">
                    <a:srgbClr val="000000">
                      <a:alpha val="43137"/>
                    </a:srgbClr>
                  </a:outerShdw>
                </a:effectLst>
              </a:rPr>
              <a:t>Environment</a:t>
            </a:r>
            <a:endParaRPr lang="pt-PT" sz="2800" b="1" cap="small" dirty="0" smtClean="0">
              <a:solidFill>
                <a:schemeClr val="accent6">
                  <a:lumMod val="75000"/>
                </a:schemeClr>
              </a:solidFill>
              <a:effectLst>
                <a:outerShdw blurRad="38100" dist="38100" dir="2700000" algn="tl">
                  <a:srgbClr val="000000">
                    <a:alpha val="43137"/>
                  </a:srgbClr>
                </a:outerShdw>
              </a:effectLst>
            </a:endParaRPr>
          </a:p>
          <a:p>
            <a:pPr algn="ctr"/>
            <a:endParaRPr lang="pt-PT" sz="2800" b="1" cap="small" dirty="0" smtClean="0">
              <a:solidFill>
                <a:schemeClr val="accent6">
                  <a:lumMod val="75000"/>
                </a:schemeClr>
              </a:solidFill>
              <a:effectLst>
                <a:outerShdw blurRad="38100" dist="38100" dir="2700000" algn="tl">
                  <a:srgbClr val="000000">
                    <a:alpha val="43137"/>
                  </a:srgbClr>
                </a:outerShdw>
              </a:effectLst>
            </a:endParaRPr>
          </a:p>
          <a:p>
            <a:pPr algn="ctr"/>
            <a:r>
              <a:rPr lang="pt-PT" sz="3200" b="1" cap="small" dirty="0" smtClean="0">
                <a:solidFill>
                  <a:schemeClr val="accent6">
                    <a:lumMod val="75000"/>
                  </a:schemeClr>
                </a:solidFill>
                <a:effectLst>
                  <a:outerShdw blurRad="38100" dist="38100" dir="2700000" algn="tl">
                    <a:srgbClr val="000000">
                      <a:alpha val="43137"/>
                    </a:srgbClr>
                  </a:outerShdw>
                </a:effectLst>
              </a:rPr>
              <a:t>SHARING MY EXPERIENCE</a:t>
            </a:r>
            <a:endParaRPr lang="pt-PT" sz="3200" b="1" cap="small" dirty="0">
              <a:solidFill>
                <a:schemeClr val="accent6">
                  <a:lumMod val="75000"/>
                </a:schemeClr>
              </a:solidFill>
              <a:effectLst>
                <a:outerShdw blurRad="38100" dist="38100" dir="2700000" algn="tl">
                  <a:srgbClr val="000000">
                    <a:alpha val="43137"/>
                  </a:srgbClr>
                </a:outerShdw>
              </a:effectLst>
            </a:endParaRPr>
          </a:p>
        </p:txBody>
      </p:sp>
      <p:pic>
        <p:nvPicPr>
          <p:cNvPr id="29" name="Picture 28" descr="http://cms.ukintpress.com/UserFiles/ETSC-logo.jpg"/>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7245" y="5723819"/>
            <a:ext cx="2816370" cy="983729"/>
          </a:xfrm>
          <a:prstGeom prst="rect">
            <a:avLst/>
          </a:prstGeom>
          <a:noFill/>
          <a:ln>
            <a:noFill/>
          </a:ln>
        </p:spPr>
      </p:pic>
    </p:spTree>
    <p:extLst>
      <p:ext uri="{BB962C8B-B14F-4D97-AF65-F5344CB8AC3E}">
        <p14:creationId xmlns:p14="http://schemas.microsoft.com/office/powerpoint/2010/main" val="111588747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4544" y="446776"/>
            <a:ext cx="9162000" cy="535531"/>
          </a:xfrm>
          <a:prstGeom prst="rect">
            <a:avLst/>
          </a:prstGeom>
          <a:noFill/>
        </p:spPr>
        <p:txBody>
          <a:bodyPr wrap="square" rtlCol="0">
            <a:spAutoFit/>
          </a:bodyPr>
          <a:lstStyle/>
          <a:p>
            <a:pPr algn="ctr"/>
            <a:r>
              <a:rPr lang="en-GB" sz="3600" b="1" cap="small" dirty="0" smtClean="0">
                <a:solidFill>
                  <a:schemeClr val="accent6">
                    <a:lumMod val="75000"/>
                  </a:schemeClr>
                </a:solidFill>
              </a:rPr>
              <a:t>contents</a:t>
            </a:r>
            <a:endParaRPr lang="en-GB" sz="3600" b="1" cap="small" dirty="0">
              <a:solidFill>
                <a:schemeClr val="accent6">
                  <a:lumMod val="75000"/>
                </a:schemeClr>
              </a:solidFill>
            </a:endParaRPr>
          </a:p>
        </p:txBody>
      </p:sp>
      <p:sp>
        <p:nvSpPr>
          <p:cNvPr id="3" name="TextBox 2"/>
          <p:cNvSpPr txBox="1"/>
          <p:nvPr/>
        </p:nvSpPr>
        <p:spPr>
          <a:xfrm>
            <a:off x="741780" y="2559912"/>
            <a:ext cx="7858680" cy="2246769"/>
          </a:xfrm>
          <a:prstGeom prst="rect">
            <a:avLst/>
          </a:prstGeom>
          <a:noFill/>
        </p:spPr>
        <p:txBody>
          <a:bodyPr wrap="square" rtlCol="0">
            <a:spAutoFit/>
          </a:bodyPr>
          <a:lstStyle/>
          <a:p>
            <a:pPr marL="571500" indent="-571500">
              <a:buAutoNum type="romanUcPeriod"/>
            </a:pPr>
            <a:r>
              <a:rPr lang="en-US" sz="2800" dirty="0" smtClean="0">
                <a:solidFill>
                  <a:srgbClr val="1F497D"/>
                </a:solidFill>
              </a:rPr>
              <a:t>The ADYSE project</a:t>
            </a:r>
          </a:p>
          <a:p>
            <a:endParaRPr lang="en-US" sz="2800" dirty="0" smtClean="0">
              <a:solidFill>
                <a:srgbClr val="1F497D"/>
              </a:solidFill>
            </a:endParaRPr>
          </a:p>
          <a:p>
            <a:pPr marL="571500" indent="-571500">
              <a:buAutoNum type="romanUcPeriod"/>
            </a:pPr>
            <a:r>
              <a:rPr lang="en-US" sz="2800" dirty="0" smtClean="0">
                <a:solidFill>
                  <a:srgbClr val="1F497D"/>
                </a:solidFill>
              </a:rPr>
              <a:t>Steps to design and develop a project</a:t>
            </a:r>
          </a:p>
          <a:p>
            <a:endParaRPr lang="en-US" sz="2800" dirty="0" smtClean="0">
              <a:solidFill>
                <a:srgbClr val="1F497D"/>
              </a:solidFill>
            </a:endParaRPr>
          </a:p>
          <a:p>
            <a:r>
              <a:rPr lang="en-US" sz="2800" dirty="0" smtClean="0">
                <a:solidFill>
                  <a:srgbClr val="1F497D"/>
                </a:solidFill>
              </a:rPr>
              <a:t>III. Motivational advices</a:t>
            </a:r>
          </a:p>
        </p:txBody>
      </p:sp>
    </p:spTree>
    <p:extLst>
      <p:ext uri="{BB962C8B-B14F-4D97-AF65-F5344CB8AC3E}">
        <p14:creationId xmlns:p14="http://schemas.microsoft.com/office/powerpoint/2010/main" val="29181330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6928" y="1068263"/>
            <a:ext cx="8210144" cy="5632310"/>
          </a:xfrm>
          <a:prstGeom prst="rect">
            <a:avLst/>
          </a:prstGeom>
        </p:spPr>
        <p:txBody>
          <a:bodyPr wrap="square">
            <a:spAutoFit/>
          </a:bodyPr>
          <a:lstStyle/>
          <a:p>
            <a:pPr marL="342900" indent="-342900">
              <a:buAutoNum type="arabicParenR"/>
            </a:pPr>
            <a:endParaRPr lang="en-US" sz="2400" b="1" dirty="0" smtClean="0"/>
          </a:p>
          <a:p>
            <a:pPr marL="342900" indent="-342900">
              <a:buAutoNum type="arabicParenR"/>
            </a:pPr>
            <a:endParaRPr lang="en-US" sz="2400" b="1" dirty="0"/>
          </a:p>
          <a:p>
            <a:pPr marL="342900" indent="-342900">
              <a:buAutoNum type="arabicParenR"/>
            </a:pPr>
            <a:r>
              <a:rPr lang="en-US" sz="2400" b="1" dirty="0" smtClean="0">
                <a:solidFill>
                  <a:srgbClr val="1F497D"/>
                </a:solidFill>
              </a:rPr>
              <a:t>To r</a:t>
            </a:r>
            <a:r>
              <a:rPr lang="en-US" sz="2400" b="1" dirty="0" smtClean="0">
                <a:solidFill>
                  <a:srgbClr val="1F497D"/>
                </a:solidFill>
              </a:rPr>
              <a:t>educe  </a:t>
            </a:r>
            <a:r>
              <a:rPr lang="en-US" sz="2400" b="1" dirty="0">
                <a:solidFill>
                  <a:srgbClr val="1F497D"/>
                </a:solidFill>
              </a:rPr>
              <a:t>speed in one particular </a:t>
            </a:r>
            <a:r>
              <a:rPr lang="en-US" sz="2400" b="1" dirty="0" smtClean="0">
                <a:solidFill>
                  <a:srgbClr val="1F497D"/>
                </a:solidFill>
              </a:rPr>
              <a:t>street</a:t>
            </a:r>
            <a:r>
              <a:rPr lang="en-US" sz="2400" b="1" i="1" dirty="0" smtClean="0">
                <a:solidFill>
                  <a:srgbClr val="1F497D"/>
                </a:solidFill>
              </a:rPr>
              <a:t> </a:t>
            </a:r>
            <a:r>
              <a:rPr lang="en-US" sz="2400" b="1" dirty="0">
                <a:solidFill>
                  <a:srgbClr val="1F497D"/>
                </a:solidFill>
              </a:rPr>
              <a:t>in Lisbon</a:t>
            </a:r>
            <a:r>
              <a:rPr lang="en-US" sz="2400" b="1" i="1" dirty="0">
                <a:solidFill>
                  <a:srgbClr val="1F497D"/>
                </a:solidFill>
              </a:rPr>
              <a:t> </a:t>
            </a:r>
            <a:endParaRPr lang="en-US" sz="2400" b="1" i="1" dirty="0" smtClean="0">
              <a:solidFill>
                <a:srgbClr val="1F497D"/>
              </a:solidFill>
            </a:endParaRPr>
          </a:p>
          <a:p>
            <a:pPr marL="342900" indent="-342900">
              <a:buAutoNum type="arabicParenR"/>
            </a:pPr>
            <a:endParaRPr lang="en-US" sz="2400" b="1" i="1" dirty="0" smtClean="0">
              <a:solidFill>
                <a:srgbClr val="1F497D"/>
              </a:solidFill>
            </a:endParaRPr>
          </a:p>
          <a:p>
            <a:pPr marL="342900" indent="-342900">
              <a:buAutoNum type="arabicParenR"/>
            </a:pPr>
            <a:endParaRPr lang="en-US" sz="2400" b="1" i="1" dirty="0">
              <a:solidFill>
                <a:srgbClr val="1F497D"/>
              </a:solidFill>
            </a:endParaRPr>
          </a:p>
          <a:p>
            <a:pPr marL="342900" indent="-342900">
              <a:buAutoNum type="arabicParenR"/>
            </a:pPr>
            <a:endParaRPr lang="en-US" sz="2400" b="1" i="1" dirty="0" smtClean="0">
              <a:solidFill>
                <a:srgbClr val="1F497D"/>
              </a:solidFill>
            </a:endParaRPr>
          </a:p>
          <a:p>
            <a:pPr marL="342900" indent="-342900">
              <a:buAutoNum type="arabicParenR"/>
            </a:pPr>
            <a:endParaRPr lang="en-US" sz="2400" b="1" i="1" dirty="0">
              <a:solidFill>
                <a:srgbClr val="1F497D"/>
              </a:solidFill>
            </a:endParaRPr>
          </a:p>
          <a:p>
            <a:pPr marL="342900" indent="-342900">
              <a:buAutoNum type="arabicParenR"/>
            </a:pPr>
            <a:endParaRPr lang="en-US" sz="2400" b="1" i="1" dirty="0" smtClean="0">
              <a:solidFill>
                <a:srgbClr val="1F497D"/>
              </a:solidFill>
            </a:endParaRPr>
          </a:p>
          <a:p>
            <a:pPr marL="342900" indent="-342900">
              <a:buAutoNum type="arabicParenR"/>
            </a:pPr>
            <a:endParaRPr lang="en-US" sz="2400" b="1" i="1" dirty="0">
              <a:solidFill>
                <a:srgbClr val="1F497D"/>
              </a:solidFill>
            </a:endParaRPr>
          </a:p>
          <a:p>
            <a:pPr marL="342900" indent="-342900">
              <a:buAutoNum type="arabicParenR"/>
            </a:pPr>
            <a:endParaRPr lang="en-US" sz="2400" b="1" i="1" dirty="0" smtClean="0">
              <a:solidFill>
                <a:srgbClr val="1F497D"/>
              </a:solidFill>
            </a:endParaRPr>
          </a:p>
          <a:p>
            <a:pPr marL="342900" indent="-342900">
              <a:buAutoNum type="arabicParenR"/>
            </a:pPr>
            <a:endParaRPr lang="en-US" sz="2400" b="1" i="1" dirty="0">
              <a:solidFill>
                <a:srgbClr val="1F497D"/>
              </a:solidFill>
            </a:endParaRPr>
          </a:p>
          <a:p>
            <a:pPr marL="342900" indent="-342900">
              <a:buAutoNum type="arabicParenR"/>
            </a:pPr>
            <a:endParaRPr lang="en-US" sz="2400" b="1" i="1" dirty="0" smtClean="0">
              <a:solidFill>
                <a:srgbClr val="1F497D"/>
              </a:solidFill>
            </a:endParaRPr>
          </a:p>
          <a:p>
            <a:pPr marL="342900" indent="-342900">
              <a:buAutoNum type="arabicParenR"/>
            </a:pPr>
            <a:endParaRPr lang="en-US" sz="2400" b="1" i="1" dirty="0" smtClean="0">
              <a:solidFill>
                <a:srgbClr val="1F497D"/>
              </a:solidFill>
            </a:endParaRPr>
          </a:p>
          <a:p>
            <a:pPr marL="342900" indent="-342900">
              <a:buFontTx/>
              <a:buAutoNum type="arabicParenR"/>
            </a:pPr>
            <a:r>
              <a:rPr lang="en-US" sz="2400" b="1" dirty="0" smtClean="0">
                <a:solidFill>
                  <a:srgbClr val="1F497D"/>
                </a:solidFill>
              </a:rPr>
              <a:t>Increase </a:t>
            </a:r>
            <a:r>
              <a:rPr lang="en-US" sz="2400" b="1" dirty="0">
                <a:solidFill>
                  <a:srgbClr val="1F497D"/>
                </a:solidFill>
              </a:rPr>
              <a:t>awareness </a:t>
            </a:r>
            <a:r>
              <a:rPr lang="en-US" sz="2400" b="1" dirty="0" smtClean="0">
                <a:solidFill>
                  <a:srgbClr val="1F497D"/>
                </a:solidFill>
              </a:rPr>
              <a:t>to the issue of </a:t>
            </a:r>
            <a:r>
              <a:rPr lang="en-US" sz="2400" b="1" dirty="0">
                <a:solidFill>
                  <a:srgbClr val="1F497D"/>
                </a:solidFill>
              </a:rPr>
              <a:t>road </a:t>
            </a:r>
            <a:r>
              <a:rPr lang="en-US" sz="2400" b="1" dirty="0" smtClean="0">
                <a:solidFill>
                  <a:srgbClr val="1F497D"/>
                </a:solidFill>
              </a:rPr>
              <a:t>safety </a:t>
            </a:r>
            <a:r>
              <a:rPr lang="en-US" sz="2400" b="1" dirty="0">
                <a:solidFill>
                  <a:srgbClr val="1F497D"/>
                </a:solidFill>
              </a:rPr>
              <a:t>in Portugal. </a:t>
            </a:r>
          </a:p>
          <a:p>
            <a:pPr marL="342900" indent="-342900">
              <a:buAutoNum type="arabicParenR"/>
            </a:pPr>
            <a:endParaRPr lang="en-US" sz="2400" b="1" i="1" dirty="0">
              <a:solidFill>
                <a:srgbClr val="1F497D"/>
              </a:solidFill>
            </a:endParaRPr>
          </a:p>
        </p:txBody>
      </p:sp>
      <p:grpSp>
        <p:nvGrpSpPr>
          <p:cNvPr id="9" name="Group 8"/>
          <p:cNvGrpSpPr/>
          <p:nvPr/>
        </p:nvGrpSpPr>
        <p:grpSpPr>
          <a:xfrm>
            <a:off x="1664990" y="2675169"/>
            <a:ext cx="5562438" cy="2768530"/>
            <a:chOff x="474277" y="1992730"/>
            <a:chExt cx="7066477" cy="2986844"/>
          </a:xfrm>
        </p:grpSpPr>
        <p:sp>
          <p:nvSpPr>
            <p:cNvPr id="10" name="Rectangle 9"/>
            <p:cNvSpPr/>
            <p:nvPr/>
          </p:nvSpPr>
          <p:spPr>
            <a:xfrm>
              <a:off x="474280" y="4507376"/>
              <a:ext cx="7066472" cy="472198"/>
            </a:xfrm>
            <a:prstGeom prst="rect">
              <a:avLst/>
            </a:prstGeom>
            <a:solidFill>
              <a:schemeClr val="bg2"/>
            </a:solidFill>
            <a:ln>
              <a:solidFill>
                <a:schemeClr val="accent6"/>
              </a:solidFill>
            </a:ln>
          </p:spPr>
          <p:txBody>
            <a:bodyPr wrap="square">
              <a:spAutoFit/>
            </a:bodyPr>
            <a:lstStyle/>
            <a:p>
              <a:pPr algn="ct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200" b="1" dirty="0" smtClean="0">
                  <a:solidFill>
                    <a:srgbClr val="1F497D"/>
                  </a:solidFill>
                  <a:latin typeface="+mj-lt"/>
                  <a:cs typeface="Arial Unicode MS" charset="0"/>
                </a:rPr>
                <a:t>Increase road safety (real and perceived)</a:t>
              </a:r>
              <a:endParaRPr lang="en-GB" sz="2200" b="1" dirty="0">
                <a:solidFill>
                  <a:srgbClr val="1F497D"/>
                </a:solidFill>
                <a:latin typeface="+mj-lt"/>
                <a:cs typeface="Arial Unicode MS" charset="0"/>
              </a:endParaRPr>
            </a:p>
          </p:txBody>
        </p:sp>
        <p:sp>
          <p:nvSpPr>
            <p:cNvPr id="11" name="Rectangle 10"/>
            <p:cNvSpPr/>
            <p:nvPr/>
          </p:nvSpPr>
          <p:spPr>
            <a:xfrm>
              <a:off x="474282" y="3259414"/>
              <a:ext cx="7066472" cy="464865"/>
            </a:xfrm>
            <a:prstGeom prst="rect">
              <a:avLst/>
            </a:prstGeom>
            <a:solidFill>
              <a:schemeClr val="bg2"/>
            </a:solidFill>
            <a:ln>
              <a:solidFill>
                <a:schemeClr val="accent6"/>
              </a:solidFill>
            </a:ln>
          </p:spPr>
          <p:txBody>
            <a:bodyPr wrap="square">
              <a:spAutoFit/>
            </a:bodyPr>
            <a:lstStyle/>
            <a:p>
              <a:pPr lvl="0" algn="ctr"/>
              <a:r>
                <a:rPr lang="en-GB" sz="2200" b="1" dirty="0" smtClean="0">
                  <a:solidFill>
                    <a:srgbClr val="1F497D"/>
                  </a:solidFill>
                  <a:latin typeface="+mj-lt"/>
                </a:rPr>
                <a:t>Reduce speed</a:t>
              </a:r>
              <a:endParaRPr lang="en-GB" sz="2200" b="1" dirty="0">
                <a:solidFill>
                  <a:srgbClr val="1F497D"/>
                </a:solidFill>
                <a:latin typeface="+mj-lt"/>
              </a:endParaRPr>
            </a:p>
          </p:txBody>
        </p:sp>
        <p:sp>
          <p:nvSpPr>
            <p:cNvPr id="12" name="Rectangle 11"/>
            <p:cNvSpPr/>
            <p:nvPr/>
          </p:nvSpPr>
          <p:spPr>
            <a:xfrm>
              <a:off x="474277" y="1992730"/>
              <a:ext cx="7066471" cy="464865"/>
            </a:xfrm>
            <a:prstGeom prst="rect">
              <a:avLst/>
            </a:prstGeom>
            <a:solidFill>
              <a:schemeClr val="bg2"/>
            </a:solidFill>
            <a:ln>
              <a:solidFill>
                <a:schemeClr val="accent6"/>
              </a:solidFill>
            </a:ln>
          </p:spPr>
          <p:txBody>
            <a:bodyPr wrap="square">
              <a:spAutoFit/>
            </a:bodyPr>
            <a:lstStyle/>
            <a:p>
              <a:pPr lvl="0" algn="ctr"/>
              <a:r>
                <a:rPr lang="en-GB" sz="2200" b="1" dirty="0" smtClean="0">
                  <a:solidFill>
                    <a:srgbClr val="1F497D"/>
                  </a:solidFill>
                  <a:latin typeface="+mj-lt"/>
                </a:rPr>
                <a:t>Change road users perception</a:t>
              </a:r>
              <a:endParaRPr lang="en-GB" sz="2200" b="1" dirty="0">
                <a:solidFill>
                  <a:srgbClr val="1F497D"/>
                </a:solidFill>
                <a:latin typeface="+mj-lt"/>
              </a:endParaRPr>
            </a:p>
          </p:txBody>
        </p:sp>
        <p:sp>
          <p:nvSpPr>
            <p:cNvPr id="13" name="Down Arrow 12"/>
            <p:cNvSpPr/>
            <p:nvPr/>
          </p:nvSpPr>
          <p:spPr>
            <a:xfrm>
              <a:off x="3708390" y="2584217"/>
              <a:ext cx="610367" cy="571183"/>
            </a:xfrm>
            <a:prstGeom prst="downArrow">
              <a:avLst>
                <a:gd name="adj1" fmla="val 50203"/>
                <a:gd name="adj2" fmla="val 445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00">
                <a:solidFill>
                  <a:schemeClr val="tx1"/>
                </a:solidFill>
                <a:latin typeface="+mj-lt"/>
              </a:endParaRPr>
            </a:p>
          </p:txBody>
        </p:sp>
        <p:sp>
          <p:nvSpPr>
            <p:cNvPr id="14" name="Down Arrow 13"/>
            <p:cNvSpPr/>
            <p:nvPr/>
          </p:nvSpPr>
          <p:spPr>
            <a:xfrm>
              <a:off x="3708394" y="3841709"/>
              <a:ext cx="610367" cy="571183"/>
            </a:xfrm>
            <a:prstGeom prst="downArrow">
              <a:avLst>
                <a:gd name="adj1" fmla="val 50203"/>
                <a:gd name="adj2" fmla="val 445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00">
                <a:solidFill>
                  <a:schemeClr val="tx1"/>
                </a:solidFill>
                <a:latin typeface="+mj-lt"/>
              </a:endParaRPr>
            </a:p>
          </p:txBody>
        </p:sp>
      </p:grpSp>
      <p:sp>
        <p:nvSpPr>
          <p:cNvPr id="15" name="TextBox 14"/>
          <p:cNvSpPr txBox="1"/>
          <p:nvPr/>
        </p:nvSpPr>
        <p:spPr>
          <a:xfrm>
            <a:off x="-9380" y="-68609"/>
            <a:ext cx="9162000" cy="1200329"/>
          </a:xfrm>
          <a:prstGeom prst="rect">
            <a:avLst/>
          </a:prstGeom>
          <a:noFill/>
        </p:spPr>
        <p:txBody>
          <a:bodyPr wrap="square" rtlCol="0">
            <a:spAutoFit/>
          </a:bodyPr>
          <a:lstStyle/>
          <a:p>
            <a:pPr algn="ctr"/>
            <a:endParaRPr lang="en-GB" sz="3600" b="1" cap="small" dirty="0" smtClean="0">
              <a:solidFill>
                <a:srgbClr val="E46C0A"/>
              </a:solidFill>
              <a:latin typeface="+mj-lt"/>
            </a:endParaRPr>
          </a:p>
          <a:p>
            <a:pPr algn="ctr"/>
            <a:r>
              <a:rPr lang="en-GB" sz="3600" b="1" cap="small" dirty="0" smtClean="0">
                <a:solidFill>
                  <a:srgbClr val="E46C0A"/>
                </a:solidFill>
                <a:latin typeface="+mj-lt"/>
              </a:rPr>
              <a:t>I. The </a:t>
            </a:r>
            <a:r>
              <a:rPr lang="en-GB" sz="3600" b="1" cap="small" dirty="0" err="1" smtClean="0">
                <a:solidFill>
                  <a:srgbClr val="E46C0A"/>
                </a:solidFill>
                <a:latin typeface="+mj-lt"/>
              </a:rPr>
              <a:t>Adyse</a:t>
            </a:r>
            <a:r>
              <a:rPr lang="en-GB" sz="3600" b="1" cap="small" dirty="0" smtClean="0">
                <a:solidFill>
                  <a:srgbClr val="E46C0A"/>
                </a:solidFill>
                <a:latin typeface="+mj-lt"/>
              </a:rPr>
              <a:t> project</a:t>
            </a:r>
            <a:endParaRPr lang="en-GB" sz="3600" b="1" cap="small" dirty="0">
              <a:solidFill>
                <a:srgbClr val="E46C0A"/>
              </a:solidFill>
              <a:latin typeface="+mj-lt"/>
            </a:endParaRPr>
          </a:p>
        </p:txBody>
      </p:sp>
    </p:spTree>
    <p:extLst>
      <p:ext uri="{BB962C8B-B14F-4D97-AF65-F5344CB8AC3E}">
        <p14:creationId xmlns:p14="http://schemas.microsoft.com/office/powerpoint/2010/main" val="16522404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39947" y="6105173"/>
            <a:ext cx="5508731" cy="276999"/>
          </a:xfrm>
          <a:prstGeom prst="rect">
            <a:avLst/>
          </a:prstGeom>
          <a:solidFill>
            <a:schemeClr val="bg1"/>
          </a:solidFill>
        </p:spPr>
        <p:txBody>
          <a:bodyPr wrap="square">
            <a:spAutoFit/>
          </a:bodyPr>
          <a:lstStyle/>
          <a:p>
            <a:r>
              <a:rPr lang="en-US" sz="1200" dirty="0" smtClean="0">
                <a:solidFill>
                  <a:schemeClr val="bg1">
                    <a:lumMod val="50000"/>
                  </a:schemeClr>
                </a:solidFill>
              </a:rPr>
              <a:t>Data collected from SACRA research project carried out at IST</a:t>
            </a:r>
            <a:endParaRPr lang="pt-PT" sz="1200" dirty="0">
              <a:solidFill>
                <a:srgbClr val="FF0000"/>
              </a:solidFill>
            </a:endParaRPr>
          </a:p>
        </p:txBody>
      </p:sp>
      <p:sp>
        <p:nvSpPr>
          <p:cNvPr id="16" name="TextBox 15"/>
          <p:cNvSpPr txBox="1"/>
          <p:nvPr/>
        </p:nvSpPr>
        <p:spPr>
          <a:xfrm>
            <a:off x="-9380" y="409921"/>
            <a:ext cx="9162000" cy="646331"/>
          </a:xfrm>
          <a:prstGeom prst="rect">
            <a:avLst/>
          </a:prstGeom>
          <a:noFill/>
        </p:spPr>
        <p:txBody>
          <a:bodyPr wrap="square" rtlCol="0">
            <a:spAutoFit/>
          </a:bodyPr>
          <a:lstStyle/>
          <a:p>
            <a:r>
              <a:rPr lang="en-GB" sz="3600" b="1" cap="small" dirty="0">
                <a:solidFill>
                  <a:schemeClr val="accent6">
                    <a:lumMod val="75000"/>
                  </a:schemeClr>
                </a:solidFill>
              </a:rPr>
              <a:t>	</a:t>
            </a:r>
            <a:r>
              <a:rPr lang="en-GB" sz="3600" b="1" cap="small" dirty="0" smtClean="0">
                <a:solidFill>
                  <a:schemeClr val="accent6">
                    <a:lumMod val="75000"/>
                  </a:schemeClr>
                </a:solidFill>
              </a:rPr>
              <a:t>		</a:t>
            </a:r>
            <a:r>
              <a:rPr lang="en-GB" sz="3600" b="1" cap="small" dirty="0" smtClean="0">
                <a:solidFill>
                  <a:schemeClr val="accent6">
                    <a:lumMod val="75000"/>
                  </a:schemeClr>
                </a:solidFill>
              </a:rPr>
              <a:t>Intervention </a:t>
            </a:r>
            <a:r>
              <a:rPr lang="en-GB" sz="3600" b="1" cap="small" dirty="0" smtClean="0">
                <a:solidFill>
                  <a:schemeClr val="accent6">
                    <a:lumMod val="75000"/>
                  </a:schemeClr>
                </a:solidFill>
              </a:rPr>
              <a:t>Site</a:t>
            </a:r>
            <a:endParaRPr lang="en-GB" sz="3600" b="1" cap="small" dirty="0">
              <a:solidFill>
                <a:schemeClr val="accent6">
                  <a:lumMod val="75000"/>
                </a:schemeClr>
              </a:solidFill>
            </a:endParaRPr>
          </a:p>
        </p:txBody>
      </p:sp>
      <p:sp>
        <p:nvSpPr>
          <p:cNvPr id="17" name="Rectangle 16"/>
          <p:cNvSpPr/>
          <p:nvPr/>
        </p:nvSpPr>
        <p:spPr>
          <a:xfrm>
            <a:off x="1796666" y="894318"/>
            <a:ext cx="3412717" cy="615553"/>
          </a:xfrm>
          <a:prstGeom prst="rect">
            <a:avLst/>
          </a:prstGeom>
        </p:spPr>
        <p:txBody>
          <a:bodyPr wrap="square">
            <a:spAutoFit/>
          </a:bodyPr>
          <a:lstStyle/>
          <a:p>
            <a:pPr lvl="0">
              <a:lnSpc>
                <a:spcPct val="150000"/>
              </a:lnSpc>
            </a:pPr>
            <a:r>
              <a:rPr lang="en-US" sz="2400" b="1" dirty="0" smtClean="0">
                <a:solidFill>
                  <a:schemeClr val="bg1"/>
                </a:solidFill>
              </a:rPr>
              <a:t>Accidentology</a:t>
            </a:r>
            <a:endParaRPr lang="en-GB" sz="2400" b="1" dirty="0" smtClean="0">
              <a:solidFill>
                <a:schemeClr val="bg1"/>
              </a:solidFill>
            </a:endParaRPr>
          </a:p>
        </p:txBody>
      </p:sp>
      <p:grpSp>
        <p:nvGrpSpPr>
          <p:cNvPr id="4" name="Group 3"/>
          <p:cNvGrpSpPr/>
          <p:nvPr/>
        </p:nvGrpSpPr>
        <p:grpSpPr>
          <a:xfrm>
            <a:off x="149114" y="1711971"/>
            <a:ext cx="5499564" cy="4393202"/>
            <a:chOff x="10078980" y="1571165"/>
            <a:chExt cx="5499564" cy="4393202"/>
          </a:xfrm>
        </p:grpSpPr>
        <p:pic>
          <p:nvPicPr>
            <p:cNvPr id="18"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bwMode="auto">
            <a:xfrm>
              <a:off x="10083799" y="1602417"/>
              <a:ext cx="5473701"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p:cNvPicPr>
              <a:picLocks noChangeAspect="1" noChangeArrowheads="1"/>
            </p:cNvPicPr>
            <p:nvPr/>
          </p:nvPicPr>
          <p:blipFill rotWithShape="1">
            <a:blip r:embed="rId5" cstate="screen">
              <a:clrChange>
                <a:clrFrom>
                  <a:srgbClr val="FEFFFF"/>
                </a:clrFrom>
                <a:clrTo>
                  <a:srgbClr val="FEFFFF">
                    <a:alpha val="0"/>
                  </a:srgbClr>
                </a:clrTo>
              </a:clrChange>
              <a:extLst>
                <a:ext uri="{28A0092B-C50C-407E-A947-70E740481C1C}">
                  <a14:useLocalDpi xmlns:a14="http://schemas.microsoft.com/office/drawing/2010/main"/>
                </a:ext>
              </a:extLst>
            </a:blip>
            <a:srcRect/>
            <a:stretch/>
          </p:blipFill>
          <p:spPr bwMode="auto">
            <a:xfrm>
              <a:off x="10083800" y="1602417"/>
              <a:ext cx="5473700"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Freeform 19"/>
            <p:cNvSpPr/>
            <p:nvPr/>
          </p:nvSpPr>
          <p:spPr>
            <a:xfrm>
              <a:off x="10078980" y="1571165"/>
              <a:ext cx="5499564" cy="4393202"/>
            </a:xfrm>
            <a:custGeom>
              <a:avLst/>
              <a:gdLst>
                <a:gd name="connsiteX0" fmla="*/ 0 w 8128000"/>
                <a:gd name="connsiteY0" fmla="*/ 0 h 5239657"/>
                <a:gd name="connsiteX1" fmla="*/ 43542 w 8128000"/>
                <a:gd name="connsiteY1" fmla="*/ 5239657 h 5239657"/>
                <a:gd name="connsiteX2" fmla="*/ 8128000 w 8128000"/>
                <a:gd name="connsiteY2" fmla="*/ 5225143 h 5239657"/>
                <a:gd name="connsiteX3" fmla="*/ 8128000 w 8128000"/>
                <a:gd name="connsiteY3" fmla="*/ 0 h 5239657"/>
                <a:gd name="connsiteX4" fmla="*/ 5471885 w 8128000"/>
                <a:gd name="connsiteY4" fmla="*/ 3599543 h 5239657"/>
                <a:gd name="connsiteX5" fmla="*/ 4615542 w 8128000"/>
                <a:gd name="connsiteY5" fmla="*/ 4020457 h 5239657"/>
                <a:gd name="connsiteX6" fmla="*/ 2307771 w 8128000"/>
                <a:gd name="connsiteY6" fmla="*/ 4731657 h 5239657"/>
                <a:gd name="connsiteX7" fmla="*/ 2119085 w 8128000"/>
                <a:gd name="connsiteY7" fmla="*/ 4151086 h 5239657"/>
                <a:gd name="connsiteX8" fmla="*/ 2075542 w 8128000"/>
                <a:gd name="connsiteY8" fmla="*/ 1727200 h 5239657"/>
                <a:gd name="connsiteX9" fmla="*/ 3396342 w 8128000"/>
                <a:gd name="connsiteY9" fmla="*/ 1030514 h 5239657"/>
                <a:gd name="connsiteX10" fmla="*/ 4426857 w 8128000"/>
                <a:gd name="connsiteY10" fmla="*/ 1059543 h 5239657"/>
                <a:gd name="connsiteX11" fmla="*/ 5646057 w 8128000"/>
                <a:gd name="connsiteY11" fmla="*/ 1625600 h 5239657"/>
                <a:gd name="connsiteX12" fmla="*/ 5486400 w 8128000"/>
                <a:gd name="connsiteY12" fmla="*/ 1944914 h 5239657"/>
                <a:gd name="connsiteX13" fmla="*/ 5326742 w 8128000"/>
                <a:gd name="connsiteY13" fmla="*/ 2061028 h 5239657"/>
                <a:gd name="connsiteX14" fmla="*/ 5167085 w 8128000"/>
                <a:gd name="connsiteY14" fmla="*/ 2641600 h 5239657"/>
                <a:gd name="connsiteX15" fmla="*/ 5109028 w 8128000"/>
                <a:gd name="connsiteY15" fmla="*/ 2975428 h 5239657"/>
                <a:gd name="connsiteX16" fmla="*/ 5486400 w 8128000"/>
                <a:gd name="connsiteY16" fmla="*/ 3599543 h 5239657"/>
                <a:gd name="connsiteX17" fmla="*/ 8113485 w 8128000"/>
                <a:gd name="connsiteY17" fmla="*/ 0 h 5239657"/>
                <a:gd name="connsiteX18" fmla="*/ 0 w 8128000"/>
                <a:gd name="connsiteY18" fmla="*/ 0 h 5239657"/>
                <a:gd name="connsiteX0" fmla="*/ 0 w 8128000"/>
                <a:gd name="connsiteY0" fmla="*/ 0 h 5239657"/>
                <a:gd name="connsiteX1" fmla="*/ 43542 w 8128000"/>
                <a:gd name="connsiteY1" fmla="*/ 5239657 h 5239657"/>
                <a:gd name="connsiteX2" fmla="*/ 8128000 w 8128000"/>
                <a:gd name="connsiteY2" fmla="*/ 5225143 h 5239657"/>
                <a:gd name="connsiteX3" fmla="*/ 8128000 w 8128000"/>
                <a:gd name="connsiteY3" fmla="*/ 0 h 5239657"/>
                <a:gd name="connsiteX4" fmla="*/ 5471885 w 8128000"/>
                <a:gd name="connsiteY4" fmla="*/ 3599543 h 5239657"/>
                <a:gd name="connsiteX5" fmla="*/ 4615542 w 8128000"/>
                <a:gd name="connsiteY5" fmla="*/ 4020457 h 5239657"/>
                <a:gd name="connsiteX6" fmla="*/ 2307771 w 8128000"/>
                <a:gd name="connsiteY6" fmla="*/ 4731657 h 5239657"/>
                <a:gd name="connsiteX7" fmla="*/ 2119085 w 8128000"/>
                <a:gd name="connsiteY7" fmla="*/ 4151086 h 5239657"/>
                <a:gd name="connsiteX8" fmla="*/ 2075542 w 8128000"/>
                <a:gd name="connsiteY8" fmla="*/ 1727200 h 5239657"/>
                <a:gd name="connsiteX9" fmla="*/ 3396342 w 8128000"/>
                <a:gd name="connsiteY9" fmla="*/ 1030514 h 5239657"/>
                <a:gd name="connsiteX10" fmla="*/ 4426857 w 8128000"/>
                <a:gd name="connsiteY10" fmla="*/ 1059543 h 5239657"/>
                <a:gd name="connsiteX11" fmla="*/ 5646057 w 8128000"/>
                <a:gd name="connsiteY11" fmla="*/ 1625600 h 5239657"/>
                <a:gd name="connsiteX12" fmla="*/ 5486400 w 8128000"/>
                <a:gd name="connsiteY12" fmla="*/ 1944914 h 5239657"/>
                <a:gd name="connsiteX13" fmla="*/ 5326742 w 8128000"/>
                <a:gd name="connsiteY13" fmla="*/ 2061028 h 5239657"/>
                <a:gd name="connsiteX14" fmla="*/ 5167085 w 8128000"/>
                <a:gd name="connsiteY14" fmla="*/ 2641600 h 5239657"/>
                <a:gd name="connsiteX15" fmla="*/ 5109028 w 8128000"/>
                <a:gd name="connsiteY15" fmla="*/ 2975428 h 5239657"/>
                <a:gd name="connsiteX16" fmla="*/ 5470525 w 8128000"/>
                <a:gd name="connsiteY16" fmla="*/ 3456668 h 5239657"/>
                <a:gd name="connsiteX17" fmla="*/ 8113485 w 8128000"/>
                <a:gd name="connsiteY17" fmla="*/ 0 h 5239657"/>
                <a:gd name="connsiteX18" fmla="*/ 0 w 8128000"/>
                <a:gd name="connsiteY18" fmla="*/ 0 h 5239657"/>
                <a:gd name="connsiteX0" fmla="*/ 0 w 8128000"/>
                <a:gd name="connsiteY0" fmla="*/ 0 h 5239657"/>
                <a:gd name="connsiteX1" fmla="*/ 43542 w 8128000"/>
                <a:gd name="connsiteY1" fmla="*/ 5239657 h 5239657"/>
                <a:gd name="connsiteX2" fmla="*/ 8128000 w 8128000"/>
                <a:gd name="connsiteY2" fmla="*/ 5225143 h 5239657"/>
                <a:gd name="connsiteX3" fmla="*/ 8128000 w 8128000"/>
                <a:gd name="connsiteY3" fmla="*/ 0 h 5239657"/>
                <a:gd name="connsiteX4" fmla="*/ 5471885 w 8128000"/>
                <a:gd name="connsiteY4" fmla="*/ 3599543 h 5239657"/>
                <a:gd name="connsiteX5" fmla="*/ 4615542 w 8128000"/>
                <a:gd name="connsiteY5" fmla="*/ 4020457 h 5239657"/>
                <a:gd name="connsiteX6" fmla="*/ 2307771 w 8128000"/>
                <a:gd name="connsiteY6" fmla="*/ 4731657 h 5239657"/>
                <a:gd name="connsiteX7" fmla="*/ 2119085 w 8128000"/>
                <a:gd name="connsiteY7" fmla="*/ 4151086 h 5239657"/>
                <a:gd name="connsiteX8" fmla="*/ 2075542 w 8128000"/>
                <a:gd name="connsiteY8" fmla="*/ 1727200 h 5239657"/>
                <a:gd name="connsiteX9" fmla="*/ 3396342 w 8128000"/>
                <a:gd name="connsiteY9" fmla="*/ 1030514 h 5239657"/>
                <a:gd name="connsiteX10" fmla="*/ 4426857 w 8128000"/>
                <a:gd name="connsiteY10" fmla="*/ 1059543 h 5239657"/>
                <a:gd name="connsiteX11" fmla="*/ 5646057 w 8128000"/>
                <a:gd name="connsiteY11" fmla="*/ 1625600 h 5239657"/>
                <a:gd name="connsiteX12" fmla="*/ 5486400 w 8128000"/>
                <a:gd name="connsiteY12" fmla="*/ 1944914 h 5239657"/>
                <a:gd name="connsiteX13" fmla="*/ 5326742 w 8128000"/>
                <a:gd name="connsiteY13" fmla="*/ 2061028 h 5239657"/>
                <a:gd name="connsiteX14" fmla="*/ 5167085 w 8128000"/>
                <a:gd name="connsiteY14" fmla="*/ 2641600 h 5239657"/>
                <a:gd name="connsiteX15" fmla="*/ 5109028 w 8128000"/>
                <a:gd name="connsiteY15" fmla="*/ 2975428 h 5239657"/>
                <a:gd name="connsiteX16" fmla="*/ 5470525 w 8128000"/>
                <a:gd name="connsiteY16" fmla="*/ 3602718 h 5239657"/>
                <a:gd name="connsiteX17" fmla="*/ 8113485 w 8128000"/>
                <a:gd name="connsiteY17" fmla="*/ 0 h 5239657"/>
                <a:gd name="connsiteX18" fmla="*/ 0 w 8128000"/>
                <a:gd name="connsiteY18" fmla="*/ 0 h 5239657"/>
                <a:gd name="connsiteX0" fmla="*/ 0 w 8129360"/>
                <a:gd name="connsiteY0" fmla="*/ 3175 h 5242832"/>
                <a:gd name="connsiteX1" fmla="*/ 43542 w 8129360"/>
                <a:gd name="connsiteY1" fmla="*/ 5242832 h 5242832"/>
                <a:gd name="connsiteX2" fmla="*/ 8128000 w 8129360"/>
                <a:gd name="connsiteY2" fmla="*/ 5228318 h 5242832"/>
                <a:gd name="connsiteX3" fmla="*/ 8128000 w 8129360"/>
                <a:gd name="connsiteY3" fmla="*/ 3175 h 5242832"/>
                <a:gd name="connsiteX4" fmla="*/ 5471885 w 8129360"/>
                <a:gd name="connsiteY4" fmla="*/ 3602718 h 5242832"/>
                <a:gd name="connsiteX5" fmla="*/ 4615542 w 8129360"/>
                <a:gd name="connsiteY5" fmla="*/ 4023632 h 5242832"/>
                <a:gd name="connsiteX6" fmla="*/ 2307771 w 8129360"/>
                <a:gd name="connsiteY6" fmla="*/ 4734832 h 5242832"/>
                <a:gd name="connsiteX7" fmla="*/ 2119085 w 8129360"/>
                <a:gd name="connsiteY7" fmla="*/ 4154261 h 5242832"/>
                <a:gd name="connsiteX8" fmla="*/ 2075542 w 8129360"/>
                <a:gd name="connsiteY8" fmla="*/ 1730375 h 5242832"/>
                <a:gd name="connsiteX9" fmla="*/ 3396342 w 8129360"/>
                <a:gd name="connsiteY9" fmla="*/ 1033689 h 5242832"/>
                <a:gd name="connsiteX10" fmla="*/ 4426857 w 8129360"/>
                <a:gd name="connsiteY10" fmla="*/ 1062718 h 5242832"/>
                <a:gd name="connsiteX11" fmla="*/ 5646057 w 8129360"/>
                <a:gd name="connsiteY11" fmla="*/ 1628775 h 5242832"/>
                <a:gd name="connsiteX12" fmla="*/ 5486400 w 8129360"/>
                <a:gd name="connsiteY12" fmla="*/ 1948089 h 5242832"/>
                <a:gd name="connsiteX13" fmla="*/ 5326742 w 8129360"/>
                <a:gd name="connsiteY13" fmla="*/ 2064203 h 5242832"/>
                <a:gd name="connsiteX14" fmla="*/ 5167085 w 8129360"/>
                <a:gd name="connsiteY14" fmla="*/ 2644775 h 5242832"/>
                <a:gd name="connsiteX15" fmla="*/ 5109028 w 8129360"/>
                <a:gd name="connsiteY15" fmla="*/ 2978603 h 5242832"/>
                <a:gd name="connsiteX16" fmla="*/ 5470525 w 8129360"/>
                <a:gd name="connsiteY16" fmla="*/ 3605893 h 5242832"/>
                <a:gd name="connsiteX17" fmla="*/ 8129360 w 8129360"/>
                <a:gd name="connsiteY17" fmla="*/ 0 h 5242832"/>
                <a:gd name="connsiteX18" fmla="*/ 0 w 8129360"/>
                <a:gd name="connsiteY18" fmla="*/ 3175 h 5242832"/>
                <a:gd name="connsiteX0" fmla="*/ 0 w 8128000"/>
                <a:gd name="connsiteY0" fmla="*/ 6350 h 5246007"/>
                <a:gd name="connsiteX1" fmla="*/ 43542 w 8128000"/>
                <a:gd name="connsiteY1" fmla="*/ 5246007 h 5246007"/>
                <a:gd name="connsiteX2" fmla="*/ 8128000 w 8128000"/>
                <a:gd name="connsiteY2" fmla="*/ 5231493 h 5246007"/>
                <a:gd name="connsiteX3" fmla="*/ 8128000 w 8128000"/>
                <a:gd name="connsiteY3" fmla="*/ 6350 h 5246007"/>
                <a:gd name="connsiteX4" fmla="*/ 5471885 w 8128000"/>
                <a:gd name="connsiteY4" fmla="*/ 3605893 h 5246007"/>
                <a:gd name="connsiteX5" fmla="*/ 4615542 w 8128000"/>
                <a:gd name="connsiteY5" fmla="*/ 4026807 h 5246007"/>
                <a:gd name="connsiteX6" fmla="*/ 2307771 w 8128000"/>
                <a:gd name="connsiteY6" fmla="*/ 4738007 h 5246007"/>
                <a:gd name="connsiteX7" fmla="*/ 2119085 w 8128000"/>
                <a:gd name="connsiteY7" fmla="*/ 4157436 h 5246007"/>
                <a:gd name="connsiteX8" fmla="*/ 2075542 w 8128000"/>
                <a:gd name="connsiteY8" fmla="*/ 1733550 h 5246007"/>
                <a:gd name="connsiteX9" fmla="*/ 3396342 w 8128000"/>
                <a:gd name="connsiteY9" fmla="*/ 1036864 h 5246007"/>
                <a:gd name="connsiteX10" fmla="*/ 4426857 w 8128000"/>
                <a:gd name="connsiteY10" fmla="*/ 1065893 h 5246007"/>
                <a:gd name="connsiteX11" fmla="*/ 5646057 w 8128000"/>
                <a:gd name="connsiteY11" fmla="*/ 1631950 h 5246007"/>
                <a:gd name="connsiteX12" fmla="*/ 5486400 w 8128000"/>
                <a:gd name="connsiteY12" fmla="*/ 1951264 h 5246007"/>
                <a:gd name="connsiteX13" fmla="*/ 5326742 w 8128000"/>
                <a:gd name="connsiteY13" fmla="*/ 2067378 h 5246007"/>
                <a:gd name="connsiteX14" fmla="*/ 5167085 w 8128000"/>
                <a:gd name="connsiteY14" fmla="*/ 2647950 h 5246007"/>
                <a:gd name="connsiteX15" fmla="*/ 5109028 w 8128000"/>
                <a:gd name="connsiteY15" fmla="*/ 2981778 h 5246007"/>
                <a:gd name="connsiteX16" fmla="*/ 5470525 w 8128000"/>
                <a:gd name="connsiteY16" fmla="*/ 3609068 h 5246007"/>
                <a:gd name="connsiteX17" fmla="*/ 8126185 w 8128000"/>
                <a:gd name="connsiteY17" fmla="*/ 0 h 5246007"/>
                <a:gd name="connsiteX18" fmla="*/ 0 w 8128000"/>
                <a:gd name="connsiteY18" fmla="*/ 6350 h 5246007"/>
                <a:gd name="connsiteX0" fmla="*/ 0 w 8143875"/>
                <a:gd name="connsiteY0" fmla="*/ 6350 h 5246007"/>
                <a:gd name="connsiteX1" fmla="*/ 43542 w 8143875"/>
                <a:gd name="connsiteY1" fmla="*/ 5246007 h 5246007"/>
                <a:gd name="connsiteX2" fmla="*/ 8128000 w 8143875"/>
                <a:gd name="connsiteY2" fmla="*/ 5231493 h 5246007"/>
                <a:gd name="connsiteX3" fmla="*/ 8143875 w 8143875"/>
                <a:gd name="connsiteY3" fmla="*/ 165100 h 5246007"/>
                <a:gd name="connsiteX4" fmla="*/ 5471885 w 8143875"/>
                <a:gd name="connsiteY4" fmla="*/ 3605893 h 5246007"/>
                <a:gd name="connsiteX5" fmla="*/ 4615542 w 8143875"/>
                <a:gd name="connsiteY5" fmla="*/ 4026807 h 5246007"/>
                <a:gd name="connsiteX6" fmla="*/ 2307771 w 8143875"/>
                <a:gd name="connsiteY6" fmla="*/ 4738007 h 5246007"/>
                <a:gd name="connsiteX7" fmla="*/ 2119085 w 8143875"/>
                <a:gd name="connsiteY7" fmla="*/ 4157436 h 5246007"/>
                <a:gd name="connsiteX8" fmla="*/ 2075542 w 8143875"/>
                <a:gd name="connsiteY8" fmla="*/ 1733550 h 5246007"/>
                <a:gd name="connsiteX9" fmla="*/ 3396342 w 8143875"/>
                <a:gd name="connsiteY9" fmla="*/ 1036864 h 5246007"/>
                <a:gd name="connsiteX10" fmla="*/ 4426857 w 8143875"/>
                <a:gd name="connsiteY10" fmla="*/ 1065893 h 5246007"/>
                <a:gd name="connsiteX11" fmla="*/ 5646057 w 8143875"/>
                <a:gd name="connsiteY11" fmla="*/ 1631950 h 5246007"/>
                <a:gd name="connsiteX12" fmla="*/ 5486400 w 8143875"/>
                <a:gd name="connsiteY12" fmla="*/ 1951264 h 5246007"/>
                <a:gd name="connsiteX13" fmla="*/ 5326742 w 8143875"/>
                <a:gd name="connsiteY13" fmla="*/ 2067378 h 5246007"/>
                <a:gd name="connsiteX14" fmla="*/ 5167085 w 8143875"/>
                <a:gd name="connsiteY14" fmla="*/ 2647950 h 5246007"/>
                <a:gd name="connsiteX15" fmla="*/ 5109028 w 8143875"/>
                <a:gd name="connsiteY15" fmla="*/ 2981778 h 5246007"/>
                <a:gd name="connsiteX16" fmla="*/ 5470525 w 8143875"/>
                <a:gd name="connsiteY16" fmla="*/ 3609068 h 5246007"/>
                <a:gd name="connsiteX17" fmla="*/ 8126185 w 8143875"/>
                <a:gd name="connsiteY17" fmla="*/ 0 h 5246007"/>
                <a:gd name="connsiteX18" fmla="*/ 0 w 8143875"/>
                <a:gd name="connsiteY18" fmla="*/ 6350 h 5246007"/>
                <a:gd name="connsiteX0" fmla="*/ 0 w 8129234"/>
                <a:gd name="connsiteY0" fmla="*/ 9525 h 5249182"/>
                <a:gd name="connsiteX1" fmla="*/ 43542 w 8129234"/>
                <a:gd name="connsiteY1" fmla="*/ 5249182 h 5249182"/>
                <a:gd name="connsiteX2" fmla="*/ 8128000 w 8129234"/>
                <a:gd name="connsiteY2" fmla="*/ 5234668 h 5249182"/>
                <a:gd name="connsiteX3" fmla="*/ 8124825 w 8129234"/>
                <a:gd name="connsiteY3" fmla="*/ 0 h 5249182"/>
                <a:gd name="connsiteX4" fmla="*/ 5471885 w 8129234"/>
                <a:gd name="connsiteY4" fmla="*/ 3609068 h 5249182"/>
                <a:gd name="connsiteX5" fmla="*/ 4615542 w 8129234"/>
                <a:gd name="connsiteY5" fmla="*/ 4029982 h 5249182"/>
                <a:gd name="connsiteX6" fmla="*/ 2307771 w 8129234"/>
                <a:gd name="connsiteY6" fmla="*/ 4741182 h 5249182"/>
                <a:gd name="connsiteX7" fmla="*/ 2119085 w 8129234"/>
                <a:gd name="connsiteY7" fmla="*/ 4160611 h 5249182"/>
                <a:gd name="connsiteX8" fmla="*/ 2075542 w 8129234"/>
                <a:gd name="connsiteY8" fmla="*/ 1736725 h 5249182"/>
                <a:gd name="connsiteX9" fmla="*/ 3396342 w 8129234"/>
                <a:gd name="connsiteY9" fmla="*/ 1040039 h 5249182"/>
                <a:gd name="connsiteX10" fmla="*/ 4426857 w 8129234"/>
                <a:gd name="connsiteY10" fmla="*/ 1069068 h 5249182"/>
                <a:gd name="connsiteX11" fmla="*/ 5646057 w 8129234"/>
                <a:gd name="connsiteY11" fmla="*/ 1635125 h 5249182"/>
                <a:gd name="connsiteX12" fmla="*/ 5486400 w 8129234"/>
                <a:gd name="connsiteY12" fmla="*/ 1954439 h 5249182"/>
                <a:gd name="connsiteX13" fmla="*/ 5326742 w 8129234"/>
                <a:gd name="connsiteY13" fmla="*/ 2070553 h 5249182"/>
                <a:gd name="connsiteX14" fmla="*/ 5167085 w 8129234"/>
                <a:gd name="connsiteY14" fmla="*/ 2651125 h 5249182"/>
                <a:gd name="connsiteX15" fmla="*/ 5109028 w 8129234"/>
                <a:gd name="connsiteY15" fmla="*/ 2984953 h 5249182"/>
                <a:gd name="connsiteX16" fmla="*/ 5470525 w 8129234"/>
                <a:gd name="connsiteY16" fmla="*/ 3612243 h 5249182"/>
                <a:gd name="connsiteX17" fmla="*/ 8126185 w 8129234"/>
                <a:gd name="connsiteY17" fmla="*/ 3175 h 5249182"/>
                <a:gd name="connsiteX18" fmla="*/ 0 w 8129234"/>
                <a:gd name="connsiteY18" fmla="*/ 9525 h 5249182"/>
                <a:gd name="connsiteX0" fmla="*/ 0 w 8129234"/>
                <a:gd name="connsiteY0" fmla="*/ 95250 h 5334907"/>
                <a:gd name="connsiteX1" fmla="*/ 43542 w 8129234"/>
                <a:gd name="connsiteY1" fmla="*/ 5334907 h 5334907"/>
                <a:gd name="connsiteX2" fmla="*/ 8128000 w 8129234"/>
                <a:gd name="connsiteY2" fmla="*/ 5320393 h 5334907"/>
                <a:gd name="connsiteX3" fmla="*/ 8124825 w 8129234"/>
                <a:gd name="connsiteY3" fmla="*/ 85725 h 5334907"/>
                <a:gd name="connsiteX4" fmla="*/ 5471885 w 8129234"/>
                <a:gd name="connsiteY4" fmla="*/ 3694793 h 5334907"/>
                <a:gd name="connsiteX5" fmla="*/ 4615542 w 8129234"/>
                <a:gd name="connsiteY5" fmla="*/ 4115707 h 5334907"/>
                <a:gd name="connsiteX6" fmla="*/ 2307771 w 8129234"/>
                <a:gd name="connsiteY6" fmla="*/ 4826907 h 5334907"/>
                <a:gd name="connsiteX7" fmla="*/ 2119085 w 8129234"/>
                <a:gd name="connsiteY7" fmla="*/ 4246336 h 5334907"/>
                <a:gd name="connsiteX8" fmla="*/ 2075542 w 8129234"/>
                <a:gd name="connsiteY8" fmla="*/ 1822450 h 5334907"/>
                <a:gd name="connsiteX9" fmla="*/ 3396342 w 8129234"/>
                <a:gd name="connsiteY9" fmla="*/ 1125764 h 5334907"/>
                <a:gd name="connsiteX10" fmla="*/ 4426857 w 8129234"/>
                <a:gd name="connsiteY10" fmla="*/ 1154793 h 5334907"/>
                <a:gd name="connsiteX11" fmla="*/ 5646057 w 8129234"/>
                <a:gd name="connsiteY11" fmla="*/ 1720850 h 5334907"/>
                <a:gd name="connsiteX12" fmla="*/ 5486400 w 8129234"/>
                <a:gd name="connsiteY12" fmla="*/ 2040164 h 5334907"/>
                <a:gd name="connsiteX13" fmla="*/ 5326742 w 8129234"/>
                <a:gd name="connsiteY13" fmla="*/ 2156278 h 5334907"/>
                <a:gd name="connsiteX14" fmla="*/ 5167085 w 8129234"/>
                <a:gd name="connsiteY14" fmla="*/ 2736850 h 5334907"/>
                <a:gd name="connsiteX15" fmla="*/ 5109028 w 8129234"/>
                <a:gd name="connsiteY15" fmla="*/ 3070678 h 5334907"/>
                <a:gd name="connsiteX16" fmla="*/ 5470525 w 8129234"/>
                <a:gd name="connsiteY16" fmla="*/ 3697968 h 5334907"/>
                <a:gd name="connsiteX17" fmla="*/ 8084910 w 8129234"/>
                <a:gd name="connsiteY17" fmla="*/ 0 h 5334907"/>
                <a:gd name="connsiteX18" fmla="*/ 0 w 8129234"/>
                <a:gd name="connsiteY18" fmla="*/ 95250 h 5334907"/>
                <a:gd name="connsiteX0" fmla="*/ 0 w 8129360"/>
                <a:gd name="connsiteY0" fmla="*/ 9525 h 5249182"/>
                <a:gd name="connsiteX1" fmla="*/ 43542 w 8129360"/>
                <a:gd name="connsiteY1" fmla="*/ 5249182 h 5249182"/>
                <a:gd name="connsiteX2" fmla="*/ 8128000 w 8129360"/>
                <a:gd name="connsiteY2" fmla="*/ 5234668 h 5249182"/>
                <a:gd name="connsiteX3" fmla="*/ 8124825 w 8129360"/>
                <a:gd name="connsiteY3" fmla="*/ 0 h 5249182"/>
                <a:gd name="connsiteX4" fmla="*/ 5471885 w 8129360"/>
                <a:gd name="connsiteY4" fmla="*/ 3609068 h 5249182"/>
                <a:gd name="connsiteX5" fmla="*/ 4615542 w 8129360"/>
                <a:gd name="connsiteY5" fmla="*/ 4029982 h 5249182"/>
                <a:gd name="connsiteX6" fmla="*/ 2307771 w 8129360"/>
                <a:gd name="connsiteY6" fmla="*/ 4741182 h 5249182"/>
                <a:gd name="connsiteX7" fmla="*/ 2119085 w 8129360"/>
                <a:gd name="connsiteY7" fmla="*/ 4160611 h 5249182"/>
                <a:gd name="connsiteX8" fmla="*/ 2075542 w 8129360"/>
                <a:gd name="connsiteY8" fmla="*/ 1736725 h 5249182"/>
                <a:gd name="connsiteX9" fmla="*/ 3396342 w 8129360"/>
                <a:gd name="connsiteY9" fmla="*/ 1040039 h 5249182"/>
                <a:gd name="connsiteX10" fmla="*/ 4426857 w 8129360"/>
                <a:gd name="connsiteY10" fmla="*/ 1069068 h 5249182"/>
                <a:gd name="connsiteX11" fmla="*/ 5646057 w 8129360"/>
                <a:gd name="connsiteY11" fmla="*/ 1635125 h 5249182"/>
                <a:gd name="connsiteX12" fmla="*/ 5486400 w 8129360"/>
                <a:gd name="connsiteY12" fmla="*/ 1954439 h 5249182"/>
                <a:gd name="connsiteX13" fmla="*/ 5326742 w 8129360"/>
                <a:gd name="connsiteY13" fmla="*/ 2070553 h 5249182"/>
                <a:gd name="connsiteX14" fmla="*/ 5167085 w 8129360"/>
                <a:gd name="connsiteY14" fmla="*/ 2651125 h 5249182"/>
                <a:gd name="connsiteX15" fmla="*/ 5109028 w 8129360"/>
                <a:gd name="connsiteY15" fmla="*/ 2984953 h 5249182"/>
                <a:gd name="connsiteX16" fmla="*/ 5470525 w 8129360"/>
                <a:gd name="connsiteY16" fmla="*/ 3612243 h 5249182"/>
                <a:gd name="connsiteX17" fmla="*/ 8129360 w 8129360"/>
                <a:gd name="connsiteY17" fmla="*/ 0 h 5249182"/>
                <a:gd name="connsiteX18" fmla="*/ 0 w 8129360"/>
                <a:gd name="connsiteY18" fmla="*/ 9525 h 5249182"/>
                <a:gd name="connsiteX0" fmla="*/ 0 w 8129360"/>
                <a:gd name="connsiteY0" fmla="*/ 9525 h 5249182"/>
                <a:gd name="connsiteX1" fmla="*/ 43542 w 8129360"/>
                <a:gd name="connsiteY1" fmla="*/ 5249182 h 5249182"/>
                <a:gd name="connsiteX2" fmla="*/ 8128000 w 8129360"/>
                <a:gd name="connsiteY2" fmla="*/ 5234668 h 5249182"/>
                <a:gd name="connsiteX3" fmla="*/ 8124825 w 8129360"/>
                <a:gd name="connsiteY3" fmla="*/ 0 h 5249182"/>
                <a:gd name="connsiteX4" fmla="*/ 5471885 w 8129360"/>
                <a:gd name="connsiteY4" fmla="*/ 3609068 h 5249182"/>
                <a:gd name="connsiteX5" fmla="*/ 4615542 w 8129360"/>
                <a:gd name="connsiteY5" fmla="*/ 4029982 h 5249182"/>
                <a:gd name="connsiteX6" fmla="*/ 2307771 w 8129360"/>
                <a:gd name="connsiteY6" fmla="*/ 4741182 h 5249182"/>
                <a:gd name="connsiteX7" fmla="*/ 2119085 w 8129360"/>
                <a:gd name="connsiteY7" fmla="*/ 4160611 h 5249182"/>
                <a:gd name="connsiteX8" fmla="*/ 2075542 w 8129360"/>
                <a:gd name="connsiteY8" fmla="*/ 1736725 h 5249182"/>
                <a:gd name="connsiteX9" fmla="*/ 3396342 w 8129360"/>
                <a:gd name="connsiteY9" fmla="*/ 1040039 h 5249182"/>
                <a:gd name="connsiteX10" fmla="*/ 4426857 w 8129360"/>
                <a:gd name="connsiteY10" fmla="*/ 1069068 h 5249182"/>
                <a:gd name="connsiteX11" fmla="*/ 5646057 w 8129360"/>
                <a:gd name="connsiteY11" fmla="*/ 1635125 h 5249182"/>
                <a:gd name="connsiteX12" fmla="*/ 5486400 w 8129360"/>
                <a:gd name="connsiteY12" fmla="*/ 1954439 h 5249182"/>
                <a:gd name="connsiteX13" fmla="*/ 5326742 w 8129360"/>
                <a:gd name="connsiteY13" fmla="*/ 2070553 h 5249182"/>
                <a:gd name="connsiteX14" fmla="*/ 5167085 w 8129360"/>
                <a:gd name="connsiteY14" fmla="*/ 2651125 h 5249182"/>
                <a:gd name="connsiteX15" fmla="*/ 5109028 w 8129360"/>
                <a:gd name="connsiteY15" fmla="*/ 2984953 h 5249182"/>
                <a:gd name="connsiteX16" fmla="*/ 5473700 w 8129360"/>
                <a:gd name="connsiteY16" fmla="*/ 3609068 h 5249182"/>
                <a:gd name="connsiteX17" fmla="*/ 8129360 w 8129360"/>
                <a:gd name="connsiteY17" fmla="*/ 0 h 5249182"/>
                <a:gd name="connsiteX18" fmla="*/ 0 w 8129360"/>
                <a:gd name="connsiteY18" fmla="*/ 9525 h 5249182"/>
                <a:gd name="connsiteX0" fmla="*/ 0 w 8129360"/>
                <a:gd name="connsiteY0" fmla="*/ 9525 h 5256802"/>
                <a:gd name="connsiteX1" fmla="*/ 28302 w 8129360"/>
                <a:gd name="connsiteY1" fmla="*/ 5256802 h 5256802"/>
                <a:gd name="connsiteX2" fmla="*/ 8128000 w 8129360"/>
                <a:gd name="connsiteY2" fmla="*/ 5234668 h 5256802"/>
                <a:gd name="connsiteX3" fmla="*/ 8124825 w 8129360"/>
                <a:gd name="connsiteY3" fmla="*/ 0 h 5256802"/>
                <a:gd name="connsiteX4" fmla="*/ 5471885 w 8129360"/>
                <a:gd name="connsiteY4" fmla="*/ 3609068 h 5256802"/>
                <a:gd name="connsiteX5" fmla="*/ 4615542 w 8129360"/>
                <a:gd name="connsiteY5" fmla="*/ 4029982 h 5256802"/>
                <a:gd name="connsiteX6" fmla="*/ 2307771 w 8129360"/>
                <a:gd name="connsiteY6" fmla="*/ 4741182 h 5256802"/>
                <a:gd name="connsiteX7" fmla="*/ 2119085 w 8129360"/>
                <a:gd name="connsiteY7" fmla="*/ 4160611 h 5256802"/>
                <a:gd name="connsiteX8" fmla="*/ 2075542 w 8129360"/>
                <a:gd name="connsiteY8" fmla="*/ 1736725 h 5256802"/>
                <a:gd name="connsiteX9" fmla="*/ 3396342 w 8129360"/>
                <a:gd name="connsiteY9" fmla="*/ 1040039 h 5256802"/>
                <a:gd name="connsiteX10" fmla="*/ 4426857 w 8129360"/>
                <a:gd name="connsiteY10" fmla="*/ 1069068 h 5256802"/>
                <a:gd name="connsiteX11" fmla="*/ 5646057 w 8129360"/>
                <a:gd name="connsiteY11" fmla="*/ 1635125 h 5256802"/>
                <a:gd name="connsiteX12" fmla="*/ 5486400 w 8129360"/>
                <a:gd name="connsiteY12" fmla="*/ 1954439 h 5256802"/>
                <a:gd name="connsiteX13" fmla="*/ 5326742 w 8129360"/>
                <a:gd name="connsiteY13" fmla="*/ 2070553 h 5256802"/>
                <a:gd name="connsiteX14" fmla="*/ 5167085 w 8129360"/>
                <a:gd name="connsiteY14" fmla="*/ 2651125 h 5256802"/>
                <a:gd name="connsiteX15" fmla="*/ 5109028 w 8129360"/>
                <a:gd name="connsiteY15" fmla="*/ 2984953 h 5256802"/>
                <a:gd name="connsiteX16" fmla="*/ 5473700 w 8129360"/>
                <a:gd name="connsiteY16" fmla="*/ 3609068 h 5256802"/>
                <a:gd name="connsiteX17" fmla="*/ 8129360 w 8129360"/>
                <a:gd name="connsiteY17" fmla="*/ 0 h 5256802"/>
                <a:gd name="connsiteX18" fmla="*/ 0 w 8129360"/>
                <a:gd name="connsiteY18" fmla="*/ 9525 h 5256802"/>
                <a:gd name="connsiteX0" fmla="*/ 0 w 8129360"/>
                <a:gd name="connsiteY0" fmla="*/ 9525 h 5256802"/>
                <a:gd name="connsiteX1" fmla="*/ 13062 w 8129360"/>
                <a:gd name="connsiteY1" fmla="*/ 5256802 h 5256802"/>
                <a:gd name="connsiteX2" fmla="*/ 8128000 w 8129360"/>
                <a:gd name="connsiteY2" fmla="*/ 5234668 h 5256802"/>
                <a:gd name="connsiteX3" fmla="*/ 8124825 w 8129360"/>
                <a:gd name="connsiteY3" fmla="*/ 0 h 5256802"/>
                <a:gd name="connsiteX4" fmla="*/ 5471885 w 8129360"/>
                <a:gd name="connsiteY4" fmla="*/ 3609068 h 5256802"/>
                <a:gd name="connsiteX5" fmla="*/ 4615542 w 8129360"/>
                <a:gd name="connsiteY5" fmla="*/ 4029982 h 5256802"/>
                <a:gd name="connsiteX6" fmla="*/ 2307771 w 8129360"/>
                <a:gd name="connsiteY6" fmla="*/ 4741182 h 5256802"/>
                <a:gd name="connsiteX7" fmla="*/ 2119085 w 8129360"/>
                <a:gd name="connsiteY7" fmla="*/ 4160611 h 5256802"/>
                <a:gd name="connsiteX8" fmla="*/ 2075542 w 8129360"/>
                <a:gd name="connsiteY8" fmla="*/ 1736725 h 5256802"/>
                <a:gd name="connsiteX9" fmla="*/ 3396342 w 8129360"/>
                <a:gd name="connsiteY9" fmla="*/ 1040039 h 5256802"/>
                <a:gd name="connsiteX10" fmla="*/ 4426857 w 8129360"/>
                <a:gd name="connsiteY10" fmla="*/ 1069068 h 5256802"/>
                <a:gd name="connsiteX11" fmla="*/ 5646057 w 8129360"/>
                <a:gd name="connsiteY11" fmla="*/ 1635125 h 5256802"/>
                <a:gd name="connsiteX12" fmla="*/ 5486400 w 8129360"/>
                <a:gd name="connsiteY12" fmla="*/ 1954439 h 5256802"/>
                <a:gd name="connsiteX13" fmla="*/ 5326742 w 8129360"/>
                <a:gd name="connsiteY13" fmla="*/ 2070553 h 5256802"/>
                <a:gd name="connsiteX14" fmla="*/ 5167085 w 8129360"/>
                <a:gd name="connsiteY14" fmla="*/ 2651125 h 5256802"/>
                <a:gd name="connsiteX15" fmla="*/ 5109028 w 8129360"/>
                <a:gd name="connsiteY15" fmla="*/ 2984953 h 5256802"/>
                <a:gd name="connsiteX16" fmla="*/ 5473700 w 8129360"/>
                <a:gd name="connsiteY16" fmla="*/ 3609068 h 5256802"/>
                <a:gd name="connsiteX17" fmla="*/ 8129360 w 8129360"/>
                <a:gd name="connsiteY17" fmla="*/ 0 h 5256802"/>
                <a:gd name="connsiteX18" fmla="*/ 0 w 8129360"/>
                <a:gd name="connsiteY18" fmla="*/ 9525 h 5256802"/>
                <a:gd name="connsiteX0" fmla="*/ 1549038 w 8116298"/>
                <a:gd name="connsiteY0" fmla="*/ 454025 h 5256802"/>
                <a:gd name="connsiteX1" fmla="*/ 0 w 8116298"/>
                <a:gd name="connsiteY1" fmla="*/ 5256802 h 5256802"/>
                <a:gd name="connsiteX2" fmla="*/ 8114938 w 8116298"/>
                <a:gd name="connsiteY2" fmla="*/ 5234668 h 5256802"/>
                <a:gd name="connsiteX3" fmla="*/ 8111763 w 8116298"/>
                <a:gd name="connsiteY3" fmla="*/ 0 h 5256802"/>
                <a:gd name="connsiteX4" fmla="*/ 5458823 w 8116298"/>
                <a:gd name="connsiteY4" fmla="*/ 3609068 h 5256802"/>
                <a:gd name="connsiteX5" fmla="*/ 4602480 w 8116298"/>
                <a:gd name="connsiteY5" fmla="*/ 4029982 h 5256802"/>
                <a:gd name="connsiteX6" fmla="*/ 2294709 w 8116298"/>
                <a:gd name="connsiteY6" fmla="*/ 4741182 h 5256802"/>
                <a:gd name="connsiteX7" fmla="*/ 2106023 w 8116298"/>
                <a:gd name="connsiteY7" fmla="*/ 4160611 h 5256802"/>
                <a:gd name="connsiteX8" fmla="*/ 2062480 w 8116298"/>
                <a:gd name="connsiteY8" fmla="*/ 1736725 h 5256802"/>
                <a:gd name="connsiteX9" fmla="*/ 3383280 w 8116298"/>
                <a:gd name="connsiteY9" fmla="*/ 1040039 h 5256802"/>
                <a:gd name="connsiteX10" fmla="*/ 4413795 w 8116298"/>
                <a:gd name="connsiteY10" fmla="*/ 1069068 h 5256802"/>
                <a:gd name="connsiteX11" fmla="*/ 5632995 w 8116298"/>
                <a:gd name="connsiteY11" fmla="*/ 1635125 h 5256802"/>
                <a:gd name="connsiteX12" fmla="*/ 5473338 w 8116298"/>
                <a:gd name="connsiteY12" fmla="*/ 1954439 h 5256802"/>
                <a:gd name="connsiteX13" fmla="*/ 5313680 w 8116298"/>
                <a:gd name="connsiteY13" fmla="*/ 2070553 h 5256802"/>
                <a:gd name="connsiteX14" fmla="*/ 5154023 w 8116298"/>
                <a:gd name="connsiteY14" fmla="*/ 2651125 h 5256802"/>
                <a:gd name="connsiteX15" fmla="*/ 5095966 w 8116298"/>
                <a:gd name="connsiteY15" fmla="*/ 2984953 h 5256802"/>
                <a:gd name="connsiteX16" fmla="*/ 5460638 w 8116298"/>
                <a:gd name="connsiteY16" fmla="*/ 3609068 h 5256802"/>
                <a:gd name="connsiteX17" fmla="*/ 8116298 w 8116298"/>
                <a:gd name="connsiteY17" fmla="*/ 0 h 5256802"/>
                <a:gd name="connsiteX18" fmla="*/ 1549038 w 8116298"/>
                <a:gd name="connsiteY18" fmla="*/ 454025 h 5256802"/>
                <a:gd name="connsiteX0" fmla="*/ 12338 w 6579598"/>
                <a:gd name="connsiteY0" fmla="*/ 454025 h 5234668"/>
                <a:gd name="connsiteX1" fmla="*/ 0 w 6579598"/>
                <a:gd name="connsiteY1" fmla="*/ 4786902 h 5234668"/>
                <a:gd name="connsiteX2" fmla="*/ 6578238 w 6579598"/>
                <a:gd name="connsiteY2" fmla="*/ 5234668 h 5234668"/>
                <a:gd name="connsiteX3" fmla="*/ 6575063 w 6579598"/>
                <a:gd name="connsiteY3" fmla="*/ 0 h 5234668"/>
                <a:gd name="connsiteX4" fmla="*/ 3922123 w 6579598"/>
                <a:gd name="connsiteY4" fmla="*/ 3609068 h 5234668"/>
                <a:gd name="connsiteX5" fmla="*/ 3065780 w 6579598"/>
                <a:gd name="connsiteY5" fmla="*/ 4029982 h 5234668"/>
                <a:gd name="connsiteX6" fmla="*/ 758009 w 6579598"/>
                <a:gd name="connsiteY6" fmla="*/ 4741182 h 5234668"/>
                <a:gd name="connsiteX7" fmla="*/ 569323 w 6579598"/>
                <a:gd name="connsiteY7" fmla="*/ 4160611 h 5234668"/>
                <a:gd name="connsiteX8" fmla="*/ 525780 w 6579598"/>
                <a:gd name="connsiteY8" fmla="*/ 1736725 h 5234668"/>
                <a:gd name="connsiteX9" fmla="*/ 1846580 w 6579598"/>
                <a:gd name="connsiteY9" fmla="*/ 1040039 h 5234668"/>
                <a:gd name="connsiteX10" fmla="*/ 2877095 w 6579598"/>
                <a:gd name="connsiteY10" fmla="*/ 1069068 h 5234668"/>
                <a:gd name="connsiteX11" fmla="*/ 4096295 w 6579598"/>
                <a:gd name="connsiteY11" fmla="*/ 1635125 h 5234668"/>
                <a:gd name="connsiteX12" fmla="*/ 3936638 w 6579598"/>
                <a:gd name="connsiteY12" fmla="*/ 1954439 h 5234668"/>
                <a:gd name="connsiteX13" fmla="*/ 3776980 w 6579598"/>
                <a:gd name="connsiteY13" fmla="*/ 2070553 h 5234668"/>
                <a:gd name="connsiteX14" fmla="*/ 3617323 w 6579598"/>
                <a:gd name="connsiteY14" fmla="*/ 2651125 h 5234668"/>
                <a:gd name="connsiteX15" fmla="*/ 3559266 w 6579598"/>
                <a:gd name="connsiteY15" fmla="*/ 2984953 h 5234668"/>
                <a:gd name="connsiteX16" fmla="*/ 3923938 w 6579598"/>
                <a:gd name="connsiteY16" fmla="*/ 3609068 h 5234668"/>
                <a:gd name="connsiteX17" fmla="*/ 6579598 w 6579598"/>
                <a:gd name="connsiteY17" fmla="*/ 0 h 5234668"/>
                <a:gd name="connsiteX18" fmla="*/ 12338 w 6579598"/>
                <a:gd name="connsiteY18" fmla="*/ 454025 h 5234668"/>
                <a:gd name="connsiteX0" fmla="*/ 12338 w 6579598"/>
                <a:gd name="connsiteY0" fmla="*/ 454025 h 4786902"/>
                <a:gd name="connsiteX1" fmla="*/ 0 w 6579598"/>
                <a:gd name="connsiteY1" fmla="*/ 4786902 h 4786902"/>
                <a:gd name="connsiteX2" fmla="*/ 5498738 w 6579598"/>
                <a:gd name="connsiteY2" fmla="*/ 4777468 h 4786902"/>
                <a:gd name="connsiteX3" fmla="*/ 6575063 w 6579598"/>
                <a:gd name="connsiteY3" fmla="*/ 0 h 4786902"/>
                <a:gd name="connsiteX4" fmla="*/ 3922123 w 6579598"/>
                <a:gd name="connsiteY4" fmla="*/ 3609068 h 4786902"/>
                <a:gd name="connsiteX5" fmla="*/ 3065780 w 6579598"/>
                <a:gd name="connsiteY5" fmla="*/ 4029982 h 4786902"/>
                <a:gd name="connsiteX6" fmla="*/ 758009 w 6579598"/>
                <a:gd name="connsiteY6" fmla="*/ 4741182 h 4786902"/>
                <a:gd name="connsiteX7" fmla="*/ 569323 w 6579598"/>
                <a:gd name="connsiteY7" fmla="*/ 4160611 h 4786902"/>
                <a:gd name="connsiteX8" fmla="*/ 525780 w 6579598"/>
                <a:gd name="connsiteY8" fmla="*/ 1736725 h 4786902"/>
                <a:gd name="connsiteX9" fmla="*/ 1846580 w 6579598"/>
                <a:gd name="connsiteY9" fmla="*/ 1040039 h 4786902"/>
                <a:gd name="connsiteX10" fmla="*/ 2877095 w 6579598"/>
                <a:gd name="connsiteY10" fmla="*/ 1069068 h 4786902"/>
                <a:gd name="connsiteX11" fmla="*/ 4096295 w 6579598"/>
                <a:gd name="connsiteY11" fmla="*/ 1635125 h 4786902"/>
                <a:gd name="connsiteX12" fmla="*/ 3936638 w 6579598"/>
                <a:gd name="connsiteY12" fmla="*/ 1954439 h 4786902"/>
                <a:gd name="connsiteX13" fmla="*/ 3776980 w 6579598"/>
                <a:gd name="connsiteY13" fmla="*/ 2070553 h 4786902"/>
                <a:gd name="connsiteX14" fmla="*/ 3617323 w 6579598"/>
                <a:gd name="connsiteY14" fmla="*/ 2651125 h 4786902"/>
                <a:gd name="connsiteX15" fmla="*/ 3559266 w 6579598"/>
                <a:gd name="connsiteY15" fmla="*/ 2984953 h 4786902"/>
                <a:gd name="connsiteX16" fmla="*/ 3923938 w 6579598"/>
                <a:gd name="connsiteY16" fmla="*/ 3609068 h 4786902"/>
                <a:gd name="connsiteX17" fmla="*/ 6579598 w 6579598"/>
                <a:gd name="connsiteY17" fmla="*/ 0 h 4786902"/>
                <a:gd name="connsiteX18" fmla="*/ 12338 w 6579598"/>
                <a:gd name="connsiteY18" fmla="*/ 454025 h 4786902"/>
                <a:gd name="connsiteX0" fmla="*/ 12338 w 6575063"/>
                <a:gd name="connsiteY0" fmla="*/ 454025 h 4786902"/>
                <a:gd name="connsiteX1" fmla="*/ 0 w 6575063"/>
                <a:gd name="connsiteY1" fmla="*/ 4786902 h 4786902"/>
                <a:gd name="connsiteX2" fmla="*/ 5498738 w 6575063"/>
                <a:gd name="connsiteY2" fmla="*/ 4777468 h 4786902"/>
                <a:gd name="connsiteX3" fmla="*/ 6575063 w 6575063"/>
                <a:gd name="connsiteY3" fmla="*/ 0 h 4786902"/>
                <a:gd name="connsiteX4" fmla="*/ 3922123 w 6575063"/>
                <a:gd name="connsiteY4" fmla="*/ 3609068 h 4786902"/>
                <a:gd name="connsiteX5" fmla="*/ 3065780 w 6575063"/>
                <a:gd name="connsiteY5" fmla="*/ 4029982 h 4786902"/>
                <a:gd name="connsiteX6" fmla="*/ 758009 w 6575063"/>
                <a:gd name="connsiteY6" fmla="*/ 4741182 h 4786902"/>
                <a:gd name="connsiteX7" fmla="*/ 569323 w 6575063"/>
                <a:gd name="connsiteY7" fmla="*/ 4160611 h 4786902"/>
                <a:gd name="connsiteX8" fmla="*/ 525780 w 6575063"/>
                <a:gd name="connsiteY8" fmla="*/ 1736725 h 4786902"/>
                <a:gd name="connsiteX9" fmla="*/ 1846580 w 6575063"/>
                <a:gd name="connsiteY9" fmla="*/ 1040039 h 4786902"/>
                <a:gd name="connsiteX10" fmla="*/ 2877095 w 6575063"/>
                <a:gd name="connsiteY10" fmla="*/ 1069068 h 4786902"/>
                <a:gd name="connsiteX11" fmla="*/ 4096295 w 6575063"/>
                <a:gd name="connsiteY11" fmla="*/ 1635125 h 4786902"/>
                <a:gd name="connsiteX12" fmla="*/ 3936638 w 6575063"/>
                <a:gd name="connsiteY12" fmla="*/ 1954439 h 4786902"/>
                <a:gd name="connsiteX13" fmla="*/ 3776980 w 6575063"/>
                <a:gd name="connsiteY13" fmla="*/ 2070553 h 4786902"/>
                <a:gd name="connsiteX14" fmla="*/ 3617323 w 6575063"/>
                <a:gd name="connsiteY14" fmla="*/ 2651125 h 4786902"/>
                <a:gd name="connsiteX15" fmla="*/ 3559266 w 6575063"/>
                <a:gd name="connsiteY15" fmla="*/ 2984953 h 4786902"/>
                <a:gd name="connsiteX16" fmla="*/ 3923938 w 6575063"/>
                <a:gd name="connsiteY16" fmla="*/ 3609068 h 4786902"/>
                <a:gd name="connsiteX17" fmla="*/ 5474698 w 6575063"/>
                <a:gd name="connsiteY17" fmla="*/ 431800 h 4786902"/>
                <a:gd name="connsiteX18" fmla="*/ 12338 w 6575063"/>
                <a:gd name="connsiteY18" fmla="*/ 454025 h 4786902"/>
                <a:gd name="connsiteX0" fmla="*/ 12338 w 5499441"/>
                <a:gd name="connsiteY0" fmla="*/ 22225 h 4355102"/>
                <a:gd name="connsiteX1" fmla="*/ 0 w 5499441"/>
                <a:gd name="connsiteY1" fmla="*/ 4355102 h 4355102"/>
                <a:gd name="connsiteX2" fmla="*/ 5498738 w 5499441"/>
                <a:gd name="connsiteY2" fmla="*/ 4345668 h 4355102"/>
                <a:gd name="connsiteX3" fmla="*/ 5482863 w 5499441"/>
                <a:gd name="connsiteY3" fmla="*/ 0 h 4355102"/>
                <a:gd name="connsiteX4" fmla="*/ 3922123 w 5499441"/>
                <a:gd name="connsiteY4" fmla="*/ 3177268 h 4355102"/>
                <a:gd name="connsiteX5" fmla="*/ 3065780 w 5499441"/>
                <a:gd name="connsiteY5" fmla="*/ 3598182 h 4355102"/>
                <a:gd name="connsiteX6" fmla="*/ 758009 w 5499441"/>
                <a:gd name="connsiteY6" fmla="*/ 4309382 h 4355102"/>
                <a:gd name="connsiteX7" fmla="*/ 569323 w 5499441"/>
                <a:gd name="connsiteY7" fmla="*/ 3728811 h 4355102"/>
                <a:gd name="connsiteX8" fmla="*/ 525780 w 5499441"/>
                <a:gd name="connsiteY8" fmla="*/ 1304925 h 4355102"/>
                <a:gd name="connsiteX9" fmla="*/ 1846580 w 5499441"/>
                <a:gd name="connsiteY9" fmla="*/ 608239 h 4355102"/>
                <a:gd name="connsiteX10" fmla="*/ 2877095 w 5499441"/>
                <a:gd name="connsiteY10" fmla="*/ 637268 h 4355102"/>
                <a:gd name="connsiteX11" fmla="*/ 4096295 w 5499441"/>
                <a:gd name="connsiteY11" fmla="*/ 1203325 h 4355102"/>
                <a:gd name="connsiteX12" fmla="*/ 3936638 w 5499441"/>
                <a:gd name="connsiteY12" fmla="*/ 1522639 h 4355102"/>
                <a:gd name="connsiteX13" fmla="*/ 3776980 w 5499441"/>
                <a:gd name="connsiteY13" fmla="*/ 1638753 h 4355102"/>
                <a:gd name="connsiteX14" fmla="*/ 3617323 w 5499441"/>
                <a:gd name="connsiteY14" fmla="*/ 2219325 h 4355102"/>
                <a:gd name="connsiteX15" fmla="*/ 3559266 w 5499441"/>
                <a:gd name="connsiteY15" fmla="*/ 2553153 h 4355102"/>
                <a:gd name="connsiteX16" fmla="*/ 3923938 w 5499441"/>
                <a:gd name="connsiteY16" fmla="*/ 3177268 h 4355102"/>
                <a:gd name="connsiteX17" fmla="*/ 5474698 w 5499441"/>
                <a:gd name="connsiteY17" fmla="*/ 0 h 4355102"/>
                <a:gd name="connsiteX18" fmla="*/ 12338 w 5499441"/>
                <a:gd name="connsiteY18" fmla="*/ 22225 h 4355102"/>
                <a:gd name="connsiteX0" fmla="*/ 5988 w 5499441"/>
                <a:gd name="connsiteY0" fmla="*/ 0 h 4364627"/>
                <a:gd name="connsiteX1" fmla="*/ 0 w 5499441"/>
                <a:gd name="connsiteY1" fmla="*/ 4364627 h 4364627"/>
                <a:gd name="connsiteX2" fmla="*/ 5498738 w 5499441"/>
                <a:gd name="connsiteY2" fmla="*/ 4355193 h 4364627"/>
                <a:gd name="connsiteX3" fmla="*/ 5482863 w 5499441"/>
                <a:gd name="connsiteY3" fmla="*/ 9525 h 4364627"/>
                <a:gd name="connsiteX4" fmla="*/ 3922123 w 5499441"/>
                <a:gd name="connsiteY4" fmla="*/ 3186793 h 4364627"/>
                <a:gd name="connsiteX5" fmla="*/ 3065780 w 5499441"/>
                <a:gd name="connsiteY5" fmla="*/ 3607707 h 4364627"/>
                <a:gd name="connsiteX6" fmla="*/ 758009 w 5499441"/>
                <a:gd name="connsiteY6" fmla="*/ 4318907 h 4364627"/>
                <a:gd name="connsiteX7" fmla="*/ 569323 w 5499441"/>
                <a:gd name="connsiteY7" fmla="*/ 3738336 h 4364627"/>
                <a:gd name="connsiteX8" fmla="*/ 525780 w 5499441"/>
                <a:gd name="connsiteY8" fmla="*/ 1314450 h 4364627"/>
                <a:gd name="connsiteX9" fmla="*/ 1846580 w 5499441"/>
                <a:gd name="connsiteY9" fmla="*/ 617764 h 4364627"/>
                <a:gd name="connsiteX10" fmla="*/ 2877095 w 5499441"/>
                <a:gd name="connsiteY10" fmla="*/ 646793 h 4364627"/>
                <a:gd name="connsiteX11" fmla="*/ 4096295 w 5499441"/>
                <a:gd name="connsiteY11" fmla="*/ 1212850 h 4364627"/>
                <a:gd name="connsiteX12" fmla="*/ 3936638 w 5499441"/>
                <a:gd name="connsiteY12" fmla="*/ 1532164 h 4364627"/>
                <a:gd name="connsiteX13" fmla="*/ 3776980 w 5499441"/>
                <a:gd name="connsiteY13" fmla="*/ 1648278 h 4364627"/>
                <a:gd name="connsiteX14" fmla="*/ 3617323 w 5499441"/>
                <a:gd name="connsiteY14" fmla="*/ 2228850 h 4364627"/>
                <a:gd name="connsiteX15" fmla="*/ 3559266 w 5499441"/>
                <a:gd name="connsiteY15" fmla="*/ 2562678 h 4364627"/>
                <a:gd name="connsiteX16" fmla="*/ 3923938 w 5499441"/>
                <a:gd name="connsiteY16" fmla="*/ 3186793 h 4364627"/>
                <a:gd name="connsiteX17" fmla="*/ 5474698 w 5499441"/>
                <a:gd name="connsiteY17" fmla="*/ 9525 h 4364627"/>
                <a:gd name="connsiteX18" fmla="*/ 5988 w 5499441"/>
                <a:gd name="connsiteY18" fmla="*/ 0 h 4364627"/>
                <a:gd name="connsiteX0" fmla="*/ 5988 w 5557248"/>
                <a:gd name="connsiteY0" fmla="*/ 149225 h 4513852"/>
                <a:gd name="connsiteX1" fmla="*/ 0 w 5557248"/>
                <a:gd name="connsiteY1" fmla="*/ 4513852 h 4513852"/>
                <a:gd name="connsiteX2" fmla="*/ 5498738 w 5557248"/>
                <a:gd name="connsiteY2" fmla="*/ 4504418 h 4513852"/>
                <a:gd name="connsiteX3" fmla="*/ 5482863 w 5557248"/>
                <a:gd name="connsiteY3" fmla="*/ 158750 h 4513852"/>
                <a:gd name="connsiteX4" fmla="*/ 3922123 w 5557248"/>
                <a:gd name="connsiteY4" fmla="*/ 3336018 h 4513852"/>
                <a:gd name="connsiteX5" fmla="*/ 3065780 w 5557248"/>
                <a:gd name="connsiteY5" fmla="*/ 3756932 h 4513852"/>
                <a:gd name="connsiteX6" fmla="*/ 758009 w 5557248"/>
                <a:gd name="connsiteY6" fmla="*/ 4468132 h 4513852"/>
                <a:gd name="connsiteX7" fmla="*/ 569323 w 5557248"/>
                <a:gd name="connsiteY7" fmla="*/ 3887561 h 4513852"/>
                <a:gd name="connsiteX8" fmla="*/ 525780 w 5557248"/>
                <a:gd name="connsiteY8" fmla="*/ 1463675 h 4513852"/>
                <a:gd name="connsiteX9" fmla="*/ 1846580 w 5557248"/>
                <a:gd name="connsiteY9" fmla="*/ 766989 h 4513852"/>
                <a:gd name="connsiteX10" fmla="*/ 2877095 w 5557248"/>
                <a:gd name="connsiteY10" fmla="*/ 796018 h 4513852"/>
                <a:gd name="connsiteX11" fmla="*/ 4096295 w 5557248"/>
                <a:gd name="connsiteY11" fmla="*/ 1362075 h 4513852"/>
                <a:gd name="connsiteX12" fmla="*/ 3936638 w 5557248"/>
                <a:gd name="connsiteY12" fmla="*/ 1681389 h 4513852"/>
                <a:gd name="connsiteX13" fmla="*/ 3776980 w 5557248"/>
                <a:gd name="connsiteY13" fmla="*/ 1797503 h 4513852"/>
                <a:gd name="connsiteX14" fmla="*/ 3617323 w 5557248"/>
                <a:gd name="connsiteY14" fmla="*/ 2378075 h 4513852"/>
                <a:gd name="connsiteX15" fmla="*/ 3559266 w 5557248"/>
                <a:gd name="connsiteY15" fmla="*/ 2711903 h 4513852"/>
                <a:gd name="connsiteX16" fmla="*/ 3923938 w 5557248"/>
                <a:gd name="connsiteY16" fmla="*/ 3336018 h 4513852"/>
                <a:gd name="connsiteX17" fmla="*/ 5557248 w 5557248"/>
                <a:gd name="connsiteY17" fmla="*/ 0 h 4513852"/>
                <a:gd name="connsiteX18" fmla="*/ 5988 w 5557248"/>
                <a:gd name="connsiteY18" fmla="*/ 149225 h 4513852"/>
                <a:gd name="connsiteX0" fmla="*/ 5988 w 5705113"/>
                <a:gd name="connsiteY0" fmla="*/ 149225 h 4513852"/>
                <a:gd name="connsiteX1" fmla="*/ 0 w 5705113"/>
                <a:gd name="connsiteY1" fmla="*/ 4513852 h 4513852"/>
                <a:gd name="connsiteX2" fmla="*/ 5498738 w 5705113"/>
                <a:gd name="connsiteY2" fmla="*/ 4504418 h 4513852"/>
                <a:gd name="connsiteX3" fmla="*/ 5705113 w 5705113"/>
                <a:gd name="connsiteY3" fmla="*/ 317500 h 4513852"/>
                <a:gd name="connsiteX4" fmla="*/ 3922123 w 5705113"/>
                <a:gd name="connsiteY4" fmla="*/ 3336018 h 4513852"/>
                <a:gd name="connsiteX5" fmla="*/ 3065780 w 5705113"/>
                <a:gd name="connsiteY5" fmla="*/ 3756932 h 4513852"/>
                <a:gd name="connsiteX6" fmla="*/ 758009 w 5705113"/>
                <a:gd name="connsiteY6" fmla="*/ 4468132 h 4513852"/>
                <a:gd name="connsiteX7" fmla="*/ 569323 w 5705113"/>
                <a:gd name="connsiteY7" fmla="*/ 3887561 h 4513852"/>
                <a:gd name="connsiteX8" fmla="*/ 525780 w 5705113"/>
                <a:gd name="connsiteY8" fmla="*/ 1463675 h 4513852"/>
                <a:gd name="connsiteX9" fmla="*/ 1846580 w 5705113"/>
                <a:gd name="connsiteY9" fmla="*/ 766989 h 4513852"/>
                <a:gd name="connsiteX10" fmla="*/ 2877095 w 5705113"/>
                <a:gd name="connsiteY10" fmla="*/ 796018 h 4513852"/>
                <a:gd name="connsiteX11" fmla="*/ 4096295 w 5705113"/>
                <a:gd name="connsiteY11" fmla="*/ 1362075 h 4513852"/>
                <a:gd name="connsiteX12" fmla="*/ 3936638 w 5705113"/>
                <a:gd name="connsiteY12" fmla="*/ 1681389 h 4513852"/>
                <a:gd name="connsiteX13" fmla="*/ 3776980 w 5705113"/>
                <a:gd name="connsiteY13" fmla="*/ 1797503 h 4513852"/>
                <a:gd name="connsiteX14" fmla="*/ 3617323 w 5705113"/>
                <a:gd name="connsiteY14" fmla="*/ 2378075 h 4513852"/>
                <a:gd name="connsiteX15" fmla="*/ 3559266 w 5705113"/>
                <a:gd name="connsiteY15" fmla="*/ 2711903 h 4513852"/>
                <a:gd name="connsiteX16" fmla="*/ 3923938 w 5705113"/>
                <a:gd name="connsiteY16" fmla="*/ 3336018 h 4513852"/>
                <a:gd name="connsiteX17" fmla="*/ 5557248 w 5705113"/>
                <a:gd name="connsiteY17" fmla="*/ 0 h 4513852"/>
                <a:gd name="connsiteX18" fmla="*/ 5988 w 5705113"/>
                <a:gd name="connsiteY18" fmla="*/ 149225 h 4513852"/>
                <a:gd name="connsiteX0" fmla="*/ 5988 w 5705113"/>
                <a:gd name="connsiteY0" fmla="*/ 9525 h 4374152"/>
                <a:gd name="connsiteX1" fmla="*/ 0 w 5705113"/>
                <a:gd name="connsiteY1" fmla="*/ 4374152 h 4374152"/>
                <a:gd name="connsiteX2" fmla="*/ 5498738 w 5705113"/>
                <a:gd name="connsiteY2" fmla="*/ 4364718 h 4374152"/>
                <a:gd name="connsiteX3" fmla="*/ 5705113 w 5705113"/>
                <a:gd name="connsiteY3" fmla="*/ 177800 h 4374152"/>
                <a:gd name="connsiteX4" fmla="*/ 3922123 w 5705113"/>
                <a:gd name="connsiteY4" fmla="*/ 3196318 h 4374152"/>
                <a:gd name="connsiteX5" fmla="*/ 3065780 w 5705113"/>
                <a:gd name="connsiteY5" fmla="*/ 3617232 h 4374152"/>
                <a:gd name="connsiteX6" fmla="*/ 758009 w 5705113"/>
                <a:gd name="connsiteY6" fmla="*/ 4328432 h 4374152"/>
                <a:gd name="connsiteX7" fmla="*/ 569323 w 5705113"/>
                <a:gd name="connsiteY7" fmla="*/ 3747861 h 4374152"/>
                <a:gd name="connsiteX8" fmla="*/ 525780 w 5705113"/>
                <a:gd name="connsiteY8" fmla="*/ 1323975 h 4374152"/>
                <a:gd name="connsiteX9" fmla="*/ 1846580 w 5705113"/>
                <a:gd name="connsiteY9" fmla="*/ 627289 h 4374152"/>
                <a:gd name="connsiteX10" fmla="*/ 2877095 w 5705113"/>
                <a:gd name="connsiteY10" fmla="*/ 656318 h 4374152"/>
                <a:gd name="connsiteX11" fmla="*/ 4096295 w 5705113"/>
                <a:gd name="connsiteY11" fmla="*/ 1222375 h 4374152"/>
                <a:gd name="connsiteX12" fmla="*/ 3936638 w 5705113"/>
                <a:gd name="connsiteY12" fmla="*/ 1541689 h 4374152"/>
                <a:gd name="connsiteX13" fmla="*/ 3776980 w 5705113"/>
                <a:gd name="connsiteY13" fmla="*/ 1657803 h 4374152"/>
                <a:gd name="connsiteX14" fmla="*/ 3617323 w 5705113"/>
                <a:gd name="connsiteY14" fmla="*/ 2238375 h 4374152"/>
                <a:gd name="connsiteX15" fmla="*/ 3559266 w 5705113"/>
                <a:gd name="connsiteY15" fmla="*/ 2572203 h 4374152"/>
                <a:gd name="connsiteX16" fmla="*/ 3923938 w 5705113"/>
                <a:gd name="connsiteY16" fmla="*/ 3196318 h 4374152"/>
                <a:gd name="connsiteX17" fmla="*/ 5468348 w 5705113"/>
                <a:gd name="connsiteY17" fmla="*/ 0 h 4374152"/>
                <a:gd name="connsiteX18" fmla="*/ 5988 w 5705113"/>
                <a:gd name="connsiteY18" fmla="*/ 9525 h 4374152"/>
                <a:gd name="connsiteX0" fmla="*/ 5988 w 5499231"/>
                <a:gd name="connsiteY0" fmla="*/ 9525 h 4374152"/>
                <a:gd name="connsiteX1" fmla="*/ 0 w 5499231"/>
                <a:gd name="connsiteY1" fmla="*/ 4374152 h 4374152"/>
                <a:gd name="connsiteX2" fmla="*/ 5498738 w 5499231"/>
                <a:gd name="connsiteY2" fmla="*/ 4364718 h 4374152"/>
                <a:gd name="connsiteX3" fmla="*/ 5470163 w 5499231"/>
                <a:gd name="connsiteY3" fmla="*/ 6350 h 4374152"/>
                <a:gd name="connsiteX4" fmla="*/ 3922123 w 5499231"/>
                <a:gd name="connsiteY4" fmla="*/ 3196318 h 4374152"/>
                <a:gd name="connsiteX5" fmla="*/ 3065780 w 5499231"/>
                <a:gd name="connsiteY5" fmla="*/ 3617232 h 4374152"/>
                <a:gd name="connsiteX6" fmla="*/ 758009 w 5499231"/>
                <a:gd name="connsiteY6" fmla="*/ 4328432 h 4374152"/>
                <a:gd name="connsiteX7" fmla="*/ 569323 w 5499231"/>
                <a:gd name="connsiteY7" fmla="*/ 3747861 h 4374152"/>
                <a:gd name="connsiteX8" fmla="*/ 525780 w 5499231"/>
                <a:gd name="connsiteY8" fmla="*/ 1323975 h 4374152"/>
                <a:gd name="connsiteX9" fmla="*/ 1846580 w 5499231"/>
                <a:gd name="connsiteY9" fmla="*/ 627289 h 4374152"/>
                <a:gd name="connsiteX10" fmla="*/ 2877095 w 5499231"/>
                <a:gd name="connsiteY10" fmla="*/ 656318 h 4374152"/>
                <a:gd name="connsiteX11" fmla="*/ 4096295 w 5499231"/>
                <a:gd name="connsiteY11" fmla="*/ 1222375 h 4374152"/>
                <a:gd name="connsiteX12" fmla="*/ 3936638 w 5499231"/>
                <a:gd name="connsiteY12" fmla="*/ 1541689 h 4374152"/>
                <a:gd name="connsiteX13" fmla="*/ 3776980 w 5499231"/>
                <a:gd name="connsiteY13" fmla="*/ 1657803 h 4374152"/>
                <a:gd name="connsiteX14" fmla="*/ 3617323 w 5499231"/>
                <a:gd name="connsiteY14" fmla="*/ 2238375 h 4374152"/>
                <a:gd name="connsiteX15" fmla="*/ 3559266 w 5499231"/>
                <a:gd name="connsiteY15" fmla="*/ 2572203 h 4374152"/>
                <a:gd name="connsiteX16" fmla="*/ 3923938 w 5499231"/>
                <a:gd name="connsiteY16" fmla="*/ 3196318 h 4374152"/>
                <a:gd name="connsiteX17" fmla="*/ 5468348 w 5499231"/>
                <a:gd name="connsiteY17" fmla="*/ 0 h 4374152"/>
                <a:gd name="connsiteX18" fmla="*/ 5988 w 5499231"/>
                <a:gd name="connsiteY18" fmla="*/ 9525 h 4374152"/>
                <a:gd name="connsiteX0" fmla="*/ 5988 w 5499231"/>
                <a:gd name="connsiteY0" fmla="*/ 136525 h 4501152"/>
                <a:gd name="connsiteX1" fmla="*/ 0 w 5499231"/>
                <a:gd name="connsiteY1" fmla="*/ 4501152 h 4501152"/>
                <a:gd name="connsiteX2" fmla="*/ 5498738 w 5499231"/>
                <a:gd name="connsiteY2" fmla="*/ 4491718 h 4501152"/>
                <a:gd name="connsiteX3" fmla="*/ 5470163 w 5499231"/>
                <a:gd name="connsiteY3" fmla="*/ 133350 h 4501152"/>
                <a:gd name="connsiteX4" fmla="*/ 3922123 w 5499231"/>
                <a:gd name="connsiteY4" fmla="*/ 3323318 h 4501152"/>
                <a:gd name="connsiteX5" fmla="*/ 3065780 w 5499231"/>
                <a:gd name="connsiteY5" fmla="*/ 3744232 h 4501152"/>
                <a:gd name="connsiteX6" fmla="*/ 758009 w 5499231"/>
                <a:gd name="connsiteY6" fmla="*/ 4455432 h 4501152"/>
                <a:gd name="connsiteX7" fmla="*/ 569323 w 5499231"/>
                <a:gd name="connsiteY7" fmla="*/ 3874861 h 4501152"/>
                <a:gd name="connsiteX8" fmla="*/ 525780 w 5499231"/>
                <a:gd name="connsiteY8" fmla="*/ 1450975 h 4501152"/>
                <a:gd name="connsiteX9" fmla="*/ 1846580 w 5499231"/>
                <a:gd name="connsiteY9" fmla="*/ 754289 h 4501152"/>
                <a:gd name="connsiteX10" fmla="*/ 2877095 w 5499231"/>
                <a:gd name="connsiteY10" fmla="*/ 783318 h 4501152"/>
                <a:gd name="connsiteX11" fmla="*/ 4096295 w 5499231"/>
                <a:gd name="connsiteY11" fmla="*/ 1349375 h 4501152"/>
                <a:gd name="connsiteX12" fmla="*/ 3936638 w 5499231"/>
                <a:gd name="connsiteY12" fmla="*/ 1668689 h 4501152"/>
                <a:gd name="connsiteX13" fmla="*/ 3776980 w 5499231"/>
                <a:gd name="connsiteY13" fmla="*/ 1784803 h 4501152"/>
                <a:gd name="connsiteX14" fmla="*/ 3617323 w 5499231"/>
                <a:gd name="connsiteY14" fmla="*/ 2365375 h 4501152"/>
                <a:gd name="connsiteX15" fmla="*/ 3559266 w 5499231"/>
                <a:gd name="connsiteY15" fmla="*/ 2699203 h 4501152"/>
                <a:gd name="connsiteX16" fmla="*/ 3923938 w 5499231"/>
                <a:gd name="connsiteY16" fmla="*/ 3323318 h 4501152"/>
                <a:gd name="connsiteX17" fmla="*/ 5265148 w 5499231"/>
                <a:gd name="connsiteY17" fmla="*/ 0 h 4501152"/>
                <a:gd name="connsiteX18" fmla="*/ 5988 w 5499231"/>
                <a:gd name="connsiteY18" fmla="*/ 136525 h 4501152"/>
                <a:gd name="connsiteX0" fmla="*/ 5988 w 5498804"/>
                <a:gd name="connsiteY0" fmla="*/ 276225 h 4640852"/>
                <a:gd name="connsiteX1" fmla="*/ 0 w 5498804"/>
                <a:gd name="connsiteY1" fmla="*/ 4640852 h 4640852"/>
                <a:gd name="connsiteX2" fmla="*/ 5498738 w 5498804"/>
                <a:gd name="connsiteY2" fmla="*/ 4631418 h 4640852"/>
                <a:gd name="connsiteX3" fmla="*/ 5197113 w 5498804"/>
                <a:gd name="connsiteY3" fmla="*/ 0 h 4640852"/>
                <a:gd name="connsiteX4" fmla="*/ 3922123 w 5498804"/>
                <a:gd name="connsiteY4" fmla="*/ 3463018 h 4640852"/>
                <a:gd name="connsiteX5" fmla="*/ 3065780 w 5498804"/>
                <a:gd name="connsiteY5" fmla="*/ 3883932 h 4640852"/>
                <a:gd name="connsiteX6" fmla="*/ 758009 w 5498804"/>
                <a:gd name="connsiteY6" fmla="*/ 4595132 h 4640852"/>
                <a:gd name="connsiteX7" fmla="*/ 569323 w 5498804"/>
                <a:gd name="connsiteY7" fmla="*/ 4014561 h 4640852"/>
                <a:gd name="connsiteX8" fmla="*/ 525780 w 5498804"/>
                <a:gd name="connsiteY8" fmla="*/ 1590675 h 4640852"/>
                <a:gd name="connsiteX9" fmla="*/ 1846580 w 5498804"/>
                <a:gd name="connsiteY9" fmla="*/ 893989 h 4640852"/>
                <a:gd name="connsiteX10" fmla="*/ 2877095 w 5498804"/>
                <a:gd name="connsiteY10" fmla="*/ 923018 h 4640852"/>
                <a:gd name="connsiteX11" fmla="*/ 4096295 w 5498804"/>
                <a:gd name="connsiteY11" fmla="*/ 1489075 h 4640852"/>
                <a:gd name="connsiteX12" fmla="*/ 3936638 w 5498804"/>
                <a:gd name="connsiteY12" fmla="*/ 1808389 h 4640852"/>
                <a:gd name="connsiteX13" fmla="*/ 3776980 w 5498804"/>
                <a:gd name="connsiteY13" fmla="*/ 1924503 h 4640852"/>
                <a:gd name="connsiteX14" fmla="*/ 3617323 w 5498804"/>
                <a:gd name="connsiteY14" fmla="*/ 2505075 h 4640852"/>
                <a:gd name="connsiteX15" fmla="*/ 3559266 w 5498804"/>
                <a:gd name="connsiteY15" fmla="*/ 2838903 h 4640852"/>
                <a:gd name="connsiteX16" fmla="*/ 3923938 w 5498804"/>
                <a:gd name="connsiteY16" fmla="*/ 3463018 h 4640852"/>
                <a:gd name="connsiteX17" fmla="*/ 5265148 w 5498804"/>
                <a:gd name="connsiteY17" fmla="*/ 139700 h 4640852"/>
                <a:gd name="connsiteX18" fmla="*/ 5988 w 5498804"/>
                <a:gd name="connsiteY18" fmla="*/ 276225 h 4640852"/>
                <a:gd name="connsiteX0" fmla="*/ 5988 w 5499231"/>
                <a:gd name="connsiteY0" fmla="*/ 136525 h 4501152"/>
                <a:gd name="connsiteX1" fmla="*/ 0 w 5499231"/>
                <a:gd name="connsiteY1" fmla="*/ 4501152 h 4501152"/>
                <a:gd name="connsiteX2" fmla="*/ 5498738 w 5499231"/>
                <a:gd name="connsiteY2" fmla="*/ 4491718 h 4501152"/>
                <a:gd name="connsiteX3" fmla="*/ 5470163 w 5499231"/>
                <a:gd name="connsiteY3" fmla="*/ 133350 h 4501152"/>
                <a:gd name="connsiteX4" fmla="*/ 3922123 w 5499231"/>
                <a:gd name="connsiteY4" fmla="*/ 3323318 h 4501152"/>
                <a:gd name="connsiteX5" fmla="*/ 3065780 w 5499231"/>
                <a:gd name="connsiteY5" fmla="*/ 3744232 h 4501152"/>
                <a:gd name="connsiteX6" fmla="*/ 758009 w 5499231"/>
                <a:gd name="connsiteY6" fmla="*/ 4455432 h 4501152"/>
                <a:gd name="connsiteX7" fmla="*/ 569323 w 5499231"/>
                <a:gd name="connsiteY7" fmla="*/ 3874861 h 4501152"/>
                <a:gd name="connsiteX8" fmla="*/ 525780 w 5499231"/>
                <a:gd name="connsiteY8" fmla="*/ 1450975 h 4501152"/>
                <a:gd name="connsiteX9" fmla="*/ 1846580 w 5499231"/>
                <a:gd name="connsiteY9" fmla="*/ 754289 h 4501152"/>
                <a:gd name="connsiteX10" fmla="*/ 2877095 w 5499231"/>
                <a:gd name="connsiteY10" fmla="*/ 783318 h 4501152"/>
                <a:gd name="connsiteX11" fmla="*/ 4096295 w 5499231"/>
                <a:gd name="connsiteY11" fmla="*/ 1349375 h 4501152"/>
                <a:gd name="connsiteX12" fmla="*/ 3936638 w 5499231"/>
                <a:gd name="connsiteY12" fmla="*/ 1668689 h 4501152"/>
                <a:gd name="connsiteX13" fmla="*/ 3776980 w 5499231"/>
                <a:gd name="connsiteY13" fmla="*/ 1784803 h 4501152"/>
                <a:gd name="connsiteX14" fmla="*/ 3617323 w 5499231"/>
                <a:gd name="connsiteY14" fmla="*/ 2365375 h 4501152"/>
                <a:gd name="connsiteX15" fmla="*/ 3559266 w 5499231"/>
                <a:gd name="connsiteY15" fmla="*/ 2699203 h 4501152"/>
                <a:gd name="connsiteX16" fmla="*/ 3923938 w 5499231"/>
                <a:gd name="connsiteY16" fmla="*/ 3323318 h 4501152"/>
                <a:gd name="connsiteX17" fmla="*/ 5265148 w 5499231"/>
                <a:gd name="connsiteY17" fmla="*/ 0 h 4501152"/>
                <a:gd name="connsiteX18" fmla="*/ 5988 w 5499231"/>
                <a:gd name="connsiteY18" fmla="*/ 136525 h 4501152"/>
                <a:gd name="connsiteX0" fmla="*/ 5988 w 5499231"/>
                <a:gd name="connsiteY0" fmla="*/ 15875 h 4380502"/>
                <a:gd name="connsiteX1" fmla="*/ 0 w 5499231"/>
                <a:gd name="connsiteY1" fmla="*/ 4380502 h 4380502"/>
                <a:gd name="connsiteX2" fmla="*/ 5498738 w 5499231"/>
                <a:gd name="connsiteY2" fmla="*/ 4371068 h 4380502"/>
                <a:gd name="connsiteX3" fmla="*/ 5470163 w 5499231"/>
                <a:gd name="connsiteY3" fmla="*/ 12700 h 4380502"/>
                <a:gd name="connsiteX4" fmla="*/ 3922123 w 5499231"/>
                <a:gd name="connsiteY4" fmla="*/ 3202668 h 4380502"/>
                <a:gd name="connsiteX5" fmla="*/ 3065780 w 5499231"/>
                <a:gd name="connsiteY5" fmla="*/ 3623582 h 4380502"/>
                <a:gd name="connsiteX6" fmla="*/ 758009 w 5499231"/>
                <a:gd name="connsiteY6" fmla="*/ 4334782 h 4380502"/>
                <a:gd name="connsiteX7" fmla="*/ 569323 w 5499231"/>
                <a:gd name="connsiteY7" fmla="*/ 3754211 h 4380502"/>
                <a:gd name="connsiteX8" fmla="*/ 525780 w 5499231"/>
                <a:gd name="connsiteY8" fmla="*/ 1330325 h 4380502"/>
                <a:gd name="connsiteX9" fmla="*/ 1846580 w 5499231"/>
                <a:gd name="connsiteY9" fmla="*/ 633639 h 4380502"/>
                <a:gd name="connsiteX10" fmla="*/ 2877095 w 5499231"/>
                <a:gd name="connsiteY10" fmla="*/ 662668 h 4380502"/>
                <a:gd name="connsiteX11" fmla="*/ 4096295 w 5499231"/>
                <a:gd name="connsiteY11" fmla="*/ 1228725 h 4380502"/>
                <a:gd name="connsiteX12" fmla="*/ 3936638 w 5499231"/>
                <a:gd name="connsiteY12" fmla="*/ 1548039 h 4380502"/>
                <a:gd name="connsiteX13" fmla="*/ 3776980 w 5499231"/>
                <a:gd name="connsiteY13" fmla="*/ 1664153 h 4380502"/>
                <a:gd name="connsiteX14" fmla="*/ 3617323 w 5499231"/>
                <a:gd name="connsiteY14" fmla="*/ 2244725 h 4380502"/>
                <a:gd name="connsiteX15" fmla="*/ 3559266 w 5499231"/>
                <a:gd name="connsiteY15" fmla="*/ 2578553 h 4380502"/>
                <a:gd name="connsiteX16" fmla="*/ 3923938 w 5499231"/>
                <a:gd name="connsiteY16" fmla="*/ 3202668 h 4380502"/>
                <a:gd name="connsiteX17" fmla="*/ 5481048 w 5499231"/>
                <a:gd name="connsiteY17" fmla="*/ 0 h 4380502"/>
                <a:gd name="connsiteX18" fmla="*/ 5988 w 5499231"/>
                <a:gd name="connsiteY18" fmla="*/ 15875 h 4380502"/>
                <a:gd name="connsiteX0" fmla="*/ 5988 w 5499441"/>
                <a:gd name="connsiteY0" fmla="*/ 28575 h 4393202"/>
                <a:gd name="connsiteX1" fmla="*/ 0 w 5499441"/>
                <a:gd name="connsiteY1" fmla="*/ 4393202 h 4393202"/>
                <a:gd name="connsiteX2" fmla="*/ 5498738 w 5499441"/>
                <a:gd name="connsiteY2" fmla="*/ 4383768 h 4393202"/>
                <a:gd name="connsiteX3" fmla="*/ 5482863 w 5499441"/>
                <a:gd name="connsiteY3" fmla="*/ 0 h 4393202"/>
                <a:gd name="connsiteX4" fmla="*/ 3922123 w 5499441"/>
                <a:gd name="connsiteY4" fmla="*/ 3215368 h 4393202"/>
                <a:gd name="connsiteX5" fmla="*/ 3065780 w 5499441"/>
                <a:gd name="connsiteY5" fmla="*/ 3636282 h 4393202"/>
                <a:gd name="connsiteX6" fmla="*/ 758009 w 5499441"/>
                <a:gd name="connsiteY6" fmla="*/ 4347482 h 4393202"/>
                <a:gd name="connsiteX7" fmla="*/ 569323 w 5499441"/>
                <a:gd name="connsiteY7" fmla="*/ 3766911 h 4393202"/>
                <a:gd name="connsiteX8" fmla="*/ 525780 w 5499441"/>
                <a:gd name="connsiteY8" fmla="*/ 1343025 h 4393202"/>
                <a:gd name="connsiteX9" fmla="*/ 1846580 w 5499441"/>
                <a:gd name="connsiteY9" fmla="*/ 646339 h 4393202"/>
                <a:gd name="connsiteX10" fmla="*/ 2877095 w 5499441"/>
                <a:gd name="connsiteY10" fmla="*/ 675368 h 4393202"/>
                <a:gd name="connsiteX11" fmla="*/ 4096295 w 5499441"/>
                <a:gd name="connsiteY11" fmla="*/ 1241425 h 4393202"/>
                <a:gd name="connsiteX12" fmla="*/ 3936638 w 5499441"/>
                <a:gd name="connsiteY12" fmla="*/ 1560739 h 4393202"/>
                <a:gd name="connsiteX13" fmla="*/ 3776980 w 5499441"/>
                <a:gd name="connsiteY13" fmla="*/ 1676853 h 4393202"/>
                <a:gd name="connsiteX14" fmla="*/ 3617323 w 5499441"/>
                <a:gd name="connsiteY14" fmla="*/ 2257425 h 4393202"/>
                <a:gd name="connsiteX15" fmla="*/ 3559266 w 5499441"/>
                <a:gd name="connsiteY15" fmla="*/ 2591253 h 4393202"/>
                <a:gd name="connsiteX16" fmla="*/ 3923938 w 5499441"/>
                <a:gd name="connsiteY16" fmla="*/ 3215368 h 4393202"/>
                <a:gd name="connsiteX17" fmla="*/ 5481048 w 5499441"/>
                <a:gd name="connsiteY17" fmla="*/ 12700 h 4393202"/>
                <a:gd name="connsiteX18" fmla="*/ 5988 w 5499441"/>
                <a:gd name="connsiteY18" fmla="*/ 28575 h 4393202"/>
                <a:gd name="connsiteX0" fmla="*/ 1348 w 5499564"/>
                <a:gd name="connsiteY0" fmla="*/ 19050 h 4393202"/>
                <a:gd name="connsiteX1" fmla="*/ 123 w 5499564"/>
                <a:gd name="connsiteY1" fmla="*/ 4393202 h 4393202"/>
                <a:gd name="connsiteX2" fmla="*/ 5498861 w 5499564"/>
                <a:gd name="connsiteY2" fmla="*/ 4383768 h 4393202"/>
                <a:gd name="connsiteX3" fmla="*/ 5482986 w 5499564"/>
                <a:gd name="connsiteY3" fmla="*/ 0 h 4393202"/>
                <a:gd name="connsiteX4" fmla="*/ 3922246 w 5499564"/>
                <a:gd name="connsiteY4" fmla="*/ 3215368 h 4393202"/>
                <a:gd name="connsiteX5" fmla="*/ 3065903 w 5499564"/>
                <a:gd name="connsiteY5" fmla="*/ 3636282 h 4393202"/>
                <a:gd name="connsiteX6" fmla="*/ 758132 w 5499564"/>
                <a:gd name="connsiteY6" fmla="*/ 4347482 h 4393202"/>
                <a:gd name="connsiteX7" fmla="*/ 569446 w 5499564"/>
                <a:gd name="connsiteY7" fmla="*/ 3766911 h 4393202"/>
                <a:gd name="connsiteX8" fmla="*/ 525903 w 5499564"/>
                <a:gd name="connsiteY8" fmla="*/ 1343025 h 4393202"/>
                <a:gd name="connsiteX9" fmla="*/ 1846703 w 5499564"/>
                <a:gd name="connsiteY9" fmla="*/ 646339 h 4393202"/>
                <a:gd name="connsiteX10" fmla="*/ 2877218 w 5499564"/>
                <a:gd name="connsiteY10" fmla="*/ 675368 h 4393202"/>
                <a:gd name="connsiteX11" fmla="*/ 4096418 w 5499564"/>
                <a:gd name="connsiteY11" fmla="*/ 1241425 h 4393202"/>
                <a:gd name="connsiteX12" fmla="*/ 3936761 w 5499564"/>
                <a:gd name="connsiteY12" fmla="*/ 1560739 h 4393202"/>
                <a:gd name="connsiteX13" fmla="*/ 3777103 w 5499564"/>
                <a:gd name="connsiteY13" fmla="*/ 1676853 h 4393202"/>
                <a:gd name="connsiteX14" fmla="*/ 3617446 w 5499564"/>
                <a:gd name="connsiteY14" fmla="*/ 2257425 h 4393202"/>
                <a:gd name="connsiteX15" fmla="*/ 3559389 w 5499564"/>
                <a:gd name="connsiteY15" fmla="*/ 2591253 h 4393202"/>
                <a:gd name="connsiteX16" fmla="*/ 3924061 w 5499564"/>
                <a:gd name="connsiteY16" fmla="*/ 3215368 h 4393202"/>
                <a:gd name="connsiteX17" fmla="*/ 5481171 w 5499564"/>
                <a:gd name="connsiteY17" fmla="*/ 12700 h 4393202"/>
                <a:gd name="connsiteX18" fmla="*/ 1348 w 5499564"/>
                <a:gd name="connsiteY18" fmla="*/ 19050 h 439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99564" h="4393202">
                  <a:moveTo>
                    <a:pt x="1348" y="19050"/>
                  </a:moveTo>
                  <a:cubicBezTo>
                    <a:pt x="-2765" y="1463342"/>
                    <a:pt x="4236" y="2948910"/>
                    <a:pt x="123" y="4393202"/>
                  </a:cubicBezTo>
                  <a:lnTo>
                    <a:pt x="5498861" y="4383768"/>
                  </a:lnTo>
                  <a:cubicBezTo>
                    <a:pt x="5504153" y="2694970"/>
                    <a:pt x="5477694" y="1688798"/>
                    <a:pt x="5482986" y="0"/>
                  </a:cubicBezTo>
                  <a:lnTo>
                    <a:pt x="3922246" y="3215368"/>
                  </a:lnTo>
                  <a:lnTo>
                    <a:pt x="3065903" y="3636282"/>
                  </a:lnTo>
                  <a:lnTo>
                    <a:pt x="758132" y="4347482"/>
                  </a:lnTo>
                  <a:lnTo>
                    <a:pt x="569446" y="3766911"/>
                  </a:lnTo>
                  <a:lnTo>
                    <a:pt x="525903" y="1343025"/>
                  </a:lnTo>
                  <a:lnTo>
                    <a:pt x="1846703" y="646339"/>
                  </a:lnTo>
                  <a:lnTo>
                    <a:pt x="2877218" y="675368"/>
                  </a:lnTo>
                  <a:lnTo>
                    <a:pt x="4096418" y="1241425"/>
                  </a:lnTo>
                  <a:lnTo>
                    <a:pt x="3936761" y="1560739"/>
                  </a:lnTo>
                  <a:lnTo>
                    <a:pt x="3777103" y="1676853"/>
                  </a:lnTo>
                  <a:lnTo>
                    <a:pt x="3617446" y="2257425"/>
                  </a:lnTo>
                  <a:lnTo>
                    <a:pt x="3559389" y="2591253"/>
                  </a:lnTo>
                  <a:lnTo>
                    <a:pt x="3924061" y="3215368"/>
                  </a:lnTo>
                  <a:lnTo>
                    <a:pt x="5481171" y="12700"/>
                  </a:lnTo>
                  <a:lnTo>
                    <a:pt x="1348" y="19050"/>
                  </a:lnTo>
                  <a:close/>
                </a:path>
              </a:pathLst>
            </a:custGeom>
            <a:solidFill>
              <a:srgbClr val="0070C0">
                <a:alpha val="69000"/>
              </a:srgbClr>
            </a:solidFill>
            <a:ln w="0">
              <a:solidFill>
                <a:srgbClr val="0070C0">
                  <a:alpha val="3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Oval 20"/>
          <p:cNvSpPr/>
          <p:nvPr/>
        </p:nvSpPr>
        <p:spPr>
          <a:xfrm rot="21230262">
            <a:off x="2862363" y="4625804"/>
            <a:ext cx="1029542" cy="377371"/>
          </a:xfrm>
          <a:prstGeom prst="ellipse">
            <a:avLst/>
          </a:prstGeom>
          <a:solidFill>
            <a:srgbClr val="FF0000">
              <a:alpha val="37000"/>
            </a:srgbClr>
          </a:solidFill>
          <a:ln w="57150" cmpd="sng">
            <a:solidFill>
              <a:srgbClr val="FF0000">
                <a:alpha val="68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377134" y="5184922"/>
            <a:ext cx="2081021" cy="762123"/>
          </a:xfrm>
          <a:prstGeom prst="rect">
            <a:avLst/>
          </a:prstGeom>
          <a:solidFill>
            <a:srgbClr val="F8F8F8"/>
          </a:solidFill>
          <a:ln w="57150" cmpd="sng">
            <a:solidFill>
              <a:srgbClr val="FF0000">
                <a:alpha val="68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pt-PT"/>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200" b="1" dirty="0" smtClean="0">
                <a:solidFill>
                  <a:schemeClr val="tx1"/>
                </a:solidFill>
              </a:rPr>
              <a:t>Collision type:</a:t>
            </a:r>
          </a:p>
          <a:p>
            <a:pPr marL="171450" lvl="1"/>
            <a:r>
              <a:rPr lang="en-US" sz="1200" b="1" dirty="0" smtClean="0">
                <a:solidFill>
                  <a:schemeClr val="tx1"/>
                </a:solidFill>
              </a:rPr>
              <a:t>running over - </a:t>
            </a:r>
            <a:r>
              <a:rPr lang="en-US" sz="1200" dirty="0" smtClean="0">
                <a:solidFill>
                  <a:schemeClr val="tx1"/>
                </a:solidFill>
              </a:rPr>
              <a:t>3 casualties; 3 </a:t>
            </a:r>
            <a:r>
              <a:rPr lang="en-US" sz="1200" dirty="0">
                <a:solidFill>
                  <a:schemeClr val="tx1"/>
                </a:solidFill>
              </a:rPr>
              <a:t>slight </a:t>
            </a:r>
            <a:r>
              <a:rPr lang="en-US" sz="1200" dirty="0" smtClean="0">
                <a:solidFill>
                  <a:schemeClr val="tx1"/>
                </a:solidFill>
              </a:rPr>
              <a:t>injuries</a:t>
            </a:r>
            <a:endParaRPr lang="en-US" sz="1200" dirty="0">
              <a:solidFill>
                <a:schemeClr val="tx1"/>
              </a:solidFill>
            </a:endParaRPr>
          </a:p>
        </p:txBody>
      </p:sp>
      <p:grpSp>
        <p:nvGrpSpPr>
          <p:cNvPr id="23" name="Group 22"/>
          <p:cNvGrpSpPr/>
          <p:nvPr/>
        </p:nvGrpSpPr>
        <p:grpSpPr>
          <a:xfrm>
            <a:off x="3377134" y="1878695"/>
            <a:ext cx="2081021" cy="882943"/>
            <a:chOff x="5280600" y="3456770"/>
            <a:chExt cx="2081021" cy="882943"/>
          </a:xfrm>
        </p:grpSpPr>
        <p:sp>
          <p:nvSpPr>
            <p:cNvPr id="24" name="TextBox 23"/>
            <p:cNvSpPr txBox="1"/>
            <p:nvPr/>
          </p:nvSpPr>
          <p:spPr>
            <a:xfrm>
              <a:off x="5280600" y="3456770"/>
              <a:ext cx="2081021" cy="882943"/>
            </a:xfrm>
            <a:prstGeom prst="rect">
              <a:avLst/>
            </a:prstGeom>
            <a:solidFill>
              <a:srgbClr val="F8F8F8"/>
            </a:solidFill>
            <a:ln w="3175" cmpd="sng">
              <a:solidFill>
                <a:schemeClr val="bg1">
                  <a:lumMod val="50000"/>
                  <a:alpha val="68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pt-PT"/>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200" b="1" dirty="0" smtClean="0">
                  <a:solidFill>
                    <a:schemeClr val="tx1"/>
                  </a:solidFill>
                </a:rPr>
                <a:t>Collisions (2004-2007)</a:t>
              </a:r>
            </a:p>
            <a:p>
              <a:pPr lvl="1"/>
              <a:r>
                <a:rPr lang="en-US" sz="1200" dirty="0" smtClean="0">
                  <a:solidFill>
                    <a:schemeClr val="tx1"/>
                  </a:solidFill>
                </a:rPr>
                <a:t>Involving vehicles</a:t>
              </a:r>
            </a:p>
            <a:p>
              <a:pPr lvl="1"/>
              <a:r>
                <a:rPr lang="en-US" sz="1200" dirty="0" smtClean="0">
                  <a:solidFill>
                    <a:schemeClr val="tx1"/>
                  </a:solidFill>
                </a:rPr>
                <a:t>Involving pedestrians</a:t>
              </a:r>
              <a:endParaRPr lang="en-US" sz="1200" dirty="0">
                <a:solidFill>
                  <a:schemeClr val="tx1"/>
                </a:solidFill>
              </a:endParaRPr>
            </a:p>
          </p:txBody>
        </p:sp>
        <p:pic>
          <p:nvPicPr>
            <p:cNvPr id="25" name="Picture 5"/>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566627" y="3784683"/>
              <a:ext cx="196949" cy="172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5"/>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566627" y="3992100"/>
              <a:ext cx="196949"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7" name="Rectangle 26"/>
          <p:cNvSpPr/>
          <p:nvPr/>
        </p:nvSpPr>
        <p:spPr>
          <a:xfrm>
            <a:off x="5912062" y="894318"/>
            <a:ext cx="3387821" cy="615553"/>
          </a:xfrm>
          <a:prstGeom prst="rect">
            <a:avLst/>
          </a:prstGeom>
        </p:spPr>
        <p:txBody>
          <a:bodyPr wrap="square">
            <a:spAutoFit/>
          </a:bodyPr>
          <a:lstStyle/>
          <a:p>
            <a:pPr lvl="0">
              <a:lnSpc>
                <a:spcPct val="150000"/>
              </a:lnSpc>
            </a:pPr>
            <a:r>
              <a:rPr lang="en-US" sz="2400" b="1" dirty="0" smtClean="0">
                <a:solidFill>
                  <a:srgbClr val="FFFFFF"/>
                </a:solidFill>
              </a:rPr>
              <a:t>Urban Characteristics </a:t>
            </a:r>
            <a:endParaRPr lang="en-GB" sz="2400" b="1" dirty="0" smtClean="0">
              <a:solidFill>
                <a:srgbClr val="FFFFFF"/>
              </a:solidFill>
            </a:endParaRPr>
          </a:p>
        </p:txBody>
      </p:sp>
      <p:sp>
        <p:nvSpPr>
          <p:cNvPr id="28" name="TextBox 27"/>
          <p:cNvSpPr txBox="1"/>
          <p:nvPr/>
        </p:nvSpPr>
        <p:spPr>
          <a:xfrm>
            <a:off x="5764799" y="2215527"/>
            <a:ext cx="3343339" cy="3524042"/>
          </a:xfrm>
          <a:prstGeom prst="rect">
            <a:avLst/>
          </a:prstGeom>
          <a:noFill/>
        </p:spPr>
        <p:txBody>
          <a:bodyPr wrap="square" rtlCol="0">
            <a:spAutoFit/>
          </a:bodyPr>
          <a:lstStyle/>
          <a:p>
            <a:pPr marL="285750" indent="-285750">
              <a:spcAft>
                <a:spcPts val="600"/>
              </a:spcAft>
              <a:buFont typeface="Wingdings" pitchFamily="2" charset="2"/>
              <a:buChar char="§"/>
            </a:pPr>
            <a:r>
              <a:rPr lang="en-GB" dirty="0" smtClean="0">
                <a:solidFill>
                  <a:schemeClr val="tx2"/>
                </a:solidFill>
              </a:rPr>
              <a:t>Mixed </a:t>
            </a:r>
            <a:r>
              <a:rPr lang="en-GB" dirty="0">
                <a:solidFill>
                  <a:schemeClr val="tx2"/>
                </a:solidFill>
              </a:rPr>
              <a:t>residential and </a:t>
            </a:r>
            <a:r>
              <a:rPr lang="en-GB" dirty="0" smtClean="0">
                <a:solidFill>
                  <a:schemeClr val="tx2"/>
                </a:solidFill>
              </a:rPr>
              <a:t>business neighbourhood</a:t>
            </a:r>
            <a:endParaRPr lang="en-GB" dirty="0" smtClean="0">
              <a:solidFill>
                <a:schemeClr val="tx2"/>
              </a:solidFill>
            </a:endParaRPr>
          </a:p>
          <a:p>
            <a:pPr marL="285750" indent="-285750">
              <a:spcAft>
                <a:spcPts val="600"/>
              </a:spcAft>
              <a:buFont typeface="Wingdings" pitchFamily="2" charset="2"/>
              <a:buChar char="§"/>
            </a:pPr>
            <a:r>
              <a:rPr lang="en-GB" dirty="0">
                <a:solidFill>
                  <a:schemeClr val="tx2"/>
                </a:solidFill>
              </a:rPr>
              <a:t>Speed limit: 50km/h</a:t>
            </a:r>
          </a:p>
          <a:p>
            <a:pPr marL="285750" indent="-285750">
              <a:spcAft>
                <a:spcPts val="600"/>
              </a:spcAft>
              <a:buFont typeface="Wingdings" pitchFamily="2" charset="2"/>
              <a:buChar char="§"/>
            </a:pPr>
            <a:r>
              <a:rPr lang="en-GB" dirty="0">
                <a:solidFill>
                  <a:schemeClr val="tx2"/>
                </a:solidFill>
              </a:rPr>
              <a:t>One way street </a:t>
            </a:r>
            <a:r>
              <a:rPr lang="en-GB" dirty="0" smtClean="0">
                <a:solidFill>
                  <a:schemeClr val="tx2"/>
                </a:solidFill>
              </a:rPr>
              <a:t> </a:t>
            </a:r>
            <a:r>
              <a:rPr lang="en-GB" dirty="0">
                <a:solidFill>
                  <a:schemeClr val="tx2"/>
                </a:solidFill>
              </a:rPr>
              <a:t>belonging to a orthogonal </a:t>
            </a:r>
            <a:r>
              <a:rPr lang="en-GB" dirty="0" smtClean="0">
                <a:solidFill>
                  <a:schemeClr val="tx2"/>
                </a:solidFill>
              </a:rPr>
              <a:t>network</a:t>
            </a:r>
            <a:endParaRPr lang="en-GB" dirty="0">
              <a:solidFill>
                <a:schemeClr val="tx2"/>
              </a:solidFill>
            </a:endParaRPr>
          </a:p>
          <a:p>
            <a:pPr marL="285750" indent="-285750">
              <a:spcAft>
                <a:spcPts val="600"/>
              </a:spcAft>
              <a:buFont typeface="Wingdings" pitchFamily="2" charset="2"/>
              <a:buChar char="§"/>
            </a:pPr>
            <a:r>
              <a:rPr lang="en-GB" dirty="0">
                <a:solidFill>
                  <a:schemeClr val="tx2"/>
                </a:solidFill>
              </a:rPr>
              <a:t>There were no pedestrian crosses (except on traffic light)</a:t>
            </a:r>
          </a:p>
          <a:p>
            <a:pPr marL="285750" indent="-285750">
              <a:spcAft>
                <a:spcPts val="600"/>
              </a:spcAft>
              <a:buFont typeface="Wingdings" pitchFamily="2" charset="2"/>
              <a:buChar char="§"/>
            </a:pPr>
            <a:r>
              <a:rPr lang="en-GB" dirty="0" smtClean="0">
                <a:solidFill>
                  <a:schemeClr val="tx2"/>
                </a:solidFill>
              </a:rPr>
              <a:t>High travel demand for all the transport modes </a:t>
            </a:r>
          </a:p>
          <a:p>
            <a:pPr marL="285750" indent="-285750">
              <a:spcAft>
                <a:spcPts val="600"/>
              </a:spcAft>
              <a:buFont typeface="Wingdings" pitchFamily="2" charset="2"/>
              <a:buChar char="§"/>
            </a:pPr>
            <a:r>
              <a:rPr lang="en-GB" dirty="0" smtClean="0">
                <a:solidFill>
                  <a:schemeClr val="tx2"/>
                </a:solidFill>
              </a:rPr>
              <a:t>High parking pressure</a:t>
            </a:r>
          </a:p>
        </p:txBody>
      </p:sp>
    </p:spTree>
    <p:extLst>
      <p:ext uri="{BB962C8B-B14F-4D97-AF65-F5344CB8AC3E}">
        <p14:creationId xmlns:p14="http://schemas.microsoft.com/office/powerpoint/2010/main" val="1181063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380" y="372272"/>
            <a:ext cx="9162000" cy="646331"/>
          </a:xfrm>
          <a:prstGeom prst="rect">
            <a:avLst/>
          </a:prstGeom>
          <a:noFill/>
        </p:spPr>
        <p:txBody>
          <a:bodyPr wrap="square" rtlCol="0">
            <a:spAutoFit/>
          </a:bodyPr>
          <a:lstStyle/>
          <a:p>
            <a:pPr algn="ctr"/>
            <a:r>
              <a:rPr lang="en-GB" sz="3600" b="1" cap="small" dirty="0" smtClean="0">
                <a:solidFill>
                  <a:schemeClr val="accent6">
                    <a:lumMod val="75000"/>
                  </a:schemeClr>
                </a:solidFill>
                <a:latin typeface="+mj-lt"/>
              </a:rPr>
              <a:t> measure</a:t>
            </a:r>
            <a:endParaRPr lang="en-GB" sz="3600" b="1" cap="small" dirty="0">
              <a:solidFill>
                <a:schemeClr val="accent6">
                  <a:lumMod val="75000"/>
                </a:schemeClr>
              </a:solidFill>
              <a:latin typeface="+mj-lt"/>
            </a:endParaRPr>
          </a:p>
        </p:txBody>
      </p:sp>
      <p:grpSp>
        <p:nvGrpSpPr>
          <p:cNvPr id="4" name="Group 3"/>
          <p:cNvGrpSpPr/>
          <p:nvPr/>
        </p:nvGrpSpPr>
        <p:grpSpPr>
          <a:xfrm>
            <a:off x="397357" y="2171134"/>
            <a:ext cx="4128865" cy="4404517"/>
            <a:chOff x="397357" y="2220437"/>
            <a:chExt cx="4128865" cy="4404517"/>
          </a:xfrm>
        </p:grpSpPr>
        <p:sp>
          <p:nvSpPr>
            <p:cNvPr id="2" name="Rectangle 1"/>
            <p:cNvSpPr/>
            <p:nvPr/>
          </p:nvSpPr>
          <p:spPr>
            <a:xfrm>
              <a:off x="397357" y="2220437"/>
              <a:ext cx="4128865" cy="4396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397357" y="2220437"/>
              <a:ext cx="4128865" cy="4404517"/>
              <a:chOff x="878713" y="1578816"/>
              <a:chExt cx="2923531" cy="3170109"/>
            </a:xfrm>
          </p:grpSpPr>
          <p:grpSp>
            <p:nvGrpSpPr>
              <p:cNvPr id="73" name="Group 72"/>
              <p:cNvGrpSpPr/>
              <p:nvPr/>
            </p:nvGrpSpPr>
            <p:grpSpPr>
              <a:xfrm>
                <a:off x="878713" y="1578816"/>
                <a:ext cx="2923531" cy="3170109"/>
                <a:chOff x="878713" y="1578816"/>
                <a:chExt cx="2923531" cy="3170109"/>
              </a:xfrm>
            </p:grpSpPr>
            <p:cxnSp>
              <p:nvCxnSpPr>
                <p:cNvPr id="79" name="Straight Connector 78"/>
                <p:cNvCxnSpPr/>
                <p:nvPr/>
              </p:nvCxnSpPr>
              <p:spPr>
                <a:xfrm flipV="1">
                  <a:off x="2420727" y="2047436"/>
                  <a:ext cx="0" cy="2556000"/>
                </a:xfrm>
                <a:prstGeom prst="line">
                  <a:avLst/>
                </a:prstGeom>
                <a:noFill/>
                <a:ln>
                  <a:solidFill>
                    <a:schemeClr val="accent2"/>
                  </a:solidFill>
                  <a:prstDash val="lgDash"/>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cxnSp>
            <p:sp>
              <p:nvSpPr>
                <p:cNvPr id="80" name="Rectangle 79"/>
                <p:cNvSpPr/>
                <p:nvPr/>
              </p:nvSpPr>
              <p:spPr>
                <a:xfrm>
                  <a:off x="878713" y="1578816"/>
                  <a:ext cx="720080" cy="31683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1" name="Rectangle 80"/>
                <p:cNvSpPr/>
                <p:nvPr/>
              </p:nvSpPr>
              <p:spPr>
                <a:xfrm>
                  <a:off x="3082164" y="1580573"/>
                  <a:ext cx="720080" cy="31683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2" name="Rectangle 81"/>
                <p:cNvSpPr/>
                <p:nvPr/>
              </p:nvSpPr>
              <p:spPr>
                <a:xfrm>
                  <a:off x="1598793" y="1578816"/>
                  <a:ext cx="216000" cy="3168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3" name="Rectangle 82"/>
                <p:cNvSpPr/>
                <p:nvPr/>
              </p:nvSpPr>
              <p:spPr>
                <a:xfrm>
                  <a:off x="2866164" y="1578816"/>
                  <a:ext cx="216000" cy="3168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84" name="Straight Connector 83"/>
                <p:cNvCxnSpPr/>
                <p:nvPr/>
              </p:nvCxnSpPr>
              <p:spPr>
                <a:xfrm>
                  <a:off x="1814793" y="4297544"/>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814793" y="4009512"/>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814793" y="3721480"/>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814793" y="3433448"/>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814793" y="3145416"/>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814793" y="2857384"/>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814793" y="2569352"/>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814793" y="2281320"/>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814793" y="1993288"/>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814793" y="1705256"/>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2174857" y="4639160"/>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2174857" y="4351552"/>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2174857" y="4063693"/>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2174857" y="3775834"/>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2174857" y="3487975"/>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2174857" y="3200116"/>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2174857" y="2912257"/>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174857" y="2624398"/>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2174857" y="2336539"/>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2174857" y="2048680"/>
                  <a:ext cx="0" cy="3600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2662021" y="4167084"/>
                  <a:ext cx="204143" cy="504056"/>
                  <a:chOff x="4871937" y="2564904"/>
                  <a:chExt cx="204143" cy="504056"/>
                </a:xfrm>
              </p:grpSpPr>
              <p:cxnSp>
                <p:nvCxnSpPr>
                  <p:cNvPr id="129" name="Straight Connector 128"/>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2662021" y="3663698"/>
                  <a:ext cx="204143" cy="504056"/>
                  <a:chOff x="4871937" y="2564904"/>
                  <a:chExt cx="204143" cy="504056"/>
                </a:xfrm>
              </p:grpSpPr>
              <p:cxnSp>
                <p:nvCxnSpPr>
                  <p:cNvPr id="127" name="Straight Connector 126"/>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2662021" y="3160312"/>
                  <a:ext cx="204143" cy="504056"/>
                  <a:chOff x="4871937" y="2564904"/>
                  <a:chExt cx="204143" cy="504056"/>
                </a:xfrm>
              </p:grpSpPr>
              <p:cxnSp>
                <p:nvCxnSpPr>
                  <p:cNvPr id="125" name="Straight Connector 124"/>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107" name="Group 106"/>
                <p:cNvGrpSpPr/>
                <p:nvPr/>
              </p:nvGrpSpPr>
              <p:grpSpPr>
                <a:xfrm>
                  <a:off x="2662021" y="2656926"/>
                  <a:ext cx="204143" cy="504056"/>
                  <a:chOff x="4871937" y="2564904"/>
                  <a:chExt cx="204143" cy="504056"/>
                </a:xfrm>
              </p:grpSpPr>
              <p:cxnSp>
                <p:nvCxnSpPr>
                  <p:cNvPr id="123" name="Straight Connector 122"/>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108" name="Group 107"/>
                <p:cNvGrpSpPr/>
                <p:nvPr/>
              </p:nvGrpSpPr>
              <p:grpSpPr>
                <a:xfrm>
                  <a:off x="2662021" y="2153540"/>
                  <a:ext cx="204143" cy="504056"/>
                  <a:chOff x="4871937" y="2564904"/>
                  <a:chExt cx="204143" cy="504056"/>
                </a:xfrm>
              </p:grpSpPr>
              <p:cxnSp>
                <p:nvCxnSpPr>
                  <p:cNvPr id="121" name="Straight Connector 120"/>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109" name="Group 108"/>
                <p:cNvGrpSpPr/>
                <p:nvPr/>
              </p:nvGrpSpPr>
              <p:grpSpPr>
                <a:xfrm>
                  <a:off x="2662021" y="1650154"/>
                  <a:ext cx="204143" cy="504056"/>
                  <a:chOff x="4871937" y="2564904"/>
                  <a:chExt cx="204143" cy="504056"/>
                </a:xfrm>
              </p:grpSpPr>
              <p:cxnSp>
                <p:nvCxnSpPr>
                  <p:cNvPr id="119" name="Straight Connector 118"/>
                  <p:cNvCxnSpPr/>
                  <p:nvPr/>
                </p:nvCxnSpPr>
                <p:spPr>
                  <a:xfrm>
                    <a:off x="4871937" y="3068960"/>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4874218" y="2564904"/>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cxnSp>
              <p:nvCxnSpPr>
                <p:cNvPr id="110" name="Straight Connector 109"/>
                <p:cNvCxnSpPr/>
                <p:nvPr/>
              </p:nvCxnSpPr>
              <p:spPr>
                <a:xfrm>
                  <a:off x="2662021" y="1650824"/>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2304412" y="3535588"/>
                  <a:ext cx="241907" cy="489830"/>
                  <a:chOff x="6725021" y="5805264"/>
                  <a:chExt cx="241907" cy="489830"/>
                </a:xfrm>
              </p:grpSpPr>
              <p:sp>
                <p:nvSpPr>
                  <p:cNvPr id="115" name="Rectangle 114"/>
                  <p:cNvSpPr/>
                  <p:nvPr/>
                </p:nvSpPr>
                <p:spPr>
                  <a:xfrm>
                    <a:off x="6751481" y="5822509"/>
                    <a:ext cx="160767" cy="4400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nvGrpSpPr>
                  <p:cNvPr id="116" name="Group 115"/>
                  <p:cNvGrpSpPr/>
                  <p:nvPr/>
                </p:nvGrpSpPr>
                <p:grpSpPr>
                  <a:xfrm>
                    <a:off x="6725021" y="5805264"/>
                    <a:ext cx="241907" cy="489830"/>
                    <a:chOff x="2195736" y="2639226"/>
                    <a:chExt cx="275241" cy="535726"/>
                  </a:xfrm>
                  <a:solidFill>
                    <a:schemeClr val="accent2"/>
                  </a:solidFill>
                </p:grpSpPr>
                <p:sp>
                  <p:nvSpPr>
                    <p:cNvPr id="117" name="Freeform 10"/>
                    <p:cNvSpPr>
                      <a:spLocks noEditPoints="1"/>
                    </p:cNvSpPr>
                    <p:nvPr/>
                  </p:nvSpPr>
                  <p:spPr bwMode="auto">
                    <a:xfrm rot="16200000">
                      <a:off x="2065494" y="2769468"/>
                      <a:ext cx="535726" cy="275241"/>
                    </a:xfrm>
                    <a:custGeom>
                      <a:avLst/>
                      <a:gdLst>
                        <a:gd name="T0" fmla="*/ 544 w 1332"/>
                        <a:gd name="T1" fmla="*/ 224 h 822"/>
                        <a:gd name="T2" fmla="*/ 490 w 1332"/>
                        <a:gd name="T3" fmla="*/ 352 h 822"/>
                        <a:gd name="T4" fmla="*/ 522 w 1332"/>
                        <a:gd name="T5" fmla="*/ 458 h 822"/>
                        <a:gd name="T6" fmla="*/ 620 w 1332"/>
                        <a:gd name="T7" fmla="*/ 490 h 822"/>
                        <a:gd name="T8" fmla="*/ 724 w 1332"/>
                        <a:gd name="T9" fmla="*/ 410 h 822"/>
                        <a:gd name="T10" fmla="*/ 708 w 1332"/>
                        <a:gd name="T11" fmla="*/ 272 h 822"/>
                        <a:gd name="T12" fmla="*/ 564 w 1332"/>
                        <a:gd name="T13" fmla="*/ 152 h 822"/>
                        <a:gd name="T14" fmla="*/ 1312 w 1332"/>
                        <a:gd name="T15" fmla="*/ 242 h 822"/>
                        <a:gd name="T16" fmla="*/ 906 w 1332"/>
                        <a:gd name="T17" fmla="*/ 16 h 822"/>
                        <a:gd name="T18" fmla="*/ 468 w 1332"/>
                        <a:gd name="T19" fmla="*/ 2 h 822"/>
                        <a:gd name="T20" fmla="*/ 212 w 1332"/>
                        <a:gd name="T21" fmla="*/ 236 h 822"/>
                        <a:gd name="T22" fmla="*/ 28 w 1332"/>
                        <a:gd name="T23" fmla="*/ 558 h 822"/>
                        <a:gd name="T24" fmla="*/ 8 w 1332"/>
                        <a:gd name="T25" fmla="*/ 606 h 822"/>
                        <a:gd name="T26" fmla="*/ 184 w 1332"/>
                        <a:gd name="T27" fmla="*/ 680 h 822"/>
                        <a:gd name="T28" fmla="*/ 228 w 1332"/>
                        <a:gd name="T29" fmla="*/ 788 h 822"/>
                        <a:gd name="T30" fmla="*/ 318 w 1332"/>
                        <a:gd name="T31" fmla="*/ 822 h 822"/>
                        <a:gd name="T32" fmla="*/ 426 w 1332"/>
                        <a:gd name="T33" fmla="*/ 766 h 822"/>
                        <a:gd name="T34" fmla="*/ 478 w 1332"/>
                        <a:gd name="T35" fmla="*/ 654 h 822"/>
                        <a:gd name="T36" fmla="*/ 818 w 1332"/>
                        <a:gd name="T37" fmla="*/ 648 h 822"/>
                        <a:gd name="T38" fmla="*/ 846 w 1332"/>
                        <a:gd name="T39" fmla="*/ 766 h 822"/>
                        <a:gd name="T40" fmla="*/ 924 w 1332"/>
                        <a:gd name="T41" fmla="*/ 820 h 822"/>
                        <a:gd name="T42" fmla="*/ 1036 w 1332"/>
                        <a:gd name="T43" fmla="*/ 788 h 822"/>
                        <a:gd name="T44" fmla="*/ 1104 w 1332"/>
                        <a:gd name="T45" fmla="*/ 690 h 822"/>
                        <a:gd name="T46" fmla="*/ 1200 w 1332"/>
                        <a:gd name="T47" fmla="*/ 616 h 822"/>
                        <a:gd name="T48" fmla="*/ 1332 w 1332"/>
                        <a:gd name="T49" fmla="*/ 280 h 822"/>
                        <a:gd name="T50" fmla="*/ 964 w 1332"/>
                        <a:gd name="T51" fmla="*/ 242 h 822"/>
                        <a:gd name="T52" fmla="*/ 408 w 1332"/>
                        <a:gd name="T53" fmla="*/ 696 h 822"/>
                        <a:gd name="T54" fmla="*/ 292 w 1332"/>
                        <a:gd name="T55" fmla="*/ 764 h 822"/>
                        <a:gd name="T56" fmla="*/ 240 w 1332"/>
                        <a:gd name="T57" fmla="*/ 664 h 822"/>
                        <a:gd name="T58" fmla="*/ 318 w 1332"/>
                        <a:gd name="T59" fmla="*/ 530 h 822"/>
                        <a:gd name="T60" fmla="*/ 402 w 1332"/>
                        <a:gd name="T61" fmla="*/ 546 h 822"/>
                        <a:gd name="T62" fmla="*/ 1052 w 1332"/>
                        <a:gd name="T63" fmla="*/ 672 h 822"/>
                        <a:gd name="T64" fmla="*/ 980 w 1332"/>
                        <a:gd name="T65" fmla="*/ 758 h 822"/>
                        <a:gd name="T66" fmla="*/ 898 w 1332"/>
                        <a:gd name="T67" fmla="*/ 742 h 822"/>
                        <a:gd name="T68" fmla="*/ 892 w 1332"/>
                        <a:gd name="T69" fmla="*/ 592 h 822"/>
                        <a:gd name="T70" fmla="*/ 1006 w 1332"/>
                        <a:gd name="T71" fmla="*/ 524 h 822"/>
                        <a:gd name="T72" fmla="*/ 1060 w 1332"/>
                        <a:gd name="T73" fmla="*/ 624 h 822"/>
                        <a:gd name="T74" fmla="*/ 1186 w 1332"/>
                        <a:gd name="T75" fmla="*/ 338 h 822"/>
                        <a:gd name="T76" fmla="*/ 1236 w 1332"/>
                        <a:gd name="T77" fmla="*/ 386 h 822"/>
                        <a:gd name="T78" fmla="*/ 1084 w 1332"/>
                        <a:gd name="T79" fmla="*/ 516 h 822"/>
                        <a:gd name="T80" fmla="*/ 1000 w 1332"/>
                        <a:gd name="T81" fmla="*/ 466 h 822"/>
                        <a:gd name="T82" fmla="*/ 846 w 1332"/>
                        <a:gd name="T83" fmla="*/ 558 h 822"/>
                        <a:gd name="T84" fmla="*/ 416 w 1332"/>
                        <a:gd name="T85" fmla="*/ 484 h 822"/>
                        <a:gd name="T86" fmla="*/ 316 w 1332"/>
                        <a:gd name="T87" fmla="*/ 472 h 822"/>
                        <a:gd name="T88" fmla="*/ 230 w 1332"/>
                        <a:gd name="T89" fmla="*/ 292 h 822"/>
                        <a:gd name="T90" fmla="*/ 408 w 1332"/>
                        <a:gd name="T91" fmla="*/ 278 h 822"/>
                        <a:gd name="T92" fmla="*/ 770 w 1332"/>
                        <a:gd name="T93" fmla="*/ 276 h 822"/>
                        <a:gd name="T94" fmla="*/ 1010 w 1332"/>
                        <a:gd name="T95" fmla="*/ 298 h 822"/>
                        <a:gd name="T96" fmla="*/ 344 w 1332"/>
                        <a:gd name="T97" fmla="*/ 608 h 822"/>
                        <a:gd name="T98" fmla="*/ 304 w 1332"/>
                        <a:gd name="T99" fmla="*/ 634 h 822"/>
                        <a:gd name="T100" fmla="*/ 320 w 1332"/>
                        <a:gd name="T101" fmla="*/ 680 h 822"/>
                        <a:gd name="T102" fmla="*/ 360 w 1332"/>
                        <a:gd name="T103" fmla="*/ 654 h 822"/>
                        <a:gd name="T104" fmla="*/ 344 w 1332"/>
                        <a:gd name="T105" fmla="*/ 608 h 822"/>
                        <a:gd name="T106" fmla="*/ 946 w 1332"/>
                        <a:gd name="T107" fmla="*/ 622 h 822"/>
                        <a:gd name="T108" fmla="*/ 944 w 1332"/>
                        <a:gd name="T109" fmla="*/ 674 h 822"/>
                        <a:gd name="T110" fmla="*/ 988 w 1332"/>
                        <a:gd name="T111" fmla="*/ 666 h 822"/>
                        <a:gd name="T112" fmla="*/ 988 w 1332"/>
                        <a:gd name="T113" fmla="*/ 614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2" h="822">
                          <a:moveTo>
                            <a:pt x="534" y="142"/>
                          </a:moveTo>
                          <a:lnTo>
                            <a:pt x="534" y="142"/>
                          </a:lnTo>
                          <a:lnTo>
                            <a:pt x="540" y="160"/>
                          </a:lnTo>
                          <a:lnTo>
                            <a:pt x="544" y="176"/>
                          </a:lnTo>
                          <a:lnTo>
                            <a:pt x="546" y="190"/>
                          </a:lnTo>
                          <a:lnTo>
                            <a:pt x="548" y="202"/>
                          </a:lnTo>
                          <a:lnTo>
                            <a:pt x="546" y="214"/>
                          </a:lnTo>
                          <a:lnTo>
                            <a:pt x="544" y="224"/>
                          </a:lnTo>
                          <a:lnTo>
                            <a:pt x="538" y="242"/>
                          </a:lnTo>
                          <a:lnTo>
                            <a:pt x="528" y="260"/>
                          </a:lnTo>
                          <a:lnTo>
                            <a:pt x="516" y="278"/>
                          </a:lnTo>
                          <a:lnTo>
                            <a:pt x="506" y="296"/>
                          </a:lnTo>
                          <a:lnTo>
                            <a:pt x="496" y="320"/>
                          </a:lnTo>
                          <a:lnTo>
                            <a:pt x="496" y="320"/>
                          </a:lnTo>
                          <a:lnTo>
                            <a:pt x="492" y="336"/>
                          </a:lnTo>
                          <a:lnTo>
                            <a:pt x="490" y="352"/>
                          </a:lnTo>
                          <a:lnTo>
                            <a:pt x="490" y="368"/>
                          </a:lnTo>
                          <a:lnTo>
                            <a:pt x="490" y="384"/>
                          </a:lnTo>
                          <a:lnTo>
                            <a:pt x="492" y="398"/>
                          </a:lnTo>
                          <a:lnTo>
                            <a:pt x="496" y="412"/>
                          </a:lnTo>
                          <a:lnTo>
                            <a:pt x="500" y="424"/>
                          </a:lnTo>
                          <a:lnTo>
                            <a:pt x="508" y="436"/>
                          </a:lnTo>
                          <a:lnTo>
                            <a:pt x="514" y="448"/>
                          </a:lnTo>
                          <a:lnTo>
                            <a:pt x="522" y="458"/>
                          </a:lnTo>
                          <a:lnTo>
                            <a:pt x="532" y="466"/>
                          </a:lnTo>
                          <a:lnTo>
                            <a:pt x="542" y="474"/>
                          </a:lnTo>
                          <a:lnTo>
                            <a:pt x="554" y="480"/>
                          </a:lnTo>
                          <a:lnTo>
                            <a:pt x="566" y="486"/>
                          </a:lnTo>
                          <a:lnTo>
                            <a:pt x="580" y="488"/>
                          </a:lnTo>
                          <a:lnTo>
                            <a:pt x="594" y="490"/>
                          </a:lnTo>
                          <a:lnTo>
                            <a:pt x="594" y="490"/>
                          </a:lnTo>
                          <a:lnTo>
                            <a:pt x="620" y="490"/>
                          </a:lnTo>
                          <a:lnTo>
                            <a:pt x="642" y="486"/>
                          </a:lnTo>
                          <a:lnTo>
                            <a:pt x="662" y="478"/>
                          </a:lnTo>
                          <a:lnTo>
                            <a:pt x="678" y="470"/>
                          </a:lnTo>
                          <a:lnTo>
                            <a:pt x="692" y="460"/>
                          </a:lnTo>
                          <a:lnTo>
                            <a:pt x="704" y="448"/>
                          </a:lnTo>
                          <a:lnTo>
                            <a:pt x="712" y="436"/>
                          </a:lnTo>
                          <a:lnTo>
                            <a:pt x="718" y="422"/>
                          </a:lnTo>
                          <a:lnTo>
                            <a:pt x="724" y="410"/>
                          </a:lnTo>
                          <a:lnTo>
                            <a:pt x="726" y="398"/>
                          </a:lnTo>
                          <a:lnTo>
                            <a:pt x="730" y="374"/>
                          </a:lnTo>
                          <a:lnTo>
                            <a:pt x="730" y="358"/>
                          </a:lnTo>
                          <a:lnTo>
                            <a:pt x="728" y="352"/>
                          </a:lnTo>
                          <a:lnTo>
                            <a:pt x="728" y="352"/>
                          </a:lnTo>
                          <a:lnTo>
                            <a:pt x="726" y="324"/>
                          </a:lnTo>
                          <a:lnTo>
                            <a:pt x="718" y="296"/>
                          </a:lnTo>
                          <a:lnTo>
                            <a:pt x="708" y="272"/>
                          </a:lnTo>
                          <a:lnTo>
                            <a:pt x="696" y="252"/>
                          </a:lnTo>
                          <a:lnTo>
                            <a:pt x="682" y="232"/>
                          </a:lnTo>
                          <a:lnTo>
                            <a:pt x="664" y="214"/>
                          </a:lnTo>
                          <a:lnTo>
                            <a:pt x="648" y="200"/>
                          </a:lnTo>
                          <a:lnTo>
                            <a:pt x="630" y="186"/>
                          </a:lnTo>
                          <a:lnTo>
                            <a:pt x="612" y="176"/>
                          </a:lnTo>
                          <a:lnTo>
                            <a:pt x="594" y="166"/>
                          </a:lnTo>
                          <a:lnTo>
                            <a:pt x="564" y="152"/>
                          </a:lnTo>
                          <a:lnTo>
                            <a:pt x="542" y="144"/>
                          </a:lnTo>
                          <a:lnTo>
                            <a:pt x="534" y="142"/>
                          </a:lnTo>
                          <a:lnTo>
                            <a:pt x="534" y="142"/>
                          </a:lnTo>
                          <a:close/>
                          <a:moveTo>
                            <a:pt x="1328" y="254"/>
                          </a:moveTo>
                          <a:lnTo>
                            <a:pt x="1328" y="254"/>
                          </a:lnTo>
                          <a:lnTo>
                            <a:pt x="1324" y="248"/>
                          </a:lnTo>
                          <a:lnTo>
                            <a:pt x="1318" y="246"/>
                          </a:lnTo>
                          <a:lnTo>
                            <a:pt x="1312" y="242"/>
                          </a:lnTo>
                          <a:lnTo>
                            <a:pt x="1304" y="242"/>
                          </a:lnTo>
                          <a:lnTo>
                            <a:pt x="1304" y="242"/>
                          </a:lnTo>
                          <a:lnTo>
                            <a:pt x="1030" y="242"/>
                          </a:lnTo>
                          <a:lnTo>
                            <a:pt x="1030" y="242"/>
                          </a:lnTo>
                          <a:lnTo>
                            <a:pt x="1028" y="242"/>
                          </a:lnTo>
                          <a:lnTo>
                            <a:pt x="1028" y="242"/>
                          </a:lnTo>
                          <a:lnTo>
                            <a:pt x="974" y="142"/>
                          </a:lnTo>
                          <a:lnTo>
                            <a:pt x="906" y="16"/>
                          </a:lnTo>
                          <a:lnTo>
                            <a:pt x="906" y="16"/>
                          </a:lnTo>
                          <a:lnTo>
                            <a:pt x="902" y="10"/>
                          </a:lnTo>
                          <a:lnTo>
                            <a:pt x="896" y="4"/>
                          </a:lnTo>
                          <a:lnTo>
                            <a:pt x="888" y="2"/>
                          </a:lnTo>
                          <a:lnTo>
                            <a:pt x="882" y="0"/>
                          </a:lnTo>
                          <a:lnTo>
                            <a:pt x="478" y="0"/>
                          </a:lnTo>
                          <a:lnTo>
                            <a:pt x="478" y="0"/>
                          </a:lnTo>
                          <a:lnTo>
                            <a:pt x="468" y="2"/>
                          </a:lnTo>
                          <a:lnTo>
                            <a:pt x="462" y="6"/>
                          </a:lnTo>
                          <a:lnTo>
                            <a:pt x="456" y="12"/>
                          </a:lnTo>
                          <a:lnTo>
                            <a:pt x="452" y="18"/>
                          </a:lnTo>
                          <a:lnTo>
                            <a:pt x="452" y="18"/>
                          </a:lnTo>
                          <a:lnTo>
                            <a:pt x="404" y="138"/>
                          </a:lnTo>
                          <a:lnTo>
                            <a:pt x="364" y="236"/>
                          </a:lnTo>
                          <a:lnTo>
                            <a:pt x="364" y="236"/>
                          </a:lnTo>
                          <a:lnTo>
                            <a:pt x="212" y="236"/>
                          </a:lnTo>
                          <a:lnTo>
                            <a:pt x="212" y="236"/>
                          </a:lnTo>
                          <a:lnTo>
                            <a:pt x="204" y="238"/>
                          </a:lnTo>
                          <a:lnTo>
                            <a:pt x="196" y="242"/>
                          </a:lnTo>
                          <a:lnTo>
                            <a:pt x="190" y="246"/>
                          </a:lnTo>
                          <a:lnTo>
                            <a:pt x="186" y="254"/>
                          </a:lnTo>
                          <a:lnTo>
                            <a:pt x="186" y="254"/>
                          </a:lnTo>
                          <a:lnTo>
                            <a:pt x="58" y="558"/>
                          </a:lnTo>
                          <a:lnTo>
                            <a:pt x="28" y="558"/>
                          </a:lnTo>
                          <a:lnTo>
                            <a:pt x="28" y="558"/>
                          </a:lnTo>
                          <a:lnTo>
                            <a:pt x="16" y="560"/>
                          </a:lnTo>
                          <a:lnTo>
                            <a:pt x="8" y="566"/>
                          </a:lnTo>
                          <a:lnTo>
                            <a:pt x="2" y="576"/>
                          </a:lnTo>
                          <a:lnTo>
                            <a:pt x="0" y="586"/>
                          </a:lnTo>
                          <a:lnTo>
                            <a:pt x="0" y="586"/>
                          </a:lnTo>
                          <a:lnTo>
                            <a:pt x="2" y="598"/>
                          </a:lnTo>
                          <a:lnTo>
                            <a:pt x="8" y="606"/>
                          </a:lnTo>
                          <a:lnTo>
                            <a:pt x="16" y="612"/>
                          </a:lnTo>
                          <a:lnTo>
                            <a:pt x="28" y="614"/>
                          </a:lnTo>
                          <a:lnTo>
                            <a:pt x="190" y="614"/>
                          </a:lnTo>
                          <a:lnTo>
                            <a:pt x="190" y="614"/>
                          </a:lnTo>
                          <a:lnTo>
                            <a:pt x="186" y="630"/>
                          </a:lnTo>
                          <a:lnTo>
                            <a:pt x="184" y="648"/>
                          </a:lnTo>
                          <a:lnTo>
                            <a:pt x="184" y="664"/>
                          </a:lnTo>
                          <a:lnTo>
                            <a:pt x="184" y="680"/>
                          </a:lnTo>
                          <a:lnTo>
                            <a:pt x="186" y="696"/>
                          </a:lnTo>
                          <a:lnTo>
                            <a:pt x="188" y="712"/>
                          </a:lnTo>
                          <a:lnTo>
                            <a:pt x="192" y="726"/>
                          </a:lnTo>
                          <a:lnTo>
                            <a:pt x="198" y="740"/>
                          </a:lnTo>
                          <a:lnTo>
                            <a:pt x="204" y="754"/>
                          </a:lnTo>
                          <a:lnTo>
                            <a:pt x="210" y="766"/>
                          </a:lnTo>
                          <a:lnTo>
                            <a:pt x="220" y="778"/>
                          </a:lnTo>
                          <a:lnTo>
                            <a:pt x="228" y="788"/>
                          </a:lnTo>
                          <a:lnTo>
                            <a:pt x="238" y="796"/>
                          </a:lnTo>
                          <a:lnTo>
                            <a:pt x="250" y="804"/>
                          </a:lnTo>
                          <a:lnTo>
                            <a:pt x="262" y="812"/>
                          </a:lnTo>
                          <a:lnTo>
                            <a:pt x="276" y="816"/>
                          </a:lnTo>
                          <a:lnTo>
                            <a:pt x="276" y="816"/>
                          </a:lnTo>
                          <a:lnTo>
                            <a:pt x="290" y="820"/>
                          </a:lnTo>
                          <a:lnTo>
                            <a:pt x="304" y="822"/>
                          </a:lnTo>
                          <a:lnTo>
                            <a:pt x="318" y="822"/>
                          </a:lnTo>
                          <a:lnTo>
                            <a:pt x="334" y="820"/>
                          </a:lnTo>
                          <a:lnTo>
                            <a:pt x="348" y="818"/>
                          </a:lnTo>
                          <a:lnTo>
                            <a:pt x="362" y="812"/>
                          </a:lnTo>
                          <a:lnTo>
                            <a:pt x="376" y="806"/>
                          </a:lnTo>
                          <a:lnTo>
                            <a:pt x="390" y="798"/>
                          </a:lnTo>
                          <a:lnTo>
                            <a:pt x="402" y="788"/>
                          </a:lnTo>
                          <a:lnTo>
                            <a:pt x="414" y="778"/>
                          </a:lnTo>
                          <a:lnTo>
                            <a:pt x="426" y="766"/>
                          </a:lnTo>
                          <a:lnTo>
                            <a:pt x="436" y="754"/>
                          </a:lnTo>
                          <a:lnTo>
                            <a:pt x="446" y="738"/>
                          </a:lnTo>
                          <a:lnTo>
                            <a:pt x="456" y="724"/>
                          </a:lnTo>
                          <a:lnTo>
                            <a:pt x="464" y="708"/>
                          </a:lnTo>
                          <a:lnTo>
                            <a:pt x="470" y="690"/>
                          </a:lnTo>
                          <a:lnTo>
                            <a:pt x="470" y="690"/>
                          </a:lnTo>
                          <a:lnTo>
                            <a:pt x="476" y="672"/>
                          </a:lnTo>
                          <a:lnTo>
                            <a:pt x="478" y="654"/>
                          </a:lnTo>
                          <a:lnTo>
                            <a:pt x="480" y="638"/>
                          </a:lnTo>
                          <a:lnTo>
                            <a:pt x="482" y="620"/>
                          </a:lnTo>
                          <a:lnTo>
                            <a:pt x="482" y="620"/>
                          </a:lnTo>
                          <a:lnTo>
                            <a:pt x="482" y="614"/>
                          </a:lnTo>
                          <a:lnTo>
                            <a:pt x="824" y="614"/>
                          </a:lnTo>
                          <a:lnTo>
                            <a:pt x="824" y="614"/>
                          </a:lnTo>
                          <a:lnTo>
                            <a:pt x="820" y="630"/>
                          </a:lnTo>
                          <a:lnTo>
                            <a:pt x="818" y="648"/>
                          </a:lnTo>
                          <a:lnTo>
                            <a:pt x="818" y="664"/>
                          </a:lnTo>
                          <a:lnTo>
                            <a:pt x="818" y="680"/>
                          </a:lnTo>
                          <a:lnTo>
                            <a:pt x="820" y="696"/>
                          </a:lnTo>
                          <a:lnTo>
                            <a:pt x="822" y="712"/>
                          </a:lnTo>
                          <a:lnTo>
                            <a:pt x="826" y="726"/>
                          </a:lnTo>
                          <a:lnTo>
                            <a:pt x="832" y="740"/>
                          </a:lnTo>
                          <a:lnTo>
                            <a:pt x="838" y="754"/>
                          </a:lnTo>
                          <a:lnTo>
                            <a:pt x="846" y="766"/>
                          </a:lnTo>
                          <a:lnTo>
                            <a:pt x="854" y="778"/>
                          </a:lnTo>
                          <a:lnTo>
                            <a:pt x="862" y="788"/>
                          </a:lnTo>
                          <a:lnTo>
                            <a:pt x="874" y="796"/>
                          </a:lnTo>
                          <a:lnTo>
                            <a:pt x="884" y="804"/>
                          </a:lnTo>
                          <a:lnTo>
                            <a:pt x="896" y="812"/>
                          </a:lnTo>
                          <a:lnTo>
                            <a:pt x="910" y="816"/>
                          </a:lnTo>
                          <a:lnTo>
                            <a:pt x="910" y="816"/>
                          </a:lnTo>
                          <a:lnTo>
                            <a:pt x="924" y="820"/>
                          </a:lnTo>
                          <a:lnTo>
                            <a:pt x="938" y="822"/>
                          </a:lnTo>
                          <a:lnTo>
                            <a:pt x="952" y="822"/>
                          </a:lnTo>
                          <a:lnTo>
                            <a:pt x="968" y="820"/>
                          </a:lnTo>
                          <a:lnTo>
                            <a:pt x="982" y="818"/>
                          </a:lnTo>
                          <a:lnTo>
                            <a:pt x="996" y="812"/>
                          </a:lnTo>
                          <a:lnTo>
                            <a:pt x="1010" y="806"/>
                          </a:lnTo>
                          <a:lnTo>
                            <a:pt x="1024" y="798"/>
                          </a:lnTo>
                          <a:lnTo>
                            <a:pt x="1036" y="788"/>
                          </a:lnTo>
                          <a:lnTo>
                            <a:pt x="1048" y="778"/>
                          </a:lnTo>
                          <a:lnTo>
                            <a:pt x="1060" y="766"/>
                          </a:lnTo>
                          <a:lnTo>
                            <a:pt x="1072" y="754"/>
                          </a:lnTo>
                          <a:lnTo>
                            <a:pt x="1082" y="738"/>
                          </a:lnTo>
                          <a:lnTo>
                            <a:pt x="1090" y="724"/>
                          </a:lnTo>
                          <a:lnTo>
                            <a:pt x="1098" y="708"/>
                          </a:lnTo>
                          <a:lnTo>
                            <a:pt x="1104" y="690"/>
                          </a:lnTo>
                          <a:lnTo>
                            <a:pt x="1104" y="690"/>
                          </a:lnTo>
                          <a:lnTo>
                            <a:pt x="1110" y="672"/>
                          </a:lnTo>
                          <a:lnTo>
                            <a:pt x="1114" y="654"/>
                          </a:lnTo>
                          <a:lnTo>
                            <a:pt x="1116" y="638"/>
                          </a:lnTo>
                          <a:lnTo>
                            <a:pt x="1116" y="620"/>
                          </a:lnTo>
                          <a:lnTo>
                            <a:pt x="1116" y="620"/>
                          </a:lnTo>
                          <a:lnTo>
                            <a:pt x="1116" y="614"/>
                          </a:lnTo>
                          <a:lnTo>
                            <a:pt x="1200" y="616"/>
                          </a:lnTo>
                          <a:lnTo>
                            <a:pt x="1200" y="616"/>
                          </a:lnTo>
                          <a:lnTo>
                            <a:pt x="1208" y="614"/>
                          </a:lnTo>
                          <a:lnTo>
                            <a:pt x="1216" y="610"/>
                          </a:lnTo>
                          <a:lnTo>
                            <a:pt x="1222" y="604"/>
                          </a:lnTo>
                          <a:lnTo>
                            <a:pt x="1226" y="596"/>
                          </a:lnTo>
                          <a:lnTo>
                            <a:pt x="1226" y="596"/>
                          </a:lnTo>
                          <a:lnTo>
                            <a:pt x="1284" y="422"/>
                          </a:lnTo>
                          <a:lnTo>
                            <a:pt x="1332" y="280"/>
                          </a:lnTo>
                          <a:lnTo>
                            <a:pt x="1332" y="280"/>
                          </a:lnTo>
                          <a:lnTo>
                            <a:pt x="1332" y="272"/>
                          </a:lnTo>
                          <a:lnTo>
                            <a:pt x="1332" y="266"/>
                          </a:lnTo>
                          <a:lnTo>
                            <a:pt x="1330" y="260"/>
                          </a:lnTo>
                          <a:lnTo>
                            <a:pt x="1328" y="254"/>
                          </a:lnTo>
                          <a:lnTo>
                            <a:pt x="1328" y="254"/>
                          </a:lnTo>
                          <a:close/>
                          <a:moveTo>
                            <a:pt x="870" y="68"/>
                          </a:moveTo>
                          <a:lnTo>
                            <a:pt x="870" y="68"/>
                          </a:lnTo>
                          <a:lnTo>
                            <a:pt x="964" y="242"/>
                          </a:lnTo>
                          <a:lnTo>
                            <a:pt x="832" y="242"/>
                          </a:lnTo>
                          <a:lnTo>
                            <a:pt x="832" y="242"/>
                          </a:lnTo>
                          <a:lnTo>
                            <a:pt x="870" y="68"/>
                          </a:lnTo>
                          <a:lnTo>
                            <a:pt x="870" y="68"/>
                          </a:lnTo>
                          <a:close/>
                          <a:moveTo>
                            <a:pt x="416" y="672"/>
                          </a:moveTo>
                          <a:lnTo>
                            <a:pt x="416" y="672"/>
                          </a:lnTo>
                          <a:lnTo>
                            <a:pt x="416" y="672"/>
                          </a:lnTo>
                          <a:lnTo>
                            <a:pt x="408" y="696"/>
                          </a:lnTo>
                          <a:lnTo>
                            <a:pt x="394" y="716"/>
                          </a:lnTo>
                          <a:lnTo>
                            <a:pt x="380" y="734"/>
                          </a:lnTo>
                          <a:lnTo>
                            <a:pt x="364" y="748"/>
                          </a:lnTo>
                          <a:lnTo>
                            <a:pt x="346" y="758"/>
                          </a:lnTo>
                          <a:lnTo>
                            <a:pt x="328" y="764"/>
                          </a:lnTo>
                          <a:lnTo>
                            <a:pt x="310" y="766"/>
                          </a:lnTo>
                          <a:lnTo>
                            <a:pt x="302" y="766"/>
                          </a:lnTo>
                          <a:lnTo>
                            <a:pt x="292" y="764"/>
                          </a:lnTo>
                          <a:lnTo>
                            <a:pt x="292" y="764"/>
                          </a:lnTo>
                          <a:lnTo>
                            <a:pt x="284" y="760"/>
                          </a:lnTo>
                          <a:lnTo>
                            <a:pt x="276" y="756"/>
                          </a:lnTo>
                          <a:lnTo>
                            <a:pt x="264" y="742"/>
                          </a:lnTo>
                          <a:lnTo>
                            <a:pt x="252" y="728"/>
                          </a:lnTo>
                          <a:lnTo>
                            <a:pt x="246" y="708"/>
                          </a:lnTo>
                          <a:lnTo>
                            <a:pt x="240" y="688"/>
                          </a:lnTo>
                          <a:lnTo>
                            <a:pt x="240" y="664"/>
                          </a:lnTo>
                          <a:lnTo>
                            <a:pt x="242" y="640"/>
                          </a:lnTo>
                          <a:lnTo>
                            <a:pt x="248" y="616"/>
                          </a:lnTo>
                          <a:lnTo>
                            <a:pt x="248" y="616"/>
                          </a:lnTo>
                          <a:lnTo>
                            <a:pt x="258" y="592"/>
                          </a:lnTo>
                          <a:lnTo>
                            <a:pt x="270" y="572"/>
                          </a:lnTo>
                          <a:lnTo>
                            <a:pt x="284" y="554"/>
                          </a:lnTo>
                          <a:lnTo>
                            <a:pt x="300" y="540"/>
                          </a:lnTo>
                          <a:lnTo>
                            <a:pt x="318" y="530"/>
                          </a:lnTo>
                          <a:lnTo>
                            <a:pt x="336" y="524"/>
                          </a:lnTo>
                          <a:lnTo>
                            <a:pt x="354" y="522"/>
                          </a:lnTo>
                          <a:lnTo>
                            <a:pt x="364" y="522"/>
                          </a:lnTo>
                          <a:lnTo>
                            <a:pt x="372" y="524"/>
                          </a:lnTo>
                          <a:lnTo>
                            <a:pt x="372" y="524"/>
                          </a:lnTo>
                          <a:lnTo>
                            <a:pt x="380" y="528"/>
                          </a:lnTo>
                          <a:lnTo>
                            <a:pt x="388" y="532"/>
                          </a:lnTo>
                          <a:lnTo>
                            <a:pt x="402" y="546"/>
                          </a:lnTo>
                          <a:lnTo>
                            <a:pt x="412" y="562"/>
                          </a:lnTo>
                          <a:lnTo>
                            <a:pt x="420" y="580"/>
                          </a:lnTo>
                          <a:lnTo>
                            <a:pt x="424" y="602"/>
                          </a:lnTo>
                          <a:lnTo>
                            <a:pt x="426" y="624"/>
                          </a:lnTo>
                          <a:lnTo>
                            <a:pt x="424" y="648"/>
                          </a:lnTo>
                          <a:lnTo>
                            <a:pt x="416" y="672"/>
                          </a:lnTo>
                          <a:lnTo>
                            <a:pt x="416" y="672"/>
                          </a:lnTo>
                          <a:close/>
                          <a:moveTo>
                            <a:pt x="1052" y="672"/>
                          </a:moveTo>
                          <a:lnTo>
                            <a:pt x="1052" y="672"/>
                          </a:lnTo>
                          <a:lnTo>
                            <a:pt x="1052" y="672"/>
                          </a:lnTo>
                          <a:lnTo>
                            <a:pt x="1052" y="672"/>
                          </a:lnTo>
                          <a:lnTo>
                            <a:pt x="1042" y="696"/>
                          </a:lnTo>
                          <a:lnTo>
                            <a:pt x="1030" y="716"/>
                          </a:lnTo>
                          <a:lnTo>
                            <a:pt x="1014" y="734"/>
                          </a:lnTo>
                          <a:lnTo>
                            <a:pt x="998" y="748"/>
                          </a:lnTo>
                          <a:lnTo>
                            <a:pt x="980" y="758"/>
                          </a:lnTo>
                          <a:lnTo>
                            <a:pt x="962" y="764"/>
                          </a:lnTo>
                          <a:lnTo>
                            <a:pt x="944" y="766"/>
                          </a:lnTo>
                          <a:lnTo>
                            <a:pt x="936" y="766"/>
                          </a:lnTo>
                          <a:lnTo>
                            <a:pt x="928" y="764"/>
                          </a:lnTo>
                          <a:lnTo>
                            <a:pt x="928" y="764"/>
                          </a:lnTo>
                          <a:lnTo>
                            <a:pt x="918" y="760"/>
                          </a:lnTo>
                          <a:lnTo>
                            <a:pt x="912" y="756"/>
                          </a:lnTo>
                          <a:lnTo>
                            <a:pt x="898" y="742"/>
                          </a:lnTo>
                          <a:lnTo>
                            <a:pt x="888" y="728"/>
                          </a:lnTo>
                          <a:lnTo>
                            <a:pt x="880" y="708"/>
                          </a:lnTo>
                          <a:lnTo>
                            <a:pt x="874" y="688"/>
                          </a:lnTo>
                          <a:lnTo>
                            <a:pt x="874" y="664"/>
                          </a:lnTo>
                          <a:lnTo>
                            <a:pt x="876" y="640"/>
                          </a:lnTo>
                          <a:lnTo>
                            <a:pt x="882" y="616"/>
                          </a:lnTo>
                          <a:lnTo>
                            <a:pt x="882" y="616"/>
                          </a:lnTo>
                          <a:lnTo>
                            <a:pt x="892" y="592"/>
                          </a:lnTo>
                          <a:lnTo>
                            <a:pt x="904" y="572"/>
                          </a:lnTo>
                          <a:lnTo>
                            <a:pt x="918" y="554"/>
                          </a:lnTo>
                          <a:lnTo>
                            <a:pt x="936" y="540"/>
                          </a:lnTo>
                          <a:lnTo>
                            <a:pt x="952" y="530"/>
                          </a:lnTo>
                          <a:lnTo>
                            <a:pt x="970" y="524"/>
                          </a:lnTo>
                          <a:lnTo>
                            <a:pt x="988" y="522"/>
                          </a:lnTo>
                          <a:lnTo>
                            <a:pt x="998" y="522"/>
                          </a:lnTo>
                          <a:lnTo>
                            <a:pt x="1006" y="524"/>
                          </a:lnTo>
                          <a:lnTo>
                            <a:pt x="1006" y="524"/>
                          </a:lnTo>
                          <a:lnTo>
                            <a:pt x="1014" y="528"/>
                          </a:lnTo>
                          <a:lnTo>
                            <a:pt x="1022" y="532"/>
                          </a:lnTo>
                          <a:lnTo>
                            <a:pt x="1036" y="546"/>
                          </a:lnTo>
                          <a:lnTo>
                            <a:pt x="1046" y="562"/>
                          </a:lnTo>
                          <a:lnTo>
                            <a:pt x="1054" y="580"/>
                          </a:lnTo>
                          <a:lnTo>
                            <a:pt x="1058" y="602"/>
                          </a:lnTo>
                          <a:lnTo>
                            <a:pt x="1060" y="624"/>
                          </a:lnTo>
                          <a:lnTo>
                            <a:pt x="1058" y="648"/>
                          </a:lnTo>
                          <a:lnTo>
                            <a:pt x="1052" y="672"/>
                          </a:lnTo>
                          <a:lnTo>
                            <a:pt x="1052" y="672"/>
                          </a:lnTo>
                          <a:close/>
                          <a:moveTo>
                            <a:pt x="1256" y="330"/>
                          </a:moveTo>
                          <a:lnTo>
                            <a:pt x="1206" y="330"/>
                          </a:lnTo>
                          <a:lnTo>
                            <a:pt x="1206" y="330"/>
                          </a:lnTo>
                          <a:lnTo>
                            <a:pt x="1196" y="332"/>
                          </a:lnTo>
                          <a:lnTo>
                            <a:pt x="1186" y="338"/>
                          </a:lnTo>
                          <a:lnTo>
                            <a:pt x="1180" y="348"/>
                          </a:lnTo>
                          <a:lnTo>
                            <a:pt x="1178" y="358"/>
                          </a:lnTo>
                          <a:lnTo>
                            <a:pt x="1178" y="358"/>
                          </a:lnTo>
                          <a:lnTo>
                            <a:pt x="1180" y="368"/>
                          </a:lnTo>
                          <a:lnTo>
                            <a:pt x="1186" y="378"/>
                          </a:lnTo>
                          <a:lnTo>
                            <a:pt x="1196" y="384"/>
                          </a:lnTo>
                          <a:lnTo>
                            <a:pt x="1206" y="386"/>
                          </a:lnTo>
                          <a:lnTo>
                            <a:pt x="1236" y="386"/>
                          </a:lnTo>
                          <a:lnTo>
                            <a:pt x="1236" y="386"/>
                          </a:lnTo>
                          <a:lnTo>
                            <a:pt x="1180" y="560"/>
                          </a:lnTo>
                          <a:lnTo>
                            <a:pt x="1180" y="560"/>
                          </a:lnTo>
                          <a:lnTo>
                            <a:pt x="1106" y="558"/>
                          </a:lnTo>
                          <a:lnTo>
                            <a:pt x="1106" y="558"/>
                          </a:lnTo>
                          <a:lnTo>
                            <a:pt x="1100" y="544"/>
                          </a:lnTo>
                          <a:lnTo>
                            <a:pt x="1092" y="530"/>
                          </a:lnTo>
                          <a:lnTo>
                            <a:pt x="1084" y="516"/>
                          </a:lnTo>
                          <a:lnTo>
                            <a:pt x="1074" y="504"/>
                          </a:lnTo>
                          <a:lnTo>
                            <a:pt x="1064" y="494"/>
                          </a:lnTo>
                          <a:lnTo>
                            <a:pt x="1052" y="484"/>
                          </a:lnTo>
                          <a:lnTo>
                            <a:pt x="1038" y="478"/>
                          </a:lnTo>
                          <a:lnTo>
                            <a:pt x="1024" y="472"/>
                          </a:lnTo>
                          <a:lnTo>
                            <a:pt x="1024" y="472"/>
                          </a:lnTo>
                          <a:lnTo>
                            <a:pt x="1012" y="468"/>
                          </a:lnTo>
                          <a:lnTo>
                            <a:pt x="1000" y="466"/>
                          </a:lnTo>
                          <a:lnTo>
                            <a:pt x="988" y="466"/>
                          </a:lnTo>
                          <a:lnTo>
                            <a:pt x="974" y="466"/>
                          </a:lnTo>
                          <a:lnTo>
                            <a:pt x="950" y="472"/>
                          </a:lnTo>
                          <a:lnTo>
                            <a:pt x="926" y="480"/>
                          </a:lnTo>
                          <a:lnTo>
                            <a:pt x="904" y="494"/>
                          </a:lnTo>
                          <a:lnTo>
                            <a:pt x="882" y="512"/>
                          </a:lnTo>
                          <a:lnTo>
                            <a:pt x="864" y="534"/>
                          </a:lnTo>
                          <a:lnTo>
                            <a:pt x="846" y="558"/>
                          </a:lnTo>
                          <a:lnTo>
                            <a:pt x="472" y="558"/>
                          </a:lnTo>
                          <a:lnTo>
                            <a:pt x="472" y="558"/>
                          </a:lnTo>
                          <a:lnTo>
                            <a:pt x="466" y="544"/>
                          </a:lnTo>
                          <a:lnTo>
                            <a:pt x="458" y="530"/>
                          </a:lnTo>
                          <a:lnTo>
                            <a:pt x="450" y="516"/>
                          </a:lnTo>
                          <a:lnTo>
                            <a:pt x="440" y="504"/>
                          </a:lnTo>
                          <a:lnTo>
                            <a:pt x="428" y="494"/>
                          </a:lnTo>
                          <a:lnTo>
                            <a:pt x="416" y="484"/>
                          </a:lnTo>
                          <a:lnTo>
                            <a:pt x="404" y="478"/>
                          </a:lnTo>
                          <a:lnTo>
                            <a:pt x="390" y="472"/>
                          </a:lnTo>
                          <a:lnTo>
                            <a:pt x="390" y="472"/>
                          </a:lnTo>
                          <a:lnTo>
                            <a:pt x="378" y="468"/>
                          </a:lnTo>
                          <a:lnTo>
                            <a:pt x="366" y="466"/>
                          </a:lnTo>
                          <a:lnTo>
                            <a:pt x="352" y="466"/>
                          </a:lnTo>
                          <a:lnTo>
                            <a:pt x="340" y="466"/>
                          </a:lnTo>
                          <a:lnTo>
                            <a:pt x="316" y="472"/>
                          </a:lnTo>
                          <a:lnTo>
                            <a:pt x="292" y="480"/>
                          </a:lnTo>
                          <a:lnTo>
                            <a:pt x="270" y="494"/>
                          </a:lnTo>
                          <a:lnTo>
                            <a:pt x="248" y="512"/>
                          </a:lnTo>
                          <a:lnTo>
                            <a:pt x="228" y="534"/>
                          </a:lnTo>
                          <a:lnTo>
                            <a:pt x="212" y="558"/>
                          </a:lnTo>
                          <a:lnTo>
                            <a:pt x="118" y="558"/>
                          </a:lnTo>
                          <a:lnTo>
                            <a:pt x="118" y="558"/>
                          </a:lnTo>
                          <a:lnTo>
                            <a:pt x="230" y="292"/>
                          </a:lnTo>
                          <a:lnTo>
                            <a:pt x="230" y="292"/>
                          </a:lnTo>
                          <a:lnTo>
                            <a:pt x="382" y="292"/>
                          </a:lnTo>
                          <a:lnTo>
                            <a:pt x="382" y="292"/>
                          </a:lnTo>
                          <a:lnTo>
                            <a:pt x="390" y="292"/>
                          </a:lnTo>
                          <a:lnTo>
                            <a:pt x="398" y="288"/>
                          </a:lnTo>
                          <a:lnTo>
                            <a:pt x="404" y="284"/>
                          </a:lnTo>
                          <a:lnTo>
                            <a:pt x="408" y="278"/>
                          </a:lnTo>
                          <a:lnTo>
                            <a:pt x="408" y="278"/>
                          </a:lnTo>
                          <a:lnTo>
                            <a:pt x="424" y="242"/>
                          </a:lnTo>
                          <a:lnTo>
                            <a:pt x="448" y="180"/>
                          </a:lnTo>
                          <a:lnTo>
                            <a:pt x="496" y="56"/>
                          </a:lnTo>
                          <a:lnTo>
                            <a:pt x="816" y="56"/>
                          </a:lnTo>
                          <a:lnTo>
                            <a:pt x="770" y="264"/>
                          </a:lnTo>
                          <a:lnTo>
                            <a:pt x="770" y="264"/>
                          </a:lnTo>
                          <a:lnTo>
                            <a:pt x="770" y="270"/>
                          </a:lnTo>
                          <a:lnTo>
                            <a:pt x="770" y="276"/>
                          </a:lnTo>
                          <a:lnTo>
                            <a:pt x="772" y="282"/>
                          </a:lnTo>
                          <a:lnTo>
                            <a:pt x="776" y="288"/>
                          </a:lnTo>
                          <a:lnTo>
                            <a:pt x="776" y="288"/>
                          </a:lnTo>
                          <a:lnTo>
                            <a:pt x="780" y="292"/>
                          </a:lnTo>
                          <a:lnTo>
                            <a:pt x="786" y="296"/>
                          </a:lnTo>
                          <a:lnTo>
                            <a:pt x="792" y="298"/>
                          </a:lnTo>
                          <a:lnTo>
                            <a:pt x="798" y="298"/>
                          </a:lnTo>
                          <a:lnTo>
                            <a:pt x="1010" y="298"/>
                          </a:lnTo>
                          <a:lnTo>
                            <a:pt x="1010" y="298"/>
                          </a:lnTo>
                          <a:lnTo>
                            <a:pt x="1012" y="298"/>
                          </a:lnTo>
                          <a:lnTo>
                            <a:pt x="1012" y="298"/>
                          </a:lnTo>
                          <a:lnTo>
                            <a:pt x="1266" y="298"/>
                          </a:lnTo>
                          <a:lnTo>
                            <a:pt x="1266" y="298"/>
                          </a:lnTo>
                          <a:lnTo>
                            <a:pt x="1256" y="330"/>
                          </a:lnTo>
                          <a:lnTo>
                            <a:pt x="1256" y="330"/>
                          </a:lnTo>
                          <a:close/>
                          <a:moveTo>
                            <a:pt x="344" y="608"/>
                          </a:moveTo>
                          <a:lnTo>
                            <a:pt x="344" y="608"/>
                          </a:lnTo>
                          <a:lnTo>
                            <a:pt x="338" y="606"/>
                          </a:lnTo>
                          <a:lnTo>
                            <a:pt x="332" y="606"/>
                          </a:lnTo>
                          <a:lnTo>
                            <a:pt x="326" y="608"/>
                          </a:lnTo>
                          <a:lnTo>
                            <a:pt x="322" y="612"/>
                          </a:lnTo>
                          <a:lnTo>
                            <a:pt x="312" y="622"/>
                          </a:lnTo>
                          <a:lnTo>
                            <a:pt x="308" y="628"/>
                          </a:lnTo>
                          <a:lnTo>
                            <a:pt x="304" y="634"/>
                          </a:lnTo>
                          <a:lnTo>
                            <a:pt x="304" y="634"/>
                          </a:lnTo>
                          <a:lnTo>
                            <a:pt x="302" y="642"/>
                          </a:lnTo>
                          <a:lnTo>
                            <a:pt x="302" y="650"/>
                          </a:lnTo>
                          <a:lnTo>
                            <a:pt x="304" y="664"/>
                          </a:lnTo>
                          <a:lnTo>
                            <a:pt x="306" y="670"/>
                          </a:lnTo>
                          <a:lnTo>
                            <a:pt x="310" y="674"/>
                          </a:lnTo>
                          <a:lnTo>
                            <a:pt x="314" y="678"/>
                          </a:lnTo>
                          <a:lnTo>
                            <a:pt x="320" y="680"/>
                          </a:lnTo>
                          <a:lnTo>
                            <a:pt x="320" y="680"/>
                          </a:lnTo>
                          <a:lnTo>
                            <a:pt x="326" y="682"/>
                          </a:lnTo>
                          <a:lnTo>
                            <a:pt x="332" y="682"/>
                          </a:lnTo>
                          <a:lnTo>
                            <a:pt x="338" y="680"/>
                          </a:lnTo>
                          <a:lnTo>
                            <a:pt x="344" y="676"/>
                          </a:lnTo>
                          <a:lnTo>
                            <a:pt x="354" y="666"/>
                          </a:lnTo>
                          <a:lnTo>
                            <a:pt x="358" y="660"/>
                          </a:lnTo>
                          <a:lnTo>
                            <a:pt x="360" y="654"/>
                          </a:lnTo>
                          <a:lnTo>
                            <a:pt x="360" y="654"/>
                          </a:lnTo>
                          <a:lnTo>
                            <a:pt x="362" y="646"/>
                          </a:lnTo>
                          <a:lnTo>
                            <a:pt x="362" y="638"/>
                          </a:lnTo>
                          <a:lnTo>
                            <a:pt x="360" y="624"/>
                          </a:lnTo>
                          <a:lnTo>
                            <a:pt x="358" y="620"/>
                          </a:lnTo>
                          <a:lnTo>
                            <a:pt x="354" y="614"/>
                          </a:lnTo>
                          <a:lnTo>
                            <a:pt x="350" y="610"/>
                          </a:lnTo>
                          <a:lnTo>
                            <a:pt x="344" y="608"/>
                          </a:lnTo>
                          <a:lnTo>
                            <a:pt x="344" y="608"/>
                          </a:lnTo>
                          <a:close/>
                          <a:moveTo>
                            <a:pt x="978" y="608"/>
                          </a:moveTo>
                          <a:lnTo>
                            <a:pt x="978" y="608"/>
                          </a:lnTo>
                          <a:lnTo>
                            <a:pt x="972" y="606"/>
                          </a:lnTo>
                          <a:lnTo>
                            <a:pt x="968" y="606"/>
                          </a:lnTo>
                          <a:lnTo>
                            <a:pt x="962" y="608"/>
                          </a:lnTo>
                          <a:lnTo>
                            <a:pt x="956" y="612"/>
                          </a:lnTo>
                          <a:lnTo>
                            <a:pt x="946" y="622"/>
                          </a:lnTo>
                          <a:lnTo>
                            <a:pt x="942" y="628"/>
                          </a:lnTo>
                          <a:lnTo>
                            <a:pt x="938" y="634"/>
                          </a:lnTo>
                          <a:lnTo>
                            <a:pt x="938" y="634"/>
                          </a:lnTo>
                          <a:lnTo>
                            <a:pt x="938" y="642"/>
                          </a:lnTo>
                          <a:lnTo>
                            <a:pt x="936" y="650"/>
                          </a:lnTo>
                          <a:lnTo>
                            <a:pt x="938" y="664"/>
                          </a:lnTo>
                          <a:lnTo>
                            <a:pt x="942" y="670"/>
                          </a:lnTo>
                          <a:lnTo>
                            <a:pt x="944" y="674"/>
                          </a:lnTo>
                          <a:lnTo>
                            <a:pt x="950" y="678"/>
                          </a:lnTo>
                          <a:lnTo>
                            <a:pt x="954" y="680"/>
                          </a:lnTo>
                          <a:lnTo>
                            <a:pt x="954" y="680"/>
                          </a:lnTo>
                          <a:lnTo>
                            <a:pt x="960" y="682"/>
                          </a:lnTo>
                          <a:lnTo>
                            <a:pt x="966" y="682"/>
                          </a:lnTo>
                          <a:lnTo>
                            <a:pt x="972" y="680"/>
                          </a:lnTo>
                          <a:lnTo>
                            <a:pt x="978" y="676"/>
                          </a:lnTo>
                          <a:lnTo>
                            <a:pt x="988" y="666"/>
                          </a:lnTo>
                          <a:lnTo>
                            <a:pt x="992" y="660"/>
                          </a:lnTo>
                          <a:lnTo>
                            <a:pt x="994" y="654"/>
                          </a:lnTo>
                          <a:lnTo>
                            <a:pt x="994" y="654"/>
                          </a:lnTo>
                          <a:lnTo>
                            <a:pt x="996" y="646"/>
                          </a:lnTo>
                          <a:lnTo>
                            <a:pt x="998" y="638"/>
                          </a:lnTo>
                          <a:lnTo>
                            <a:pt x="994" y="624"/>
                          </a:lnTo>
                          <a:lnTo>
                            <a:pt x="992" y="620"/>
                          </a:lnTo>
                          <a:lnTo>
                            <a:pt x="988" y="614"/>
                          </a:lnTo>
                          <a:lnTo>
                            <a:pt x="984" y="610"/>
                          </a:lnTo>
                          <a:lnTo>
                            <a:pt x="978" y="608"/>
                          </a:lnTo>
                          <a:lnTo>
                            <a:pt x="978" y="6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118" name="Rectangle 117"/>
                    <p:cNvSpPr/>
                    <p:nvPr/>
                  </p:nvSpPr>
                  <p:spPr>
                    <a:xfrm>
                      <a:off x="2229070" y="2867466"/>
                      <a:ext cx="144016" cy="11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grpSp>
            <p:cxnSp>
              <p:nvCxnSpPr>
                <p:cNvPr id="112" name="Straight Connector 111"/>
                <p:cNvCxnSpPr/>
                <p:nvPr/>
              </p:nvCxnSpPr>
              <p:spPr>
                <a:xfrm>
                  <a:off x="2005013" y="1585913"/>
                  <a:ext cx="169844" cy="17273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2174857" y="1740223"/>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1814793" y="4578854"/>
                  <a:ext cx="161645" cy="16459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1180232" y="2369819"/>
                <a:ext cx="1723539" cy="2112251"/>
                <a:chOff x="1180232" y="2369819"/>
                <a:chExt cx="1723539" cy="2112251"/>
              </a:xfrm>
            </p:grpSpPr>
            <p:sp>
              <p:nvSpPr>
                <p:cNvPr id="75" name="TextBox 74"/>
                <p:cNvSpPr txBox="1"/>
                <p:nvPr/>
              </p:nvSpPr>
              <p:spPr>
                <a:xfrm rot="16200000">
                  <a:off x="950166" y="2836112"/>
                  <a:ext cx="706354"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buildings</a:t>
                  </a:r>
                </a:p>
              </p:txBody>
            </p:sp>
            <p:sp>
              <p:nvSpPr>
                <p:cNvPr id="76" name="TextBox 75"/>
                <p:cNvSpPr txBox="1"/>
                <p:nvPr/>
              </p:nvSpPr>
              <p:spPr>
                <a:xfrm rot="16200000">
                  <a:off x="1372952" y="2964378"/>
                  <a:ext cx="1221979"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angled parking</a:t>
                  </a:r>
                  <a:endParaRPr lang="en-GB" sz="1000" b="1" cap="small" dirty="0">
                    <a:solidFill>
                      <a:schemeClr val="bg1">
                        <a:lumMod val="65000"/>
                      </a:schemeClr>
                    </a:solidFill>
                    <a:latin typeface="Trebuchet MS" pitchFamily="34" charset="0"/>
                  </a:endParaRPr>
                </a:p>
              </p:txBody>
            </p:sp>
            <p:sp>
              <p:nvSpPr>
                <p:cNvPr id="77" name="TextBox 76"/>
                <p:cNvSpPr txBox="1"/>
                <p:nvPr/>
              </p:nvSpPr>
              <p:spPr>
                <a:xfrm rot="16200000">
                  <a:off x="2141096" y="2886273"/>
                  <a:ext cx="1279129"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parallel parking</a:t>
                  </a:r>
                </a:p>
              </p:txBody>
            </p:sp>
            <p:sp>
              <p:nvSpPr>
                <p:cNvPr id="78" name="TextBox 77"/>
                <p:cNvSpPr txBox="1"/>
                <p:nvPr/>
              </p:nvSpPr>
              <p:spPr>
                <a:xfrm rot="16200000">
                  <a:off x="1364296" y="3992445"/>
                  <a:ext cx="733028"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sidewalk</a:t>
                  </a:r>
                </a:p>
              </p:txBody>
            </p:sp>
          </p:grpSp>
        </p:grpSp>
      </p:grpSp>
      <p:grpSp>
        <p:nvGrpSpPr>
          <p:cNvPr id="3" name="Group 2"/>
          <p:cNvGrpSpPr/>
          <p:nvPr/>
        </p:nvGrpSpPr>
        <p:grpSpPr>
          <a:xfrm>
            <a:off x="4647752" y="2173572"/>
            <a:ext cx="4133399" cy="4405543"/>
            <a:chOff x="4647752" y="2222875"/>
            <a:chExt cx="4133399" cy="4405543"/>
          </a:xfrm>
        </p:grpSpPr>
        <p:sp>
          <p:nvSpPr>
            <p:cNvPr id="136" name="Rectangle 135"/>
            <p:cNvSpPr/>
            <p:nvPr/>
          </p:nvSpPr>
          <p:spPr>
            <a:xfrm>
              <a:off x="4647752" y="2230297"/>
              <a:ext cx="4128865" cy="4394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4652286" y="2222875"/>
              <a:ext cx="4128865" cy="4405543"/>
              <a:chOff x="4596357" y="1580571"/>
              <a:chExt cx="2923531" cy="3170848"/>
            </a:xfrm>
          </p:grpSpPr>
          <p:grpSp>
            <p:nvGrpSpPr>
              <p:cNvPr id="12" name="Group 11"/>
              <p:cNvGrpSpPr/>
              <p:nvPr/>
            </p:nvGrpSpPr>
            <p:grpSpPr>
              <a:xfrm>
                <a:off x="4596357" y="1581150"/>
                <a:ext cx="2923531" cy="3170269"/>
                <a:chOff x="4596357" y="1581150"/>
                <a:chExt cx="2923531" cy="3170269"/>
              </a:xfrm>
            </p:grpSpPr>
            <p:sp>
              <p:nvSpPr>
                <p:cNvPr id="21" name="Freeform 20"/>
                <p:cNvSpPr/>
                <p:nvPr/>
              </p:nvSpPr>
              <p:spPr>
                <a:xfrm>
                  <a:off x="5948517" y="1824596"/>
                  <a:ext cx="222507" cy="2804160"/>
                </a:xfrm>
                <a:custGeom>
                  <a:avLst/>
                  <a:gdLst>
                    <a:gd name="connsiteX0" fmla="*/ 210601 w 234128"/>
                    <a:gd name="connsiteY0" fmla="*/ 2628900 h 2628900"/>
                    <a:gd name="connsiteX1" fmla="*/ 210601 w 234128"/>
                    <a:gd name="connsiteY1" fmla="*/ 2110740 h 2628900"/>
                    <a:gd name="connsiteX2" fmla="*/ 218221 w 234128"/>
                    <a:gd name="connsiteY2" fmla="*/ 2080260 h 2628900"/>
                    <a:gd name="connsiteX3" fmla="*/ 225841 w 234128"/>
                    <a:gd name="connsiteY3" fmla="*/ 1889760 h 2628900"/>
                    <a:gd name="connsiteX4" fmla="*/ 233461 w 234128"/>
                    <a:gd name="connsiteY4" fmla="*/ 1859280 h 2628900"/>
                    <a:gd name="connsiteX5" fmla="*/ 225841 w 234128"/>
                    <a:gd name="connsiteY5" fmla="*/ 1348740 h 2628900"/>
                    <a:gd name="connsiteX6" fmla="*/ 195361 w 234128"/>
                    <a:gd name="connsiteY6" fmla="*/ 1303020 h 2628900"/>
                    <a:gd name="connsiteX7" fmla="*/ 134401 w 234128"/>
                    <a:gd name="connsiteY7" fmla="*/ 1226820 h 2628900"/>
                    <a:gd name="connsiteX8" fmla="*/ 111541 w 234128"/>
                    <a:gd name="connsiteY8" fmla="*/ 1211580 h 2628900"/>
                    <a:gd name="connsiteX9" fmla="*/ 96301 w 234128"/>
                    <a:gd name="connsiteY9" fmla="*/ 1188720 h 2628900"/>
                    <a:gd name="connsiteX10" fmla="*/ 73441 w 234128"/>
                    <a:gd name="connsiteY10" fmla="*/ 1135380 h 2628900"/>
                    <a:gd name="connsiteX11" fmla="*/ 50581 w 234128"/>
                    <a:gd name="connsiteY11" fmla="*/ 1120140 h 2628900"/>
                    <a:gd name="connsiteX12" fmla="*/ 42961 w 234128"/>
                    <a:gd name="connsiteY12" fmla="*/ 1097280 h 2628900"/>
                    <a:gd name="connsiteX13" fmla="*/ 12481 w 234128"/>
                    <a:gd name="connsiteY13" fmla="*/ 1051560 h 2628900"/>
                    <a:gd name="connsiteX14" fmla="*/ 4861 w 234128"/>
                    <a:gd name="connsiteY14" fmla="*/ 0 h 2628900"/>
                    <a:gd name="connsiteX0" fmla="*/ 210601 w 236867"/>
                    <a:gd name="connsiteY0" fmla="*/ 2628900 h 2628900"/>
                    <a:gd name="connsiteX1" fmla="*/ 210601 w 236867"/>
                    <a:gd name="connsiteY1" fmla="*/ 2110740 h 2628900"/>
                    <a:gd name="connsiteX2" fmla="*/ 218221 w 236867"/>
                    <a:gd name="connsiteY2" fmla="*/ 2080260 h 2628900"/>
                    <a:gd name="connsiteX3" fmla="*/ 225841 w 236867"/>
                    <a:gd name="connsiteY3" fmla="*/ 1889760 h 2628900"/>
                    <a:gd name="connsiteX4" fmla="*/ 233461 w 236867"/>
                    <a:gd name="connsiteY4" fmla="*/ 1859280 h 2628900"/>
                    <a:gd name="connsiteX5" fmla="*/ 230604 w 236867"/>
                    <a:gd name="connsiteY5" fmla="*/ 1505902 h 2628900"/>
                    <a:gd name="connsiteX6" fmla="*/ 195361 w 236867"/>
                    <a:gd name="connsiteY6" fmla="*/ 1303020 h 2628900"/>
                    <a:gd name="connsiteX7" fmla="*/ 134401 w 236867"/>
                    <a:gd name="connsiteY7" fmla="*/ 1226820 h 2628900"/>
                    <a:gd name="connsiteX8" fmla="*/ 111541 w 236867"/>
                    <a:gd name="connsiteY8" fmla="*/ 1211580 h 2628900"/>
                    <a:gd name="connsiteX9" fmla="*/ 96301 w 236867"/>
                    <a:gd name="connsiteY9" fmla="*/ 1188720 h 2628900"/>
                    <a:gd name="connsiteX10" fmla="*/ 73441 w 236867"/>
                    <a:gd name="connsiteY10" fmla="*/ 1135380 h 2628900"/>
                    <a:gd name="connsiteX11" fmla="*/ 50581 w 236867"/>
                    <a:gd name="connsiteY11" fmla="*/ 1120140 h 2628900"/>
                    <a:gd name="connsiteX12" fmla="*/ 42961 w 236867"/>
                    <a:gd name="connsiteY12" fmla="*/ 1097280 h 2628900"/>
                    <a:gd name="connsiteX13" fmla="*/ 12481 w 236867"/>
                    <a:gd name="connsiteY13" fmla="*/ 1051560 h 2628900"/>
                    <a:gd name="connsiteX14" fmla="*/ 4861 w 236867"/>
                    <a:gd name="connsiteY14" fmla="*/ 0 h 2628900"/>
                    <a:gd name="connsiteX0" fmla="*/ 210601 w 236867"/>
                    <a:gd name="connsiteY0" fmla="*/ 2628900 h 2628900"/>
                    <a:gd name="connsiteX1" fmla="*/ 210601 w 236867"/>
                    <a:gd name="connsiteY1" fmla="*/ 2110740 h 2628900"/>
                    <a:gd name="connsiteX2" fmla="*/ 218221 w 236867"/>
                    <a:gd name="connsiteY2" fmla="*/ 2080260 h 2628900"/>
                    <a:gd name="connsiteX3" fmla="*/ 225841 w 236867"/>
                    <a:gd name="connsiteY3" fmla="*/ 1889760 h 2628900"/>
                    <a:gd name="connsiteX4" fmla="*/ 233461 w 236867"/>
                    <a:gd name="connsiteY4" fmla="*/ 1859280 h 2628900"/>
                    <a:gd name="connsiteX5" fmla="*/ 230604 w 236867"/>
                    <a:gd name="connsiteY5" fmla="*/ 1505902 h 2628900"/>
                    <a:gd name="connsiteX6" fmla="*/ 195361 w 236867"/>
                    <a:gd name="connsiteY6" fmla="*/ 1303020 h 2628900"/>
                    <a:gd name="connsiteX7" fmla="*/ 134401 w 236867"/>
                    <a:gd name="connsiteY7" fmla="*/ 1226820 h 2628900"/>
                    <a:gd name="connsiteX8" fmla="*/ 111541 w 236867"/>
                    <a:gd name="connsiteY8" fmla="*/ 1211580 h 2628900"/>
                    <a:gd name="connsiteX9" fmla="*/ 73441 w 236867"/>
                    <a:gd name="connsiteY9" fmla="*/ 1135380 h 2628900"/>
                    <a:gd name="connsiteX10" fmla="*/ 50581 w 236867"/>
                    <a:gd name="connsiteY10" fmla="*/ 1120140 h 2628900"/>
                    <a:gd name="connsiteX11" fmla="*/ 42961 w 236867"/>
                    <a:gd name="connsiteY11" fmla="*/ 1097280 h 2628900"/>
                    <a:gd name="connsiteX12" fmla="*/ 12481 w 236867"/>
                    <a:gd name="connsiteY12" fmla="*/ 1051560 h 2628900"/>
                    <a:gd name="connsiteX13" fmla="*/ 4861 w 236867"/>
                    <a:gd name="connsiteY13" fmla="*/ 0 h 2628900"/>
                    <a:gd name="connsiteX0" fmla="*/ 210601 w 236867"/>
                    <a:gd name="connsiteY0" fmla="*/ 2628900 h 2628900"/>
                    <a:gd name="connsiteX1" fmla="*/ 210601 w 236867"/>
                    <a:gd name="connsiteY1" fmla="*/ 2110740 h 2628900"/>
                    <a:gd name="connsiteX2" fmla="*/ 218221 w 236867"/>
                    <a:gd name="connsiteY2" fmla="*/ 2080260 h 2628900"/>
                    <a:gd name="connsiteX3" fmla="*/ 225841 w 236867"/>
                    <a:gd name="connsiteY3" fmla="*/ 1889760 h 2628900"/>
                    <a:gd name="connsiteX4" fmla="*/ 233461 w 236867"/>
                    <a:gd name="connsiteY4" fmla="*/ 1859280 h 2628900"/>
                    <a:gd name="connsiteX5" fmla="*/ 230604 w 236867"/>
                    <a:gd name="connsiteY5" fmla="*/ 1505902 h 2628900"/>
                    <a:gd name="connsiteX6" fmla="*/ 195361 w 236867"/>
                    <a:gd name="connsiteY6" fmla="*/ 1303020 h 2628900"/>
                    <a:gd name="connsiteX7" fmla="*/ 134401 w 236867"/>
                    <a:gd name="connsiteY7" fmla="*/ 1226820 h 2628900"/>
                    <a:gd name="connsiteX8" fmla="*/ 111541 w 236867"/>
                    <a:gd name="connsiteY8" fmla="*/ 1211580 h 2628900"/>
                    <a:gd name="connsiteX9" fmla="*/ 73441 w 236867"/>
                    <a:gd name="connsiteY9" fmla="*/ 1135380 h 2628900"/>
                    <a:gd name="connsiteX10" fmla="*/ 42961 w 236867"/>
                    <a:gd name="connsiteY10" fmla="*/ 1097280 h 2628900"/>
                    <a:gd name="connsiteX11" fmla="*/ 12481 w 236867"/>
                    <a:gd name="connsiteY11" fmla="*/ 1051560 h 2628900"/>
                    <a:gd name="connsiteX12" fmla="*/ 4861 w 236867"/>
                    <a:gd name="connsiteY12" fmla="*/ 0 h 2628900"/>
                    <a:gd name="connsiteX0" fmla="*/ 233193 w 259459"/>
                    <a:gd name="connsiteY0" fmla="*/ 2628900 h 2628900"/>
                    <a:gd name="connsiteX1" fmla="*/ 233193 w 259459"/>
                    <a:gd name="connsiteY1" fmla="*/ 2110740 h 2628900"/>
                    <a:gd name="connsiteX2" fmla="*/ 240813 w 259459"/>
                    <a:gd name="connsiteY2" fmla="*/ 2080260 h 2628900"/>
                    <a:gd name="connsiteX3" fmla="*/ 248433 w 259459"/>
                    <a:gd name="connsiteY3" fmla="*/ 1889760 h 2628900"/>
                    <a:gd name="connsiteX4" fmla="*/ 256053 w 259459"/>
                    <a:gd name="connsiteY4" fmla="*/ 1859280 h 2628900"/>
                    <a:gd name="connsiteX5" fmla="*/ 253196 w 259459"/>
                    <a:gd name="connsiteY5" fmla="*/ 1505902 h 2628900"/>
                    <a:gd name="connsiteX6" fmla="*/ 217953 w 259459"/>
                    <a:gd name="connsiteY6" fmla="*/ 1303020 h 2628900"/>
                    <a:gd name="connsiteX7" fmla="*/ 156993 w 259459"/>
                    <a:gd name="connsiteY7" fmla="*/ 1226820 h 2628900"/>
                    <a:gd name="connsiteX8" fmla="*/ 134133 w 259459"/>
                    <a:gd name="connsiteY8" fmla="*/ 1211580 h 2628900"/>
                    <a:gd name="connsiteX9" fmla="*/ 96033 w 259459"/>
                    <a:gd name="connsiteY9" fmla="*/ 1135380 h 2628900"/>
                    <a:gd name="connsiteX10" fmla="*/ 65553 w 259459"/>
                    <a:gd name="connsiteY10" fmla="*/ 1097280 h 2628900"/>
                    <a:gd name="connsiteX11" fmla="*/ 6498 w 259459"/>
                    <a:gd name="connsiteY11" fmla="*/ 827722 h 2628900"/>
                    <a:gd name="connsiteX12" fmla="*/ 27453 w 259459"/>
                    <a:gd name="connsiteY12" fmla="*/ 0 h 2628900"/>
                    <a:gd name="connsiteX0" fmla="*/ 233193 w 259459"/>
                    <a:gd name="connsiteY0" fmla="*/ 2628900 h 2628900"/>
                    <a:gd name="connsiteX1" fmla="*/ 233193 w 259459"/>
                    <a:gd name="connsiteY1" fmla="*/ 2110740 h 2628900"/>
                    <a:gd name="connsiteX2" fmla="*/ 240813 w 259459"/>
                    <a:gd name="connsiteY2" fmla="*/ 2080260 h 2628900"/>
                    <a:gd name="connsiteX3" fmla="*/ 248433 w 259459"/>
                    <a:gd name="connsiteY3" fmla="*/ 1889760 h 2628900"/>
                    <a:gd name="connsiteX4" fmla="*/ 256053 w 259459"/>
                    <a:gd name="connsiteY4" fmla="*/ 1859280 h 2628900"/>
                    <a:gd name="connsiteX5" fmla="*/ 253196 w 259459"/>
                    <a:gd name="connsiteY5" fmla="*/ 1505902 h 2628900"/>
                    <a:gd name="connsiteX6" fmla="*/ 217953 w 259459"/>
                    <a:gd name="connsiteY6" fmla="*/ 1303020 h 2628900"/>
                    <a:gd name="connsiteX7" fmla="*/ 156993 w 259459"/>
                    <a:gd name="connsiteY7" fmla="*/ 1226820 h 2628900"/>
                    <a:gd name="connsiteX8" fmla="*/ 134133 w 259459"/>
                    <a:gd name="connsiteY8" fmla="*/ 1211580 h 2628900"/>
                    <a:gd name="connsiteX9" fmla="*/ 65553 w 259459"/>
                    <a:gd name="connsiteY9" fmla="*/ 1097280 h 2628900"/>
                    <a:gd name="connsiteX10" fmla="*/ 6498 w 259459"/>
                    <a:gd name="connsiteY10" fmla="*/ 827722 h 2628900"/>
                    <a:gd name="connsiteX11" fmla="*/ 27453 w 259459"/>
                    <a:gd name="connsiteY11" fmla="*/ 0 h 2628900"/>
                    <a:gd name="connsiteX0" fmla="*/ 233193 w 259854"/>
                    <a:gd name="connsiteY0" fmla="*/ 2628900 h 2628900"/>
                    <a:gd name="connsiteX1" fmla="*/ 233193 w 259854"/>
                    <a:gd name="connsiteY1" fmla="*/ 2110740 h 2628900"/>
                    <a:gd name="connsiteX2" fmla="*/ 240813 w 259854"/>
                    <a:gd name="connsiteY2" fmla="*/ 2080260 h 2628900"/>
                    <a:gd name="connsiteX3" fmla="*/ 256053 w 259854"/>
                    <a:gd name="connsiteY3" fmla="*/ 1859280 h 2628900"/>
                    <a:gd name="connsiteX4" fmla="*/ 253196 w 259854"/>
                    <a:gd name="connsiteY4" fmla="*/ 1505902 h 2628900"/>
                    <a:gd name="connsiteX5" fmla="*/ 217953 w 259854"/>
                    <a:gd name="connsiteY5" fmla="*/ 1303020 h 2628900"/>
                    <a:gd name="connsiteX6" fmla="*/ 156993 w 259854"/>
                    <a:gd name="connsiteY6" fmla="*/ 1226820 h 2628900"/>
                    <a:gd name="connsiteX7" fmla="*/ 134133 w 259854"/>
                    <a:gd name="connsiteY7" fmla="*/ 1211580 h 2628900"/>
                    <a:gd name="connsiteX8" fmla="*/ 65553 w 259854"/>
                    <a:gd name="connsiteY8" fmla="*/ 1097280 h 2628900"/>
                    <a:gd name="connsiteX9" fmla="*/ 6498 w 259854"/>
                    <a:gd name="connsiteY9" fmla="*/ 827722 h 2628900"/>
                    <a:gd name="connsiteX10" fmla="*/ 27453 w 259854"/>
                    <a:gd name="connsiteY10" fmla="*/ 0 h 2628900"/>
                    <a:gd name="connsiteX0" fmla="*/ 233193 w 259854"/>
                    <a:gd name="connsiteY0" fmla="*/ 2628900 h 2628900"/>
                    <a:gd name="connsiteX1" fmla="*/ 240813 w 259854"/>
                    <a:gd name="connsiteY1" fmla="*/ 2080260 h 2628900"/>
                    <a:gd name="connsiteX2" fmla="*/ 256053 w 259854"/>
                    <a:gd name="connsiteY2" fmla="*/ 1859280 h 2628900"/>
                    <a:gd name="connsiteX3" fmla="*/ 253196 w 259854"/>
                    <a:gd name="connsiteY3" fmla="*/ 1505902 h 2628900"/>
                    <a:gd name="connsiteX4" fmla="*/ 217953 w 259854"/>
                    <a:gd name="connsiteY4" fmla="*/ 1303020 h 2628900"/>
                    <a:gd name="connsiteX5" fmla="*/ 156993 w 259854"/>
                    <a:gd name="connsiteY5" fmla="*/ 1226820 h 2628900"/>
                    <a:gd name="connsiteX6" fmla="*/ 134133 w 259854"/>
                    <a:gd name="connsiteY6" fmla="*/ 1211580 h 2628900"/>
                    <a:gd name="connsiteX7" fmla="*/ 65553 w 259854"/>
                    <a:gd name="connsiteY7" fmla="*/ 1097280 h 2628900"/>
                    <a:gd name="connsiteX8" fmla="*/ 6498 w 259854"/>
                    <a:gd name="connsiteY8" fmla="*/ 827722 h 2628900"/>
                    <a:gd name="connsiteX9" fmla="*/ 27453 w 259854"/>
                    <a:gd name="connsiteY9" fmla="*/ 0 h 2628900"/>
                    <a:gd name="connsiteX0" fmla="*/ 233193 w 253929"/>
                    <a:gd name="connsiteY0" fmla="*/ 2628900 h 2628900"/>
                    <a:gd name="connsiteX1" fmla="*/ 240813 w 253929"/>
                    <a:gd name="connsiteY1" fmla="*/ 2080260 h 2628900"/>
                    <a:gd name="connsiteX2" fmla="*/ 241766 w 253929"/>
                    <a:gd name="connsiteY2" fmla="*/ 1830705 h 2628900"/>
                    <a:gd name="connsiteX3" fmla="*/ 253196 w 253929"/>
                    <a:gd name="connsiteY3" fmla="*/ 1505902 h 2628900"/>
                    <a:gd name="connsiteX4" fmla="*/ 217953 w 253929"/>
                    <a:gd name="connsiteY4" fmla="*/ 1303020 h 2628900"/>
                    <a:gd name="connsiteX5" fmla="*/ 156993 w 253929"/>
                    <a:gd name="connsiteY5" fmla="*/ 1226820 h 2628900"/>
                    <a:gd name="connsiteX6" fmla="*/ 134133 w 253929"/>
                    <a:gd name="connsiteY6" fmla="*/ 1211580 h 2628900"/>
                    <a:gd name="connsiteX7" fmla="*/ 65553 w 253929"/>
                    <a:gd name="connsiteY7" fmla="*/ 1097280 h 2628900"/>
                    <a:gd name="connsiteX8" fmla="*/ 6498 w 253929"/>
                    <a:gd name="connsiteY8" fmla="*/ 827722 h 2628900"/>
                    <a:gd name="connsiteX9" fmla="*/ 27453 w 253929"/>
                    <a:gd name="connsiteY9" fmla="*/ 0 h 2628900"/>
                    <a:gd name="connsiteX0" fmla="*/ 233193 w 242888"/>
                    <a:gd name="connsiteY0" fmla="*/ 2628900 h 2628900"/>
                    <a:gd name="connsiteX1" fmla="*/ 240813 w 242888"/>
                    <a:gd name="connsiteY1" fmla="*/ 2080260 h 2628900"/>
                    <a:gd name="connsiteX2" fmla="*/ 241766 w 242888"/>
                    <a:gd name="connsiteY2" fmla="*/ 1830705 h 2628900"/>
                    <a:gd name="connsiteX3" fmla="*/ 238909 w 242888"/>
                    <a:gd name="connsiteY3" fmla="*/ 1443989 h 2628900"/>
                    <a:gd name="connsiteX4" fmla="*/ 217953 w 242888"/>
                    <a:gd name="connsiteY4" fmla="*/ 1303020 h 2628900"/>
                    <a:gd name="connsiteX5" fmla="*/ 156993 w 242888"/>
                    <a:gd name="connsiteY5" fmla="*/ 1226820 h 2628900"/>
                    <a:gd name="connsiteX6" fmla="*/ 134133 w 242888"/>
                    <a:gd name="connsiteY6" fmla="*/ 1211580 h 2628900"/>
                    <a:gd name="connsiteX7" fmla="*/ 65553 w 242888"/>
                    <a:gd name="connsiteY7" fmla="*/ 1097280 h 2628900"/>
                    <a:gd name="connsiteX8" fmla="*/ 6498 w 242888"/>
                    <a:gd name="connsiteY8" fmla="*/ 827722 h 2628900"/>
                    <a:gd name="connsiteX9" fmla="*/ 27453 w 242888"/>
                    <a:gd name="connsiteY9" fmla="*/ 0 h 2628900"/>
                    <a:gd name="connsiteX0" fmla="*/ 233193 w 242888"/>
                    <a:gd name="connsiteY0" fmla="*/ 2628900 h 2628900"/>
                    <a:gd name="connsiteX1" fmla="*/ 240813 w 242888"/>
                    <a:gd name="connsiteY1" fmla="*/ 2080260 h 2628900"/>
                    <a:gd name="connsiteX2" fmla="*/ 241766 w 242888"/>
                    <a:gd name="connsiteY2" fmla="*/ 1830705 h 2628900"/>
                    <a:gd name="connsiteX3" fmla="*/ 238909 w 242888"/>
                    <a:gd name="connsiteY3" fmla="*/ 1443989 h 2628900"/>
                    <a:gd name="connsiteX4" fmla="*/ 217953 w 242888"/>
                    <a:gd name="connsiteY4" fmla="*/ 1303020 h 2628900"/>
                    <a:gd name="connsiteX5" fmla="*/ 134133 w 242888"/>
                    <a:gd name="connsiteY5" fmla="*/ 1211580 h 2628900"/>
                    <a:gd name="connsiteX6" fmla="*/ 65553 w 242888"/>
                    <a:gd name="connsiteY6" fmla="*/ 1097280 h 2628900"/>
                    <a:gd name="connsiteX7" fmla="*/ 6498 w 242888"/>
                    <a:gd name="connsiteY7" fmla="*/ 827722 h 2628900"/>
                    <a:gd name="connsiteX8" fmla="*/ 27453 w 242888"/>
                    <a:gd name="connsiteY8" fmla="*/ 0 h 2628900"/>
                    <a:gd name="connsiteX0" fmla="*/ 233193 w 242888"/>
                    <a:gd name="connsiteY0" fmla="*/ 2628900 h 2628900"/>
                    <a:gd name="connsiteX1" fmla="*/ 240813 w 242888"/>
                    <a:gd name="connsiteY1" fmla="*/ 2080260 h 2628900"/>
                    <a:gd name="connsiteX2" fmla="*/ 241766 w 242888"/>
                    <a:gd name="connsiteY2" fmla="*/ 1830705 h 2628900"/>
                    <a:gd name="connsiteX3" fmla="*/ 238909 w 242888"/>
                    <a:gd name="connsiteY3" fmla="*/ 1443989 h 2628900"/>
                    <a:gd name="connsiteX4" fmla="*/ 217953 w 242888"/>
                    <a:gd name="connsiteY4" fmla="*/ 1303020 h 2628900"/>
                    <a:gd name="connsiteX5" fmla="*/ 134133 w 242888"/>
                    <a:gd name="connsiteY5" fmla="*/ 1168717 h 2628900"/>
                    <a:gd name="connsiteX6" fmla="*/ 65553 w 242888"/>
                    <a:gd name="connsiteY6" fmla="*/ 1097280 h 2628900"/>
                    <a:gd name="connsiteX7" fmla="*/ 6498 w 242888"/>
                    <a:gd name="connsiteY7" fmla="*/ 827722 h 2628900"/>
                    <a:gd name="connsiteX8" fmla="*/ 27453 w 242888"/>
                    <a:gd name="connsiteY8" fmla="*/ 0 h 2628900"/>
                    <a:gd name="connsiteX0" fmla="*/ 231364 w 241059"/>
                    <a:gd name="connsiteY0" fmla="*/ 2628900 h 2628900"/>
                    <a:gd name="connsiteX1" fmla="*/ 238984 w 241059"/>
                    <a:gd name="connsiteY1" fmla="*/ 2080260 h 2628900"/>
                    <a:gd name="connsiteX2" fmla="*/ 239937 w 241059"/>
                    <a:gd name="connsiteY2" fmla="*/ 1830705 h 2628900"/>
                    <a:gd name="connsiteX3" fmla="*/ 237080 w 241059"/>
                    <a:gd name="connsiteY3" fmla="*/ 1443989 h 2628900"/>
                    <a:gd name="connsiteX4" fmla="*/ 216124 w 241059"/>
                    <a:gd name="connsiteY4" fmla="*/ 1303020 h 2628900"/>
                    <a:gd name="connsiteX5" fmla="*/ 132304 w 241059"/>
                    <a:gd name="connsiteY5" fmla="*/ 1168717 h 2628900"/>
                    <a:gd name="connsiteX6" fmla="*/ 4669 w 241059"/>
                    <a:gd name="connsiteY6" fmla="*/ 827722 h 2628900"/>
                    <a:gd name="connsiteX7" fmla="*/ 25624 w 241059"/>
                    <a:gd name="connsiteY7" fmla="*/ 0 h 2628900"/>
                    <a:gd name="connsiteX0" fmla="*/ 228396 w 238091"/>
                    <a:gd name="connsiteY0" fmla="*/ 2628900 h 2628900"/>
                    <a:gd name="connsiteX1" fmla="*/ 236016 w 238091"/>
                    <a:gd name="connsiteY1" fmla="*/ 2080260 h 2628900"/>
                    <a:gd name="connsiteX2" fmla="*/ 236969 w 238091"/>
                    <a:gd name="connsiteY2" fmla="*/ 1830705 h 2628900"/>
                    <a:gd name="connsiteX3" fmla="*/ 234112 w 238091"/>
                    <a:gd name="connsiteY3" fmla="*/ 1443989 h 2628900"/>
                    <a:gd name="connsiteX4" fmla="*/ 213156 w 238091"/>
                    <a:gd name="connsiteY4" fmla="*/ 1303020 h 2628900"/>
                    <a:gd name="connsiteX5" fmla="*/ 76949 w 238091"/>
                    <a:gd name="connsiteY5" fmla="*/ 1102042 h 2628900"/>
                    <a:gd name="connsiteX6" fmla="*/ 1701 w 238091"/>
                    <a:gd name="connsiteY6" fmla="*/ 827722 h 2628900"/>
                    <a:gd name="connsiteX7" fmla="*/ 22656 w 238091"/>
                    <a:gd name="connsiteY7" fmla="*/ 0 h 2628900"/>
                    <a:gd name="connsiteX0" fmla="*/ 228396 w 238091"/>
                    <a:gd name="connsiteY0" fmla="*/ 2628900 h 2628900"/>
                    <a:gd name="connsiteX1" fmla="*/ 236016 w 238091"/>
                    <a:gd name="connsiteY1" fmla="*/ 2080260 h 2628900"/>
                    <a:gd name="connsiteX2" fmla="*/ 236969 w 238091"/>
                    <a:gd name="connsiteY2" fmla="*/ 1830705 h 2628900"/>
                    <a:gd name="connsiteX3" fmla="*/ 234112 w 238091"/>
                    <a:gd name="connsiteY3" fmla="*/ 1443989 h 2628900"/>
                    <a:gd name="connsiteX4" fmla="*/ 213156 w 238091"/>
                    <a:gd name="connsiteY4" fmla="*/ 1303020 h 2628900"/>
                    <a:gd name="connsiteX5" fmla="*/ 76949 w 238091"/>
                    <a:gd name="connsiteY5" fmla="*/ 1102042 h 2628900"/>
                    <a:gd name="connsiteX6" fmla="*/ 1701 w 238091"/>
                    <a:gd name="connsiteY6" fmla="*/ 827722 h 2628900"/>
                    <a:gd name="connsiteX7" fmla="*/ 22656 w 238091"/>
                    <a:gd name="connsiteY7" fmla="*/ 0 h 2628900"/>
                    <a:gd name="connsiteX0" fmla="*/ 228396 w 238091"/>
                    <a:gd name="connsiteY0" fmla="*/ 2628900 h 2628900"/>
                    <a:gd name="connsiteX1" fmla="*/ 236016 w 238091"/>
                    <a:gd name="connsiteY1" fmla="*/ 2080260 h 2628900"/>
                    <a:gd name="connsiteX2" fmla="*/ 236969 w 238091"/>
                    <a:gd name="connsiteY2" fmla="*/ 1830705 h 2628900"/>
                    <a:gd name="connsiteX3" fmla="*/ 234112 w 238091"/>
                    <a:gd name="connsiteY3" fmla="*/ 1586864 h 2628900"/>
                    <a:gd name="connsiteX4" fmla="*/ 213156 w 238091"/>
                    <a:gd name="connsiteY4" fmla="*/ 1303020 h 2628900"/>
                    <a:gd name="connsiteX5" fmla="*/ 76949 w 238091"/>
                    <a:gd name="connsiteY5" fmla="*/ 1102042 h 2628900"/>
                    <a:gd name="connsiteX6" fmla="*/ 1701 w 238091"/>
                    <a:gd name="connsiteY6" fmla="*/ 827722 h 2628900"/>
                    <a:gd name="connsiteX7" fmla="*/ 22656 w 238091"/>
                    <a:gd name="connsiteY7" fmla="*/ 0 h 2628900"/>
                    <a:gd name="connsiteX0" fmla="*/ 228396 w 245443"/>
                    <a:gd name="connsiteY0" fmla="*/ 2628900 h 2628900"/>
                    <a:gd name="connsiteX1" fmla="*/ 236016 w 245443"/>
                    <a:gd name="connsiteY1" fmla="*/ 2080260 h 2628900"/>
                    <a:gd name="connsiteX2" fmla="*/ 236969 w 245443"/>
                    <a:gd name="connsiteY2" fmla="*/ 1830705 h 2628900"/>
                    <a:gd name="connsiteX3" fmla="*/ 234112 w 245443"/>
                    <a:gd name="connsiteY3" fmla="*/ 1586864 h 2628900"/>
                    <a:gd name="connsiteX4" fmla="*/ 213156 w 245443"/>
                    <a:gd name="connsiteY4" fmla="*/ 1303020 h 2628900"/>
                    <a:gd name="connsiteX5" fmla="*/ 76949 w 245443"/>
                    <a:gd name="connsiteY5" fmla="*/ 1102042 h 2628900"/>
                    <a:gd name="connsiteX6" fmla="*/ 1701 w 245443"/>
                    <a:gd name="connsiteY6" fmla="*/ 827722 h 2628900"/>
                    <a:gd name="connsiteX7" fmla="*/ 22656 w 245443"/>
                    <a:gd name="connsiteY7" fmla="*/ 0 h 2628900"/>
                    <a:gd name="connsiteX0" fmla="*/ 228396 w 246676"/>
                    <a:gd name="connsiteY0" fmla="*/ 2628900 h 2628900"/>
                    <a:gd name="connsiteX1" fmla="*/ 236016 w 246676"/>
                    <a:gd name="connsiteY1" fmla="*/ 2080260 h 2628900"/>
                    <a:gd name="connsiteX2" fmla="*/ 236969 w 246676"/>
                    <a:gd name="connsiteY2" fmla="*/ 1830705 h 2628900"/>
                    <a:gd name="connsiteX3" fmla="*/ 234112 w 246676"/>
                    <a:gd name="connsiteY3" fmla="*/ 1586864 h 2628900"/>
                    <a:gd name="connsiteX4" fmla="*/ 76949 w 246676"/>
                    <a:gd name="connsiteY4" fmla="*/ 1102042 h 2628900"/>
                    <a:gd name="connsiteX5" fmla="*/ 1701 w 246676"/>
                    <a:gd name="connsiteY5" fmla="*/ 827722 h 2628900"/>
                    <a:gd name="connsiteX6" fmla="*/ 22656 w 246676"/>
                    <a:gd name="connsiteY6" fmla="*/ 0 h 2628900"/>
                    <a:gd name="connsiteX0" fmla="*/ 228396 w 238091"/>
                    <a:gd name="connsiteY0" fmla="*/ 2628900 h 2628900"/>
                    <a:gd name="connsiteX1" fmla="*/ 236016 w 238091"/>
                    <a:gd name="connsiteY1" fmla="*/ 2080260 h 2628900"/>
                    <a:gd name="connsiteX2" fmla="*/ 236969 w 238091"/>
                    <a:gd name="connsiteY2" fmla="*/ 1830705 h 2628900"/>
                    <a:gd name="connsiteX3" fmla="*/ 234112 w 238091"/>
                    <a:gd name="connsiteY3" fmla="*/ 1586864 h 2628900"/>
                    <a:gd name="connsiteX4" fmla="*/ 76949 w 238091"/>
                    <a:gd name="connsiteY4" fmla="*/ 1102042 h 2628900"/>
                    <a:gd name="connsiteX5" fmla="*/ 1701 w 238091"/>
                    <a:gd name="connsiteY5" fmla="*/ 827722 h 2628900"/>
                    <a:gd name="connsiteX6" fmla="*/ 22656 w 238091"/>
                    <a:gd name="connsiteY6" fmla="*/ 0 h 2628900"/>
                    <a:gd name="connsiteX0" fmla="*/ 228396 w 238091"/>
                    <a:gd name="connsiteY0" fmla="*/ 2628900 h 2628900"/>
                    <a:gd name="connsiteX1" fmla="*/ 236016 w 238091"/>
                    <a:gd name="connsiteY1" fmla="*/ 2080260 h 2628900"/>
                    <a:gd name="connsiteX2" fmla="*/ 236969 w 238091"/>
                    <a:gd name="connsiteY2" fmla="*/ 1830705 h 2628900"/>
                    <a:gd name="connsiteX3" fmla="*/ 234112 w 238091"/>
                    <a:gd name="connsiteY3" fmla="*/ 1586864 h 2628900"/>
                    <a:gd name="connsiteX4" fmla="*/ 76949 w 238091"/>
                    <a:gd name="connsiteY4" fmla="*/ 1102042 h 2628900"/>
                    <a:gd name="connsiteX5" fmla="*/ 1701 w 238091"/>
                    <a:gd name="connsiteY5" fmla="*/ 827722 h 2628900"/>
                    <a:gd name="connsiteX6" fmla="*/ 22656 w 238091"/>
                    <a:gd name="connsiteY6" fmla="*/ 0 h 2628900"/>
                    <a:gd name="connsiteX0" fmla="*/ 228668 w 250818"/>
                    <a:gd name="connsiteY0" fmla="*/ 2628900 h 2628900"/>
                    <a:gd name="connsiteX1" fmla="*/ 236288 w 250818"/>
                    <a:gd name="connsiteY1" fmla="*/ 2080260 h 2628900"/>
                    <a:gd name="connsiteX2" fmla="*/ 237241 w 250818"/>
                    <a:gd name="connsiteY2" fmla="*/ 1830705 h 2628900"/>
                    <a:gd name="connsiteX3" fmla="*/ 234384 w 250818"/>
                    <a:gd name="connsiteY3" fmla="*/ 1586864 h 2628900"/>
                    <a:gd name="connsiteX4" fmla="*/ 24833 w 250818"/>
                    <a:gd name="connsiteY4" fmla="*/ 1040130 h 2628900"/>
                    <a:gd name="connsiteX5" fmla="*/ 1973 w 250818"/>
                    <a:gd name="connsiteY5" fmla="*/ 827722 h 2628900"/>
                    <a:gd name="connsiteX6" fmla="*/ 22928 w 250818"/>
                    <a:gd name="connsiteY6" fmla="*/ 0 h 2628900"/>
                    <a:gd name="connsiteX0" fmla="*/ 226699 w 248849"/>
                    <a:gd name="connsiteY0" fmla="*/ 2628900 h 2628900"/>
                    <a:gd name="connsiteX1" fmla="*/ 234319 w 248849"/>
                    <a:gd name="connsiteY1" fmla="*/ 2080260 h 2628900"/>
                    <a:gd name="connsiteX2" fmla="*/ 235272 w 248849"/>
                    <a:gd name="connsiteY2" fmla="*/ 1830705 h 2628900"/>
                    <a:gd name="connsiteX3" fmla="*/ 232415 w 248849"/>
                    <a:gd name="connsiteY3" fmla="*/ 1586864 h 2628900"/>
                    <a:gd name="connsiteX4" fmla="*/ 22864 w 248849"/>
                    <a:gd name="connsiteY4" fmla="*/ 1040130 h 2628900"/>
                    <a:gd name="connsiteX5" fmla="*/ 4 w 248849"/>
                    <a:gd name="connsiteY5" fmla="*/ 827722 h 2628900"/>
                    <a:gd name="connsiteX6" fmla="*/ 20959 w 248849"/>
                    <a:gd name="connsiteY6" fmla="*/ 0 h 2628900"/>
                    <a:gd name="connsiteX0" fmla="*/ 219916 w 242066"/>
                    <a:gd name="connsiteY0" fmla="*/ 2628900 h 2628900"/>
                    <a:gd name="connsiteX1" fmla="*/ 227536 w 242066"/>
                    <a:gd name="connsiteY1" fmla="*/ 2080260 h 2628900"/>
                    <a:gd name="connsiteX2" fmla="*/ 228489 w 242066"/>
                    <a:gd name="connsiteY2" fmla="*/ 1830705 h 2628900"/>
                    <a:gd name="connsiteX3" fmla="*/ 225632 w 242066"/>
                    <a:gd name="connsiteY3" fmla="*/ 1586864 h 2628900"/>
                    <a:gd name="connsiteX4" fmla="*/ 16081 w 242066"/>
                    <a:gd name="connsiteY4" fmla="*/ 1040130 h 2628900"/>
                    <a:gd name="connsiteX5" fmla="*/ 14176 w 242066"/>
                    <a:gd name="connsiteY5" fmla="*/ 0 h 2628900"/>
                    <a:gd name="connsiteX0" fmla="*/ 219916 w 242030"/>
                    <a:gd name="connsiteY0" fmla="*/ 2628900 h 2628900"/>
                    <a:gd name="connsiteX1" fmla="*/ 227536 w 242030"/>
                    <a:gd name="connsiteY1" fmla="*/ 2080260 h 2628900"/>
                    <a:gd name="connsiteX2" fmla="*/ 225632 w 242030"/>
                    <a:gd name="connsiteY2" fmla="*/ 1586864 h 2628900"/>
                    <a:gd name="connsiteX3" fmla="*/ 16081 w 242030"/>
                    <a:gd name="connsiteY3" fmla="*/ 1040130 h 2628900"/>
                    <a:gd name="connsiteX4" fmla="*/ 14176 w 242030"/>
                    <a:gd name="connsiteY4" fmla="*/ 0 h 2628900"/>
                    <a:gd name="connsiteX0" fmla="*/ 219916 w 242030"/>
                    <a:gd name="connsiteY0" fmla="*/ 2628900 h 2628900"/>
                    <a:gd name="connsiteX1" fmla="*/ 227536 w 242030"/>
                    <a:gd name="connsiteY1" fmla="*/ 2080260 h 2628900"/>
                    <a:gd name="connsiteX2" fmla="*/ 225632 w 242030"/>
                    <a:gd name="connsiteY2" fmla="*/ 1510664 h 2628900"/>
                    <a:gd name="connsiteX3" fmla="*/ 16081 w 242030"/>
                    <a:gd name="connsiteY3" fmla="*/ 1040130 h 2628900"/>
                    <a:gd name="connsiteX4" fmla="*/ 14176 w 242030"/>
                    <a:gd name="connsiteY4" fmla="*/ 0 h 2628900"/>
                    <a:gd name="connsiteX0" fmla="*/ 222299 w 244413"/>
                    <a:gd name="connsiteY0" fmla="*/ 2804160 h 2804160"/>
                    <a:gd name="connsiteX1" fmla="*/ 229919 w 244413"/>
                    <a:gd name="connsiteY1" fmla="*/ 2255520 h 2804160"/>
                    <a:gd name="connsiteX2" fmla="*/ 228015 w 244413"/>
                    <a:gd name="connsiteY2" fmla="*/ 1685924 h 2804160"/>
                    <a:gd name="connsiteX3" fmla="*/ 18464 w 244413"/>
                    <a:gd name="connsiteY3" fmla="*/ 1215390 h 2804160"/>
                    <a:gd name="connsiteX4" fmla="*/ 8939 w 244413"/>
                    <a:gd name="connsiteY4" fmla="*/ 0 h 2804160"/>
                    <a:gd name="connsiteX0" fmla="*/ 225497 w 247963"/>
                    <a:gd name="connsiteY0" fmla="*/ 2804160 h 2804160"/>
                    <a:gd name="connsiteX1" fmla="*/ 233117 w 247963"/>
                    <a:gd name="connsiteY1" fmla="*/ 2255520 h 2804160"/>
                    <a:gd name="connsiteX2" fmla="*/ 231213 w 247963"/>
                    <a:gd name="connsiteY2" fmla="*/ 1685924 h 2804160"/>
                    <a:gd name="connsiteX3" fmla="*/ 16900 w 247963"/>
                    <a:gd name="connsiteY3" fmla="*/ 1105852 h 2804160"/>
                    <a:gd name="connsiteX4" fmla="*/ 12137 w 247963"/>
                    <a:gd name="connsiteY4" fmla="*/ 0 h 2804160"/>
                    <a:gd name="connsiteX0" fmla="*/ 225497 w 247963"/>
                    <a:gd name="connsiteY0" fmla="*/ 2804160 h 2804160"/>
                    <a:gd name="connsiteX1" fmla="*/ 233117 w 247963"/>
                    <a:gd name="connsiteY1" fmla="*/ 2255520 h 2804160"/>
                    <a:gd name="connsiteX2" fmla="*/ 231213 w 247963"/>
                    <a:gd name="connsiteY2" fmla="*/ 1685924 h 2804160"/>
                    <a:gd name="connsiteX3" fmla="*/ 16900 w 247963"/>
                    <a:gd name="connsiteY3" fmla="*/ 1105852 h 2804160"/>
                    <a:gd name="connsiteX4" fmla="*/ 12137 w 247963"/>
                    <a:gd name="connsiteY4" fmla="*/ 0 h 2804160"/>
                    <a:gd name="connsiteX0" fmla="*/ 213360 w 235826"/>
                    <a:gd name="connsiteY0" fmla="*/ 2804160 h 2804160"/>
                    <a:gd name="connsiteX1" fmla="*/ 220980 w 235826"/>
                    <a:gd name="connsiteY1" fmla="*/ 2255520 h 2804160"/>
                    <a:gd name="connsiteX2" fmla="*/ 219076 w 235826"/>
                    <a:gd name="connsiteY2" fmla="*/ 1685924 h 2804160"/>
                    <a:gd name="connsiteX3" fmla="*/ 4763 w 235826"/>
                    <a:gd name="connsiteY3" fmla="*/ 1105852 h 2804160"/>
                    <a:gd name="connsiteX4" fmla="*/ 0 w 235826"/>
                    <a:gd name="connsiteY4" fmla="*/ 0 h 2804160"/>
                    <a:gd name="connsiteX0" fmla="*/ 213360 w 222507"/>
                    <a:gd name="connsiteY0" fmla="*/ 2804160 h 2804160"/>
                    <a:gd name="connsiteX1" fmla="*/ 220980 w 222507"/>
                    <a:gd name="connsiteY1" fmla="*/ 2255520 h 2804160"/>
                    <a:gd name="connsiteX2" fmla="*/ 219076 w 222507"/>
                    <a:gd name="connsiteY2" fmla="*/ 1685924 h 2804160"/>
                    <a:gd name="connsiteX3" fmla="*/ 4763 w 222507"/>
                    <a:gd name="connsiteY3" fmla="*/ 1105852 h 2804160"/>
                    <a:gd name="connsiteX4" fmla="*/ 0 w 222507"/>
                    <a:gd name="connsiteY4" fmla="*/ 0 h 2804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07" h="2804160">
                      <a:moveTo>
                        <a:pt x="213360" y="2804160"/>
                      </a:moveTo>
                      <a:cubicBezTo>
                        <a:pt x="214948" y="2689860"/>
                        <a:pt x="220027" y="2429193"/>
                        <a:pt x="220980" y="2255520"/>
                      </a:cubicBezTo>
                      <a:cubicBezTo>
                        <a:pt x="221933" y="2081847"/>
                        <a:pt x="224706" y="1880813"/>
                        <a:pt x="219076" y="1685924"/>
                      </a:cubicBezTo>
                      <a:cubicBezTo>
                        <a:pt x="211615" y="1427638"/>
                        <a:pt x="-18415" y="1370488"/>
                        <a:pt x="4763" y="1105852"/>
                      </a:cubicBezTo>
                      <a:cubicBezTo>
                        <a:pt x="2858" y="679450"/>
                        <a:pt x="397" y="216694"/>
                        <a:pt x="0" y="0"/>
                      </a:cubicBezTo>
                    </a:path>
                  </a:pathLst>
                </a:custGeom>
                <a:noFill/>
                <a:ln>
                  <a:solidFill>
                    <a:schemeClr val="accent2"/>
                  </a:solidFill>
                  <a:prstDash val="lgDash"/>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ctangle 21"/>
                <p:cNvSpPr/>
                <p:nvPr/>
              </p:nvSpPr>
              <p:spPr>
                <a:xfrm>
                  <a:off x="4596357" y="1581310"/>
                  <a:ext cx="720080" cy="31683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3" name="Rectangle 22"/>
                <p:cNvSpPr/>
                <p:nvPr/>
              </p:nvSpPr>
              <p:spPr>
                <a:xfrm>
                  <a:off x="6799808" y="1583067"/>
                  <a:ext cx="720080" cy="31683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4" name="Rectangle 23"/>
                <p:cNvSpPr/>
                <p:nvPr/>
              </p:nvSpPr>
              <p:spPr>
                <a:xfrm>
                  <a:off x="5316437" y="1581310"/>
                  <a:ext cx="216000" cy="3168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ctangle 24"/>
                <p:cNvSpPr/>
                <p:nvPr/>
              </p:nvSpPr>
              <p:spPr>
                <a:xfrm>
                  <a:off x="6583808" y="1581310"/>
                  <a:ext cx="216000" cy="3168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26" name="Straight Connector 25"/>
                <p:cNvCxnSpPr/>
                <p:nvPr/>
              </p:nvCxnSpPr>
              <p:spPr>
                <a:xfrm>
                  <a:off x="5532437" y="4300038"/>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32437" y="4012006"/>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532437" y="3723974"/>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32437" y="3435942"/>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532437" y="3147910"/>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892501" y="4641654"/>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892501" y="4354046"/>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892501" y="4066187"/>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892501" y="3778328"/>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5892501" y="3490469"/>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223744" y="2264172"/>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223744" y="1976140"/>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6223744" y="1688108"/>
                  <a:ext cx="360064" cy="36004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6223744" y="1581150"/>
                  <a:ext cx="181819" cy="17896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flipV="1">
                  <a:off x="6223744" y="2606904"/>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6223744" y="2319045"/>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6223744" y="2031186"/>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223744" y="1743327"/>
                  <a:ext cx="0" cy="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379665" y="4725144"/>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81946" y="4221088"/>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79665" y="4221758"/>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381946" y="3717702"/>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379665" y="3718372"/>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6381946" y="3214316"/>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379665" y="3214986"/>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flipH="1">
                  <a:off x="5532437" y="1600909"/>
                  <a:ext cx="210072" cy="1510828"/>
                  <a:chOff x="2866164" y="4246693"/>
                  <a:chExt cx="204143" cy="1510828"/>
                </a:xfrm>
              </p:grpSpPr>
              <p:cxnSp>
                <p:nvCxnSpPr>
                  <p:cNvPr id="66" name="Straight Connector 65"/>
                  <p:cNvCxnSpPr/>
                  <p:nvPr/>
                </p:nvCxnSpPr>
                <p:spPr>
                  <a:xfrm>
                    <a:off x="2866164" y="5757521"/>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868445" y="5253465"/>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866164" y="5254135"/>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2868445" y="4750079"/>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866164" y="4750749"/>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2868445" y="4246693"/>
                    <a:ext cx="0" cy="50405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866164" y="4247363"/>
                    <a:ext cx="204143"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6036517" y="3682450"/>
                  <a:ext cx="241907" cy="489830"/>
                  <a:chOff x="6725021" y="5805264"/>
                  <a:chExt cx="241907" cy="489830"/>
                </a:xfrm>
              </p:grpSpPr>
              <p:sp>
                <p:nvSpPr>
                  <p:cNvPr id="62" name="Rectangle 61"/>
                  <p:cNvSpPr/>
                  <p:nvPr/>
                </p:nvSpPr>
                <p:spPr>
                  <a:xfrm>
                    <a:off x="6751481" y="5822509"/>
                    <a:ext cx="160767" cy="4400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nvGrpSpPr>
                  <p:cNvPr id="63" name="Group 62"/>
                  <p:cNvGrpSpPr/>
                  <p:nvPr/>
                </p:nvGrpSpPr>
                <p:grpSpPr>
                  <a:xfrm>
                    <a:off x="6725021" y="5805264"/>
                    <a:ext cx="241907" cy="489830"/>
                    <a:chOff x="2195736" y="2639226"/>
                    <a:chExt cx="275241" cy="535726"/>
                  </a:xfrm>
                  <a:solidFill>
                    <a:schemeClr val="accent2"/>
                  </a:solidFill>
                </p:grpSpPr>
                <p:sp>
                  <p:nvSpPr>
                    <p:cNvPr id="64" name="Freeform 10"/>
                    <p:cNvSpPr>
                      <a:spLocks noEditPoints="1"/>
                    </p:cNvSpPr>
                    <p:nvPr/>
                  </p:nvSpPr>
                  <p:spPr bwMode="auto">
                    <a:xfrm rot="16200000">
                      <a:off x="2065494" y="2769468"/>
                      <a:ext cx="535726" cy="275241"/>
                    </a:xfrm>
                    <a:custGeom>
                      <a:avLst/>
                      <a:gdLst>
                        <a:gd name="T0" fmla="*/ 544 w 1332"/>
                        <a:gd name="T1" fmla="*/ 224 h 822"/>
                        <a:gd name="T2" fmla="*/ 490 w 1332"/>
                        <a:gd name="T3" fmla="*/ 352 h 822"/>
                        <a:gd name="T4" fmla="*/ 522 w 1332"/>
                        <a:gd name="T5" fmla="*/ 458 h 822"/>
                        <a:gd name="T6" fmla="*/ 620 w 1332"/>
                        <a:gd name="T7" fmla="*/ 490 h 822"/>
                        <a:gd name="T8" fmla="*/ 724 w 1332"/>
                        <a:gd name="T9" fmla="*/ 410 h 822"/>
                        <a:gd name="T10" fmla="*/ 708 w 1332"/>
                        <a:gd name="T11" fmla="*/ 272 h 822"/>
                        <a:gd name="T12" fmla="*/ 564 w 1332"/>
                        <a:gd name="T13" fmla="*/ 152 h 822"/>
                        <a:gd name="T14" fmla="*/ 1312 w 1332"/>
                        <a:gd name="T15" fmla="*/ 242 h 822"/>
                        <a:gd name="T16" fmla="*/ 906 w 1332"/>
                        <a:gd name="T17" fmla="*/ 16 h 822"/>
                        <a:gd name="T18" fmla="*/ 468 w 1332"/>
                        <a:gd name="T19" fmla="*/ 2 h 822"/>
                        <a:gd name="T20" fmla="*/ 212 w 1332"/>
                        <a:gd name="T21" fmla="*/ 236 h 822"/>
                        <a:gd name="T22" fmla="*/ 28 w 1332"/>
                        <a:gd name="T23" fmla="*/ 558 h 822"/>
                        <a:gd name="T24" fmla="*/ 8 w 1332"/>
                        <a:gd name="T25" fmla="*/ 606 h 822"/>
                        <a:gd name="T26" fmla="*/ 184 w 1332"/>
                        <a:gd name="T27" fmla="*/ 680 h 822"/>
                        <a:gd name="T28" fmla="*/ 228 w 1332"/>
                        <a:gd name="T29" fmla="*/ 788 h 822"/>
                        <a:gd name="T30" fmla="*/ 318 w 1332"/>
                        <a:gd name="T31" fmla="*/ 822 h 822"/>
                        <a:gd name="T32" fmla="*/ 426 w 1332"/>
                        <a:gd name="T33" fmla="*/ 766 h 822"/>
                        <a:gd name="T34" fmla="*/ 478 w 1332"/>
                        <a:gd name="T35" fmla="*/ 654 h 822"/>
                        <a:gd name="T36" fmla="*/ 818 w 1332"/>
                        <a:gd name="T37" fmla="*/ 648 h 822"/>
                        <a:gd name="T38" fmla="*/ 846 w 1332"/>
                        <a:gd name="T39" fmla="*/ 766 h 822"/>
                        <a:gd name="T40" fmla="*/ 924 w 1332"/>
                        <a:gd name="T41" fmla="*/ 820 h 822"/>
                        <a:gd name="T42" fmla="*/ 1036 w 1332"/>
                        <a:gd name="T43" fmla="*/ 788 h 822"/>
                        <a:gd name="T44" fmla="*/ 1104 w 1332"/>
                        <a:gd name="T45" fmla="*/ 690 h 822"/>
                        <a:gd name="T46" fmla="*/ 1200 w 1332"/>
                        <a:gd name="T47" fmla="*/ 616 h 822"/>
                        <a:gd name="T48" fmla="*/ 1332 w 1332"/>
                        <a:gd name="T49" fmla="*/ 280 h 822"/>
                        <a:gd name="T50" fmla="*/ 964 w 1332"/>
                        <a:gd name="T51" fmla="*/ 242 h 822"/>
                        <a:gd name="T52" fmla="*/ 408 w 1332"/>
                        <a:gd name="T53" fmla="*/ 696 h 822"/>
                        <a:gd name="T54" fmla="*/ 292 w 1332"/>
                        <a:gd name="T55" fmla="*/ 764 h 822"/>
                        <a:gd name="T56" fmla="*/ 240 w 1332"/>
                        <a:gd name="T57" fmla="*/ 664 h 822"/>
                        <a:gd name="T58" fmla="*/ 318 w 1332"/>
                        <a:gd name="T59" fmla="*/ 530 h 822"/>
                        <a:gd name="T60" fmla="*/ 402 w 1332"/>
                        <a:gd name="T61" fmla="*/ 546 h 822"/>
                        <a:gd name="T62" fmla="*/ 1052 w 1332"/>
                        <a:gd name="T63" fmla="*/ 672 h 822"/>
                        <a:gd name="T64" fmla="*/ 980 w 1332"/>
                        <a:gd name="T65" fmla="*/ 758 h 822"/>
                        <a:gd name="T66" fmla="*/ 898 w 1332"/>
                        <a:gd name="T67" fmla="*/ 742 h 822"/>
                        <a:gd name="T68" fmla="*/ 892 w 1332"/>
                        <a:gd name="T69" fmla="*/ 592 h 822"/>
                        <a:gd name="T70" fmla="*/ 1006 w 1332"/>
                        <a:gd name="T71" fmla="*/ 524 h 822"/>
                        <a:gd name="T72" fmla="*/ 1060 w 1332"/>
                        <a:gd name="T73" fmla="*/ 624 h 822"/>
                        <a:gd name="T74" fmla="*/ 1186 w 1332"/>
                        <a:gd name="T75" fmla="*/ 338 h 822"/>
                        <a:gd name="T76" fmla="*/ 1236 w 1332"/>
                        <a:gd name="T77" fmla="*/ 386 h 822"/>
                        <a:gd name="T78" fmla="*/ 1084 w 1332"/>
                        <a:gd name="T79" fmla="*/ 516 h 822"/>
                        <a:gd name="T80" fmla="*/ 1000 w 1332"/>
                        <a:gd name="T81" fmla="*/ 466 h 822"/>
                        <a:gd name="T82" fmla="*/ 846 w 1332"/>
                        <a:gd name="T83" fmla="*/ 558 h 822"/>
                        <a:gd name="T84" fmla="*/ 416 w 1332"/>
                        <a:gd name="T85" fmla="*/ 484 h 822"/>
                        <a:gd name="T86" fmla="*/ 316 w 1332"/>
                        <a:gd name="T87" fmla="*/ 472 h 822"/>
                        <a:gd name="T88" fmla="*/ 230 w 1332"/>
                        <a:gd name="T89" fmla="*/ 292 h 822"/>
                        <a:gd name="T90" fmla="*/ 408 w 1332"/>
                        <a:gd name="T91" fmla="*/ 278 h 822"/>
                        <a:gd name="T92" fmla="*/ 770 w 1332"/>
                        <a:gd name="T93" fmla="*/ 276 h 822"/>
                        <a:gd name="T94" fmla="*/ 1010 w 1332"/>
                        <a:gd name="T95" fmla="*/ 298 h 822"/>
                        <a:gd name="T96" fmla="*/ 344 w 1332"/>
                        <a:gd name="T97" fmla="*/ 608 h 822"/>
                        <a:gd name="T98" fmla="*/ 304 w 1332"/>
                        <a:gd name="T99" fmla="*/ 634 h 822"/>
                        <a:gd name="T100" fmla="*/ 320 w 1332"/>
                        <a:gd name="T101" fmla="*/ 680 h 822"/>
                        <a:gd name="T102" fmla="*/ 360 w 1332"/>
                        <a:gd name="T103" fmla="*/ 654 h 822"/>
                        <a:gd name="T104" fmla="*/ 344 w 1332"/>
                        <a:gd name="T105" fmla="*/ 608 h 822"/>
                        <a:gd name="T106" fmla="*/ 946 w 1332"/>
                        <a:gd name="T107" fmla="*/ 622 h 822"/>
                        <a:gd name="T108" fmla="*/ 944 w 1332"/>
                        <a:gd name="T109" fmla="*/ 674 h 822"/>
                        <a:gd name="T110" fmla="*/ 988 w 1332"/>
                        <a:gd name="T111" fmla="*/ 666 h 822"/>
                        <a:gd name="T112" fmla="*/ 988 w 1332"/>
                        <a:gd name="T113" fmla="*/ 614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2" h="822">
                          <a:moveTo>
                            <a:pt x="534" y="142"/>
                          </a:moveTo>
                          <a:lnTo>
                            <a:pt x="534" y="142"/>
                          </a:lnTo>
                          <a:lnTo>
                            <a:pt x="540" y="160"/>
                          </a:lnTo>
                          <a:lnTo>
                            <a:pt x="544" y="176"/>
                          </a:lnTo>
                          <a:lnTo>
                            <a:pt x="546" y="190"/>
                          </a:lnTo>
                          <a:lnTo>
                            <a:pt x="548" y="202"/>
                          </a:lnTo>
                          <a:lnTo>
                            <a:pt x="546" y="214"/>
                          </a:lnTo>
                          <a:lnTo>
                            <a:pt x="544" y="224"/>
                          </a:lnTo>
                          <a:lnTo>
                            <a:pt x="538" y="242"/>
                          </a:lnTo>
                          <a:lnTo>
                            <a:pt x="528" y="260"/>
                          </a:lnTo>
                          <a:lnTo>
                            <a:pt x="516" y="278"/>
                          </a:lnTo>
                          <a:lnTo>
                            <a:pt x="506" y="296"/>
                          </a:lnTo>
                          <a:lnTo>
                            <a:pt x="496" y="320"/>
                          </a:lnTo>
                          <a:lnTo>
                            <a:pt x="496" y="320"/>
                          </a:lnTo>
                          <a:lnTo>
                            <a:pt x="492" y="336"/>
                          </a:lnTo>
                          <a:lnTo>
                            <a:pt x="490" y="352"/>
                          </a:lnTo>
                          <a:lnTo>
                            <a:pt x="490" y="368"/>
                          </a:lnTo>
                          <a:lnTo>
                            <a:pt x="490" y="384"/>
                          </a:lnTo>
                          <a:lnTo>
                            <a:pt x="492" y="398"/>
                          </a:lnTo>
                          <a:lnTo>
                            <a:pt x="496" y="412"/>
                          </a:lnTo>
                          <a:lnTo>
                            <a:pt x="500" y="424"/>
                          </a:lnTo>
                          <a:lnTo>
                            <a:pt x="508" y="436"/>
                          </a:lnTo>
                          <a:lnTo>
                            <a:pt x="514" y="448"/>
                          </a:lnTo>
                          <a:lnTo>
                            <a:pt x="522" y="458"/>
                          </a:lnTo>
                          <a:lnTo>
                            <a:pt x="532" y="466"/>
                          </a:lnTo>
                          <a:lnTo>
                            <a:pt x="542" y="474"/>
                          </a:lnTo>
                          <a:lnTo>
                            <a:pt x="554" y="480"/>
                          </a:lnTo>
                          <a:lnTo>
                            <a:pt x="566" y="486"/>
                          </a:lnTo>
                          <a:lnTo>
                            <a:pt x="580" y="488"/>
                          </a:lnTo>
                          <a:lnTo>
                            <a:pt x="594" y="490"/>
                          </a:lnTo>
                          <a:lnTo>
                            <a:pt x="594" y="490"/>
                          </a:lnTo>
                          <a:lnTo>
                            <a:pt x="620" y="490"/>
                          </a:lnTo>
                          <a:lnTo>
                            <a:pt x="642" y="486"/>
                          </a:lnTo>
                          <a:lnTo>
                            <a:pt x="662" y="478"/>
                          </a:lnTo>
                          <a:lnTo>
                            <a:pt x="678" y="470"/>
                          </a:lnTo>
                          <a:lnTo>
                            <a:pt x="692" y="460"/>
                          </a:lnTo>
                          <a:lnTo>
                            <a:pt x="704" y="448"/>
                          </a:lnTo>
                          <a:lnTo>
                            <a:pt x="712" y="436"/>
                          </a:lnTo>
                          <a:lnTo>
                            <a:pt x="718" y="422"/>
                          </a:lnTo>
                          <a:lnTo>
                            <a:pt x="724" y="410"/>
                          </a:lnTo>
                          <a:lnTo>
                            <a:pt x="726" y="398"/>
                          </a:lnTo>
                          <a:lnTo>
                            <a:pt x="730" y="374"/>
                          </a:lnTo>
                          <a:lnTo>
                            <a:pt x="730" y="358"/>
                          </a:lnTo>
                          <a:lnTo>
                            <a:pt x="728" y="352"/>
                          </a:lnTo>
                          <a:lnTo>
                            <a:pt x="728" y="352"/>
                          </a:lnTo>
                          <a:lnTo>
                            <a:pt x="726" y="324"/>
                          </a:lnTo>
                          <a:lnTo>
                            <a:pt x="718" y="296"/>
                          </a:lnTo>
                          <a:lnTo>
                            <a:pt x="708" y="272"/>
                          </a:lnTo>
                          <a:lnTo>
                            <a:pt x="696" y="252"/>
                          </a:lnTo>
                          <a:lnTo>
                            <a:pt x="682" y="232"/>
                          </a:lnTo>
                          <a:lnTo>
                            <a:pt x="664" y="214"/>
                          </a:lnTo>
                          <a:lnTo>
                            <a:pt x="648" y="200"/>
                          </a:lnTo>
                          <a:lnTo>
                            <a:pt x="630" y="186"/>
                          </a:lnTo>
                          <a:lnTo>
                            <a:pt x="612" y="176"/>
                          </a:lnTo>
                          <a:lnTo>
                            <a:pt x="594" y="166"/>
                          </a:lnTo>
                          <a:lnTo>
                            <a:pt x="564" y="152"/>
                          </a:lnTo>
                          <a:lnTo>
                            <a:pt x="542" y="144"/>
                          </a:lnTo>
                          <a:lnTo>
                            <a:pt x="534" y="142"/>
                          </a:lnTo>
                          <a:lnTo>
                            <a:pt x="534" y="142"/>
                          </a:lnTo>
                          <a:close/>
                          <a:moveTo>
                            <a:pt x="1328" y="254"/>
                          </a:moveTo>
                          <a:lnTo>
                            <a:pt x="1328" y="254"/>
                          </a:lnTo>
                          <a:lnTo>
                            <a:pt x="1324" y="248"/>
                          </a:lnTo>
                          <a:lnTo>
                            <a:pt x="1318" y="246"/>
                          </a:lnTo>
                          <a:lnTo>
                            <a:pt x="1312" y="242"/>
                          </a:lnTo>
                          <a:lnTo>
                            <a:pt x="1304" y="242"/>
                          </a:lnTo>
                          <a:lnTo>
                            <a:pt x="1304" y="242"/>
                          </a:lnTo>
                          <a:lnTo>
                            <a:pt x="1030" y="242"/>
                          </a:lnTo>
                          <a:lnTo>
                            <a:pt x="1030" y="242"/>
                          </a:lnTo>
                          <a:lnTo>
                            <a:pt x="1028" y="242"/>
                          </a:lnTo>
                          <a:lnTo>
                            <a:pt x="1028" y="242"/>
                          </a:lnTo>
                          <a:lnTo>
                            <a:pt x="974" y="142"/>
                          </a:lnTo>
                          <a:lnTo>
                            <a:pt x="906" y="16"/>
                          </a:lnTo>
                          <a:lnTo>
                            <a:pt x="906" y="16"/>
                          </a:lnTo>
                          <a:lnTo>
                            <a:pt x="902" y="10"/>
                          </a:lnTo>
                          <a:lnTo>
                            <a:pt x="896" y="4"/>
                          </a:lnTo>
                          <a:lnTo>
                            <a:pt x="888" y="2"/>
                          </a:lnTo>
                          <a:lnTo>
                            <a:pt x="882" y="0"/>
                          </a:lnTo>
                          <a:lnTo>
                            <a:pt x="478" y="0"/>
                          </a:lnTo>
                          <a:lnTo>
                            <a:pt x="478" y="0"/>
                          </a:lnTo>
                          <a:lnTo>
                            <a:pt x="468" y="2"/>
                          </a:lnTo>
                          <a:lnTo>
                            <a:pt x="462" y="6"/>
                          </a:lnTo>
                          <a:lnTo>
                            <a:pt x="456" y="12"/>
                          </a:lnTo>
                          <a:lnTo>
                            <a:pt x="452" y="18"/>
                          </a:lnTo>
                          <a:lnTo>
                            <a:pt x="452" y="18"/>
                          </a:lnTo>
                          <a:lnTo>
                            <a:pt x="404" y="138"/>
                          </a:lnTo>
                          <a:lnTo>
                            <a:pt x="364" y="236"/>
                          </a:lnTo>
                          <a:lnTo>
                            <a:pt x="364" y="236"/>
                          </a:lnTo>
                          <a:lnTo>
                            <a:pt x="212" y="236"/>
                          </a:lnTo>
                          <a:lnTo>
                            <a:pt x="212" y="236"/>
                          </a:lnTo>
                          <a:lnTo>
                            <a:pt x="204" y="238"/>
                          </a:lnTo>
                          <a:lnTo>
                            <a:pt x="196" y="242"/>
                          </a:lnTo>
                          <a:lnTo>
                            <a:pt x="190" y="246"/>
                          </a:lnTo>
                          <a:lnTo>
                            <a:pt x="186" y="254"/>
                          </a:lnTo>
                          <a:lnTo>
                            <a:pt x="186" y="254"/>
                          </a:lnTo>
                          <a:lnTo>
                            <a:pt x="58" y="558"/>
                          </a:lnTo>
                          <a:lnTo>
                            <a:pt x="28" y="558"/>
                          </a:lnTo>
                          <a:lnTo>
                            <a:pt x="28" y="558"/>
                          </a:lnTo>
                          <a:lnTo>
                            <a:pt x="16" y="560"/>
                          </a:lnTo>
                          <a:lnTo>
                            <a:pt x="8" y="566"/>
                          </a:lnTo>
                          <a:lnTo>
                            <a:pt x="2" y="576"/>
                          </a:lnTo>
                          <a:lnTo>
                            <a:pt x="0" y="586"/>
                          </a:lnTo>
                          <a:lnTo>
                            <a:pt x="0" y="586"/>
                          </a:lnTo>
                          <a:lnTo>
                            <a:pt x="2" y="598"/>
                          </a:lnTo>
                          <a:lnTo>
                            <a:pt x="8" y="606"/>
                          </a:lnTo>
                          <a:lnTo>
                            <a:pt x="16" y="612"/>
                          </a:lnTo>
                          <a:lnTo>
                            <a:pt x="28" y="614"/>
                          </a:lnTo>
                          <a:lnTo>
                            <a:pt x="190" y="614"/>
                          </a:lnTo>
                          <a:lnTo>
                            <a:pt x="190" y="614"/>
                          </a:lnTo>
                          <a:lnTo>
                            <a:pt x="186" y="630"/>
                          </a:lnTo>
                          <a:lnTo>
                            <a:pt x="184" y="648"/>
                          </a:lnTo>
                          <a:lnTo>
                            <a:pt x="184" y="664"/>
                          </a:lnTo>
                          <a:lnTo>
                            <a:pt x="184" y="680"/>
                          </a:lnTo>
                          <a:lnTo>
                            <a:pt x="186" y="696"/>
                          </a:lnTo>
                          <a:lnTo>
                            <a:pt x="188" y="712"/>
                          </a:lnTo>
                          <a:lnTo>
                            <a:pt x="192" y="726"/>
                          </a:lnTo>
                          <a:lnTo>
                            <a:pt x="198" y="740"/>
                          </a:lnTo>
                          <a:lnTo>
                            <a:pt x="204" y="754"/>
                          </a:lnTo>
                          <a:lnTo>
                            <a:pt x="210" y="766"/>
                          </a:lnTo>
                          <a:lnTo>
                            <a:pt x="220" y="778"/>
                          </a:lnTo>
                          <a:lnTo>
                            <a:pt x="228" y="788"/>
                          </a:lnTo>
                          <a:lnTo>
                            <a:pt x="238" y="796"/>
                          </a:lnTo>
                          <a:lnTo>
                            <a:pt x="250" y="804"/>
                          </a:lnTo>
                          <a:lnTo>
                            <a:pt x="262" y="812"/>
                          </a:lnTo>
                          <a:lnTo>
                            <a:pt x="276" y="816"/>
                          </a:lnTo>
                          <a:lnTo>
                            <a:pt x="276" y="816"/>
                          </a:lnTo>
                          <a:lnTo>
                            <a:pt x="290" y="820"/>
                          </a:lnTo>
                          <a:lnTo>
                            <a:pt x="304" y="822"/>
                          </a:lnTo>
                          <a:lnTo>
                            <a:pt x="318" y="822"/>
                          </a:lnTo>
                          <a:lnTo>
                            <a:pt x="334" y="820"/>
                          </a:lnTo>
                          <a:lnTo>
                            <a:pt x="348" y="818"/>
                          </a:lnTo>
                          <a:lnTo>
                            <a:pt x="362" y="812"/>
                          </a:lnTo>
                          <a:lnTo>
                            <a:pt x="376" y="806"/>
                          </a:lnTo>
                          <a:lnTo>
                            <a:pt x="390" y="798"/>
                          </a:lnTo>
                          <a:lnTo>
                            <a:pt x="402" y="788"/>
                          </a:lnTo>
                          <a:lnTo>
                            <a:pt x="414" y="778"/>
                          </a:lnTo>
                          <a:lnTo>
                            <a:pt x="426" y="766"/>
                          </a:lnTo>
                          <a:lnTo>
                            <a:pt x="436" y="754"/>
                          </a:lnTo>
                          <a:lnTo>
                            <a:pt x="446" y="738"/>
                          </a:lnTo>
                          <a:lnTo>
                            <a:pt x="456" y="724"/>
                          </a:lnTo>
                          <a:lnTo>
                            <a:pt x="464" y="708"/>
                          </a:lnTo>
                          <a:lnTo>
                            <a:pt x="470" y="690"/>
                          </a:lnTo>
                          <a:lnTo>
                            <a:pt x="470" y="690"/>
                          </a:lnTo>
                          <a:lnTo>
                            <a:pt x="476" y="672"/>
                          </a:lnTo>
                          <a:lnTo>
                            <a:pt x="478" y="654"/>
                          </a:lnTo>
                          <a:lnTo>
                            <a:pt x="480" y="638"/>
                          </a:lnTo>
                          <a:lnTo>
                            <a:pt x="482" y="620"/>
                          </a:lnTo>
                          <a:lnTo>
                            <a:pt x="482" y="620"/>
                          </a:lnTo>
                          <a:lnTo>
                            <a:pt x="482" y="614"/>
                          </a:lnTo>
                          <a:lnTo>
                            <a:pt x="824" y="614"/>
                          </a:lnTo>
                          <a:lnTo>
                            <a:pt x="824" y="614"/>
                          </a:lnTo>
                          <a:lnTo>
                            <a:pt x="820" y="630"/>
                          </a:lnTo>
                          <a:lnTo>
                            <a:pt x="818" y="648"/>
                          </a:lnTo>
                          <a:lnTo>
                            <a:pt x="818" y="664"/>
                          </a:lnTo>
                          <a:lnTo>
                            <a:pt x="818" y="680"/>
                          </a:lnTo>
                          <a:lnTo>
                            <a:pt x="820" y="696"/>
                          </a:lnTo>
                          <a:lnTo>
                            <a:pt x="822" y="712"/>
                          </a:lnTo>
                          <a:lnTo>
                            <a:pt x="826" y="726"/>
                          </a:lnTo>
                          <a:lnTo>
                            <a:pt x="832" y="740"/>
                          </a:lnTo>
                          <a:lnTo>
                            <a:pt x="838" y="754"/>
                          </a:lnTo>
                          <a:lnTo>
                            <a:pt x="846" y="766"/>
                          </a:lnTo>
                          <a:lnTo>
                            <a:pt x="854" y="778"/>
                          </a:lnTo>
                          <a:lnTo>
                            <a:pt x="862" y="788"/>
                          </a:lnTo>
                          <a:lnTo>
                            <a:pt x="874" y="796"/>
                          </a:lnTo>
                          <a:lnTo>
                            <a:pt x="884" y="804"/>
                          </a:lnTo>
                          <a:lnTo>
                            <a:pt x="896" y="812"/>
                          </a:lnTo>
                          <a:lnTo>
                            <a:pt x="910" y="816"/>
                          </a:lnTo>
                          <a:lnTo>
                            <a:pt x="910" y="816"/>
                          </a:lnTo>
                          <a:lnTo>
                            <a:pt x="924" y="820"/>
                          </a:lnTo>
                          <a:lnTo>
                            <a:pt x="938" y="822"/>
                          </a:lnTo>
                          <a:lnTo>
                            <a:pt x="952" y="822"/>
                          </a:lnTo>
                          <a:lnTo>
                            <a:pt x="968" y="820"/>
                          </a:lnTo>
                          <a:lnTo>
                            <a:pt x="982" y="818"/>
                          </a:lnTo>
                          <a:lnTo>
                            <a:pt x="996" y="812"/>
                          </a:lnTo>
                          <a:lnTo>
                            <a:pt x="1010" y="806"/>
                          </a:lnTo>
                          <a:lnTo>
                            <a:pt x="1024" y="798"/>
                          </a:lnTo>
                          <a:lnTo>
                            <a:pt x="1036" y="788"/>
                          </a:lnTo>
                          <a:lnTo>
                            <a:pt x="1048" y="778"/>
                          </a:lnTo>
                          <a:lnTo>
                            <a:pt x="1060" y="766"/>
                          </a:lnTo>
                          <a:lnTo>
                            <a:pt x="1072" y="754"/>
                          </a:lnTo>
                          <a:lnTo>
                            <a:pt x="1082" y="738"/>
                          </a:lnTo>
                          <a:lnTo>
                            <a:pt x="1090" y="724"/>
                          </a:lnTo>
                          <a:lnTo>
                            <a:pt x="1098" y="708"/>
                          </a:lnTo>
                          <a:lnTo>
                            <a:pt x="1104" y="690"/>
                          </a:lnTo>
                          <a:lnTo>
                            <a:pt x="1104" y="690"/>
                          </a:lnTo>
                          <a:lnTo>
                            <a:pt x="1110" y="672"/>
                          </a:lnTo>
                          <a:lnTo>
                            <a:pt x="1114" y="654"/>
                          </a:lnTo>
                          <a:lnTo>
                            <a:pt x="1116" y="638"/>
                          </a:lnTo>
                          <a:lnTo>
                            <a:pt x="1116" y="620"/>
                          </a:lnTo>
                          <a:lnTo>
                            <a:pt x="1116" y="620"/>
                          </a:lnTo>
                          <a:lnTo>
                            <a:pt x="1116" y="614"/>
                          </a:lnTo>
                          <a:lnTo>
                            <a:pt x="1200" y="616"/>
                          </a:lnTo>
                          <a:lnTo>
                            <a:pt x="1200" y="616"/>
                          </a:lnTo>
                          <a:lnTo>
                            <a:pt x="1208" y="614"/>
                          </a:lnTo>
                          <a:lnTo>
                            <a:pt x="1216" y="610"/>
                          </a:lnTo>
                          <a:lnTo>
                            <a:pt x="1222" y="604"/>
                          </a:lnTo>
                          <a:lnTo>
                            <a:pt x="1226" y="596"/>
                          </a:lnTo>
                          <a:lnTo>
                            <a:pt x="1226" y="596"/>
                          </a:lnTo>
                          <a:lnTo>
                            <a:pt x="1284" y="422"/>
                          </a:lnTo>
                          <a:lnTo>
                            <a:pt x="1332" y="280"/>
                          </a:lnTo>
                          <a:lnTo>
                            <a:pt x="1332" y="280"/>
                          </a:lnTo>
                          <a:lnTo>
                            <a:pt x="1332" y="272"/>
                          </a:lnTo>
                          <a:lnTo>
                            <a:pt x="1332" y="266"/>
                          </a:lnTo>
                          <a:lnTo>
                            <a:pt x="1330" y="260"/>
                          </a:lnTo>
                          <a:lnTo>
                            <a:pt x="1328" y="254"/>
                          </a:lnTo>
                          <a:lnTo>
                            <a:pt x="1328" y="254"/>
                          </a:lnTo>
                          <a:close/>
                          <a:moveTo>
                            <a:pt x="870" y="68"/>
                          </a:moveTo>
                          <a:lnTo>
                            <a:pt x="870" y="68"/>
                          </a:lnTo>
                          <a:lnTo>
                            <a:pt x="964" y="242"/>
                          </a:lnTo>
                          <a:lnTo>
                            <a:pt x="832" y="242"/>
                          </a:lnTo>
                          <a:lnTo>
                            <a:pt x="832" y="242"/>
                          </a:lnTo>
                          <a:lnTo>
                            <a:pt x="870" y="68"/>
                          </a:lnTo>
                          <a:lnTo>
                            <a:pt x="870" y="68"/>
                          </a:lnTo>
                          <a:close/>
                          <a:moveTo>
                            <a:pt x="416" y="672"/>
                          </a:moveTo>
                          <a:lnTo>
                            <a:pt x="416" y="672"/>
                          </a:lnTo>
                          <a:lnTo>
                            <a:pt x="416" y="672"/>
                          </a:lnTo>
                          <a:lnTo>
                            <a:pt x="408" y="696"/>
                          </a:lnTo>
                          <a:lnTo>
                            <a:pt x="394" y="716"/>
                          </a:lnTo>
                          <a:lnTo>
                            <a:pt x="380" y="734"/>
                          </a:lnTo>
                          <a:lnTo>
                            <a:pt x="364" y="748"/>
                          </a:lnTo>
                          <a:lnTo>
                            <a:pt x="346" y="758"/>
                          </a:lnTo>
                          <a:lnTo>
                            <a:pt x="328" y="764"/>
                          </a:lnTo>
                          <a:lnTo>
                            <a:pt x="310" y="766"/>
                          </a:lnTo>
                          <a:lnTo>
                            <a:pt x="302" y="766"/>
                          </a:lnTo>
                          <a:lnTo>
                            <a:pt x="292" y="764"/>
                          </a:lnTo>
                          <a:lnTo>
                            <a:pt x="292" y="764"/>
                          </a:lnTo>
                          <a:lnTo>
                            <a:pt x="284" y="760"/>
                          </a:lnTo>
                          <a:lnTo>
                            <a:pt x="276" y="756"/>
                          </a:lnTo>
                          <a:lnTo>
                            <a:pt x="264" y="742"/>
                          </a:lnTo>
                          <a:lnTo>
                            <a:pt x="252" y="728"/>
                          </a:lnTo>
                          <a:lnTo>
                            <a:pt x="246" y="708"/>
                          </a:lnTo>
                          <a:lnTo>
                            <a:pt x="240" y="688"/>
                          </a:lnTo>
                          <a:lnTo>
                            <a:pt x="240" y="664"/>
                          </a:lnTo>
                          <a:lnTo>
                            <a:pt x="242" y="640"/>
                          </a:lnTo>
                          <a:lnTo>
                            <a:pt x="248" y="616"/>
                          </a:lnTo>
                          <a:lnTo>
                            <a:pt x="248" y="616"/>
                          </a:lnTo>
                          <a:lnTo>
                            <a:pt x="258" y="592"/>
                          </a:lnTo>
                          <a:lnTo>
                            <a:pt x="270" y="572"/>
                          </a:lnTo>
                          <a:lnTo>
                            <a:pt x="284" y="554"/>
                          </a:lnTo>
                          <a:lnTo>
                            <a:pt x="300" y="540"/>
                          </a:lnTo>
                          <a:lnTo>
                            <a:pt x="318" y="530"/>
                          </a:lnTo>
                          <a:lnTo>
                            <a:pt x="336" y="524"/>
                          </a:lnTo>
                          <a:lnTo>
                            <a:pt x="354" y="522"/>
                          </a:lnTo>
                          <a:lnTo>
                            <a:pt x="364" y="522"/>
                          </a:lnTo>
                          <a:lnTo>
                            <a:pt x="372" y="524"/>
                          </a:lnTo>
                          <a:lnTo>
                            <a:pt x="372" y="524"/>
                          </a:lnTo>
                          <a:lnTo>
                            <a:pt x="380" y="528"/>
                          </a:lnTo>
                          <a:lnTo>
                            <a:pt x="388" y="532"/>
                          </a:lnTo>
                          <a:lnTo>
                            <a:pt x="402" y="546"/>
                          </a:lnTo>
                          <a:lnTo>
                            <a:pt x="412" y="562"/>
                          </a:lnTo>
                          <a:lnTo>
                            <a:pt x="420" y="580"/>
                          </a:lnTo>
                          <a:lnTo>
                            <a:pt x="424" y="602"/>
                          </a:lnTo>
                          <a:lnTo>
                            <a:pt x="426" y="624"/>
                          </a:lnTo>
                          <a:lnTo>
                            <a:pt x="424" y="648"/>
                          </a:lnTo>
                          <a:lnTo>
                            <a:pt x="416" y="672"/>
                          </a:lnTo>
                          <a:lnTo>
                            <a:pt x="416" y="672"/>
                          </a:lnTo>
                          <a:close/>
                          <a:moveTo>
                            <a:pt x="1052" y="672"/>
                          </a:moveTo>
                          <a:lnTo>
                            <a:pt x="1052" y="672"/>
                          </a:lnTo>
                          <a:lnTo>
                            <a:pt x="1052" y="672"/>
                          </a:lnTo>
                          <a:lnTo>
                            <a:pt x="1052" y="672"/>
                          </a:lnTo>
                          <a:lnTo>
                            <a:pt x="1042" y="696"/>
                          </a:lnTo>
                          <a:lnTo>
                            <a:pt x="1030" y="716"/>
                          </a:lnTo>
                          <a:lnTo>
                            <a:pt x="1014" y="734"/>
                          </a:lnTo>
                          <a:lnTo>
                            <a:pt x="998" y="748"/>
                          </a:lnTo>
                          <a:lnTo>
                            <a:pt x="980" y="758"/>
                          </a:lnTo>
                          <a:lnTo>
                            <a:pt x="962" y="764"/>
                          </a:lnTo>
                          <a:lnTo>
                            <a:pt x="944" y="766"/>
                          </a:lnTo>
                          <a:lnTo>
                            <a:pt x="936" y="766"/>
                          </a:lnTo>
                          <a:lnTo>
                            <a:pt x="928" y="764"/>
                          </a:lnTo>
                          <a:lnTo>
                            <a:pt x="928" y="764"/>
                          </a:lnTo>
                          <a:lnTo>
                            <a:pt x="918" y="760"/>
                          </a:lnTo>
                          <a:lnTo>
                            <a:pt x="912" y="756"/>
                          </a:lnTo>
                          <a:lnTo>
                            <a:pt x="898" y="742"/>
                          </a:lnTo>
                          <a:lnTo>
                            <a:pt x="888" y="728"/>
                          </a:lnTo>
                          <a:lnTo>
                            <a:pt x="880" y="708"/>
                          </a:lnTo>
                          <a:lnTo>
                            <a:pt x="874" y="688"/>
                          </a:lnTo>
                          <a:lnTo>
                            <a:pt x="874" y="664"/>
                          </a:lnTo>
                          <a:lnTo>
                            <a:pt x="876" y="640"/>
                          </a:lnTo>
                          <a:lnTo>
                            <a:pt x="882" y="616"/>
                          </a:lnTo>
                          <a:lnTo>
                            <a:pt x="882" y="616"/>
                          </a:lnTo>
                          <a:lnTo>
                            <a:pt x="892" y="592"/>
                          </a:lnTo>
                          <a:lnTo>
                            <a:pt x="904" y="572"/>
                          </a:lnTo>
                          <a:lnTo>
                            <a:pt x="918" y="554"/>
                          </a:lnTo>
                          <a:lnTo>
                            <a:pt x="936" y="540"/>
                          </a:lnTo>
                          <a:lnTo>
                            <a:pt x="952" y="530"/>
                          </a:lnTo>
                          <a:lnTo>
                            <a:pt x="970" y="524"/>
                          </a:lnTo>
                          <a:lnTo>
                            <a:pt x="988" y="522"/>
                          </a:lnTo>
                          <a:lnTo>
                            <a:pt x="998" y="522"/>
                          </a:lnTo>
                          <a:lnTo>
                            <a:pt x="1006" y="524"/>
                          </a:lnTo>
                          <a:lnTo>
                            <a:pt x="1006" y="524"/>
                          </a:lnTo>
                          <a:lnTo>
                            <a:pt x="1014" y="528"/>
                          </a:lnTo>
                          <a:lnTo>
                            <a:pt x="1022" y="532"/>
                          </a:lnTo>
                          <a:lnTo>
                            <a:pt x="1036" y="546"/>
                          </a:lnTo>
                          <a:lnTo>
                            <a:pt x="1046" y="562"/>
                          </a:lnTo>
                          <a:lnTo>
                            <a:pt x="1054" y="580"/>
                          </a:lnTo>
                          <a:lnTo>
                            <a:pt x="1058" y="602"/>
                          </a:lnTo>
                          <a:lnTo>
                            <a:pt x="1060" y="624"/>
                          </a:lnTo>
                          <a:lnTo>
                            <a:pt x="1058" y="648"/>
                          </a:lnTo>
                          <a:lnTo>
                            <a:pt x="1052" y="672"/>
                          </a:lnTo>
                          <a:lnTo>
                            <a:pt x="1052" y="672"/>
                          </a:lnTo>
                          <a:close/>
                          <a:moveTo>
                            <a:pt x="1256" y="330"/>
                          </a:moveTo>
                          <a:lnTo>
                            <a:pt x="1206" y="330"/>
                          </a:lnTo>
                          <a:lnTo>
                            <a:pt x="1206" y="330"/>
                          </a:lnTo>
                          <a:lnTo>
                            <a:pt x="1196" y="332"/>
                          </a:lnTo>
                          <a:lnTo>
                            <a:pt x="1186" y="338"/>
                          </a:lnTo>
                          <a:lnTo>
                            <a:pt x="1180" y="348"/>
                          </a:lnTo>
                          <a:lnTo>
                            <a:pt x="1178" y="358"/>
                          </a:lnTo>
                          <a:lnTo>
                            <a:pt x="1178" y="358"/>
                          </a:lnTo>
                          <a:lnTo>
                            <a:pt x="1180" y="368"/>
                          </a:lnTo>
                          <a:lnTo>
                            <a:pt x="1186" y="378"/>
                          </a:lnTo>
                          <a:lnTo>
                            <a:pt x="1196" y="384"/>
                          </a:lnTo>
                          <a:lnTo>
                            <a:pt x="1206" y="386"/>
                          </a:lnTo>
                          <a:lnTo>
                            <a:pt x="1236" y="386"/>
                          </a:lnTo>
                          <a:lnTo>
                            <a:pt x="1236" y="386"/>
                          </a:lnTo>
                          <a:lnTo>
                            <a:pt x="1180" y="560"/>
                          </a:lnTo>
                          <a:lnTo>
                            <a:pt x="1180" y="560"/>
                          </a:lnTo>
                          <a:lnTo>
                            <a:pt x="1106" y="558"/>
                          </a:lnTo>
                          <a:lnTo>
                            <a:pt x="1106" y="558"/>
                          </a:lnTo>
                          <a:lnTo>
                            <a:pt x="1100" y="544"/>
                          </a:lnTo>
                          <a:lnTo>
                            <a:pt x="1092" y="530"/>
                          </a:lnTo>
                          <a:lnTo>
                            <a:pt x="1084" y="516"/>
                          </a:lnTo>
                          <a:lnTo>
                            <a:pt x="1074" y="504"/>
                          </a:lnTo>
                          <a:lnTo>
                            <a:pt x="1064" y="494"/>
                          </a:lnTo>
                          <a:lnTo>
                            <a:pt x="1052" y="484"/>
                          </a:lnTo>
                          <a:lnTo>
                            <a:pt x="1038" y="478"/>
                          </a:lnTo>
                          <a:lnTo>
                            <a:pt x="1024" y="472"/>
                          </a:lnTo>
                          <a:lnTo>
                            <a:pt x="1024" y="472"/>
                          </a:lnTo>
                          <a:lnTo>
                            <a:pt x="1012" y="468"/>
                          </a:lnTo>
                          <a:lnTo>
                            <a:pt x="1000" y="466"/>
                          </a:lnTo>
                          <a:lnTo>
                            <a:pt x="988" y="466"/>
                          </a:lnTo>
                          <a:lnTo>
                            <a:pt x="974" y="466"/>
                          </a:lnTo>
                          <a:lnTo>
                            <a:pt x="950" y="472"/>
                          </a:lnTo>
                          <a:lnTo>
                            <a:pt x="926" y="480"/>
                          </a:lnTo>
                          <a:lnTo>
                            <a:pt x="904" y="494"/>
                          </a:lnTo>
                          <a:lnTo>
                            <a:pt x="882" y="512"/>
                          </a:lnTo>
                          <a:lnTo>
                            <a:pt x="864" y="534"/>
                          </a:lnTo>
                          <a:lnTo>
                            <a:pt x="846" y="558"/>
                          </a:lnTo>
                          <a:lnTo>
                            <a:pt x="472" y="558"/>
                          </a:lnTo>
                          <a:lnTo>
                            <a:pt x="472" y="558"/>
                          </a:lnTo>
                          <a:lnTo>
                            <a:pt x="466" y="544"/>
                          </a:lnTo>
                          <a:lnTo>
                            <a:pt x="458" y="530"/>
                          </a:lnTo>
                          <a:lnTo>
                            <a:pt x="450" y="516"/>
                          </a:lnTo>
                          <a:lnTo>
                            <a:pt x="440" y="504"/>
                          </a:lnTo>
                          <a:lnTo>
                            <a:pt x="428" y="494"/>
                          </a:lnTo>
                          <a:lnTo>
                            <a:pt x="416" y="484"/>
                          </a:lnTo>
                          <a:lnTo>
                            <a:pt x="404" y="478"/>
                          </a:lnTo>
                          <a:lnTo>
                            <a:pt x="390" y="472"/>
                          </a:lnTo>
                          <a:lnTo>
                            <a:pt x="390" y="472"/>
                          </a:lnTo>
                          <a:lnTo>
                            <a:pt x="378" y="468"/>
                          </a:lnTo>
                          <a:lnTo>
                            <a:pt x="366" y="466"/>
                          </a:lnTo>
                          <a:lnTo>
                            <a:pt x="352" y="466"/>
                          </a:lnTo>
                          <a:lnTo>
                            <a:pt x="340" y="466"/>
                          </a:lnTo>
                          <a:lnTo>
                            <a:pt x="316" y="472"/>
                          </a:lnTo>
                          <a:lnTo>
                            <a:pt x="292" y="480"/>
                          </a:lnTo>
                          <a:lnTo>
                            <a:pt x="270" y="494"/>
                          </a:lnTo>
                          <a:lnTo>
                            <a:pt x="248" y="512"/>
                          </a:lnTo>
                          <a:lnTo>
                            <a:pt x="228" y="534"/>
                          </a:lnTo>
                          <a:lnTo>
                            <a:pt x="212" y="558"/>
                          </a:lnTo>
                          <a:lnTo>
                            <a:pt x="118" y="558"/>
                          </a:lnTo>
                          <a:lnTo>
                            <a:pt x="118" y="558"/>
                          </a:lnTo>
                          <a:lnTo>
                            <a:pt x="230" y="292"/>
                          </a:lnTo>
                          <a:lnTo>
                            <a:pt x="230" y="292"/>
                          </a:lnTo>
                          <a:lnTo>
                            <a:pt x="382" y="292"/>
                          </a:lnTo>
                          <a:lnTo>
                            <a:pt x="382" y="292"/>
                          </a:lnTo>
                          <a:lnTo>
                            <a:pt x="390" y="292"/>
                          </a:lnTo>
                          <a:lnTo>
                            <a:pt x="398" y="288"/>
                          </a:lnTo>
                          <a:lnTo>
                            <a:pt x="404" y="284"/>
                          </a:lnTo>
                          <a:lnTo>
                            <a:pt x="408" y="278"/>
                          </a:lnTo>
                          <a:lnTo>
                            <a:pt x="408" y="278"/>
                          </a:lnTo>
                          <a:lnTo>
                            <a:pt x="424" y="242"/>
                          </a:lnTo>
                          <a:lnTo>
                            <a:pt x="448" y="180"/>
                          </a:lnTo>
                          <a:lnTo>
                            <a:pt x="496" y="56"/>
                          </a:lnTo>
                          <a:lnTo>
                            <a:pt x="816" y="56"/>
                          </a:lnTo>
                          <a:lnTo>
                            <a:pt x="770" y="264"/>
                          </a:lnTo>
                          <a:lnTo>
                            <a:pt x="770" y="264"/>
                          </a:lnTo>
                          <a:lnTo>
                            <a:pt x="770" y="270"/>
                          </a:lnTo>
                          <a:lnTo>
                            <a:pt x="770" y="276"/>
                          </a:lnTo>
                          <a:lnTo>
                            <a:pt x="772" y="282"/>
                          </a:lnTo>
                          <a:lnTo>
                            <a:pt x="776" y="288"/>
                          </a:lnTo>
                          <a:lnTo>
                            <a:pt x="776" y="288"/>
                          </a:lnTo>
                          <a:lnTo>
                            <a:pt x="780" y="292"/>
                          </a:lnTo>
                          <a:lnTo>
                            <a:pt x="786" y="296"/>
                          </a:lnTo>
                          <a:lnTo>
                            <a:pt x="792" y="298"/>
                          </a:lnTo>
                          <a:lnTo>
                            <a:pt x="798" y="298"/>
                          </a:lnTo>
                          <a:lnTo>
                            <a:pt x="1010" y="298"/>
                          </a:lnTo>
                          <a:lnTo>
                            <a:pt x="1010" y="298"/>
                          </a:lnTo>
                          <a:lnTo>
                            <a:pt x="1012" y="298"/>
                          </a:lnTo>
                          <a:lnTo>
                            <a:pt x="1012" y="298"/>
                          </a:lnTo>
                          <a:lnTo>
                            <a:pt x="1266" y="298"/>
                          </a:lnTo>
                          <a:lnTo>
                            <a:pt x="1266" y="298"/>
                          </a:lnTo>
                          <a:lnTo>
                            <a:pt x="1256" y="330"/>
                          </a:lnTo>
                          <a:lnTo>
                            <a:pt x="1256" y="330"/>
                          </a:lnTo>
                          <a:close/>
                          <a:moveTo>
                            <a:pt x="344" y="608"/>
                          </a:moveTo>
                          <a:lnTo>
                            <a:pt x="344" y="608"/>
                          </a:lnTo>
                          <a:lnTo>
                            <a:pt x="338" y="606"/>
                          </a:lnTo>
                          <a:lnTo>
                            <a:pt x="332" y="606"/>
                          </a:lnTo>
                          <a:lnTo>
                            <a:pt x="326" y="608"/>
                          </a:lnTo>
                          <a:lnTo>
                            <a:pt x="322" y="612"/>
                          </a:lnTo>
                          <a:lnTo>
                            <a:pt x="312" y="622"/>
                          </a:lnTo>
                          <a:lnTo>
                            <a:pt x="308" y="628"/>
                          </a:lnTo>
                          <a:lnTo>
                            <a:pt x="304" y="634"/>
                          </a:lnTo>
                          <a:lnTo>
                            <a:pt x="304" y="634"/>
                          </a:lnTo>
                          <a:lnTo>
                            <a:pt x="302" y="642"/>
                          </a:lnTo>
                          <a:lnTo>
                            <a:pt x="302" y="650"/>
                          </a:lnTo>
                          <a:lnTo>
                            <a:pt x="304" y="664"/>
                          </a:lnTo>
                          <a:lnTo>
                            <a:pt x="306" y="670"/>
                          </a:lnTo>
                          <a:lnTo>
                            <a:pt x="310" y="674"/>
                          </a:lnTo>
                          <a:lnTo>
                            <a:pt x="314" y="678"/>
                          </a:lnTo>
                          <a:lnTo>
                            <a:pt x="320" y="680"/>
                          </a:lnTo>
                          <a:lnTo>
                            <a:pt x="320" y="680"/>
                          </a:lnTo>
                          <a:lnTo>
                            <a:pt x="326" y="682"/>
                          </a:lnTo>
                          <a:lnTo>
                            <a:pt x="332" y="682"/>
                          </a:lnTo>
                          <a:lnTo>
                            <a:pt x="338" y="680"/>
                          </a:lnTo>
                          <a:lnTo>
                            <a:pt x="344" y="676"/>
                          </a:lnTo>
                          <a:lnTo>
                            <a:pt x="354" y="666"/>
                          </a:lnTo>
                          <a:lnTo>
                            <a:pt x="358" y="660"/>
                          </a:lnTo>
                          <a:lnTo>
                            <a:pt x="360" y="654"/>
                          </a:lnTo>
                          <a:lnTo>
                            <a:pt x="360" y="654"/>
                          </a:lnTo>
                          <a:lnTo>
                            <a:pt x="362" y="646"/>
                          </a:lnTo>
                          <a:lnTo>
                            <a:pt x="362" y="638"/>
                          </a:lnTo>
                          <a:lnTo>
                            <a:pt x="360" y="624"/>
                          </a:lnTo>
                          <a:lnTo>
                            <a:pt x="358" y="620"/>
                          </a:lnTo>
                          <a:lnTo>
                            <a:pt x="354" y="614"/>
                          </a:lnTo>
                          <a:lnTo>
                            <a:pt x="350" y="610"/>
                          </a:lnTo>
                          <a:lnTo>
                            <a:pt x="344" y="608"/>
                          </a:lnTo>
                          <a:lnTo>
                            <a:pt x="344" y="608"/>
                          </a:lnTo>
                          <a:close/>
                          <a:moveTo>
                            <a:pt x="978" y="608"/>
                          </a:moveTo>
                          <a:lnTo>
                            <a:pt x="978" y="608"/>
                          </a:lnTo>
                          <a:lnTo>
                            <a:pt x="972" y="606"/>
                          </a:lnTo>
                          <a:lnTo>
                            <a:pt x="968" y="606"/>
                          </a:lnTo>
                          <a:lnTo>
                            <a:pt x="962" y="608"/>
                          </a:lnTo>
                          <a:lnTo>
                            <a:pt x="956" y="612"/>
                          </a:lnTo>
                          <a:lnTo>
                            <a:pt x="946" y="622"/>
                          </a:lnTo>
                          <a:lnTo>
                            <a:pt x="942" y="628"/>
                          </a:lnTo>
                          <a:lnTo>
                            <a:pt x="938" y="634"/>
                          </a:lnTo>
                          <a:lnTo>
                            <a:pt x="938" y="634"/>
                          </a:lnTo>
                          <a:lnTo>
                            <a:pt x="938" y="642"/>
                          </a:lnTo>
                          <a:lnTo>
                            <a:pt x="936" y="650"/>
                          </a:lnTo>
                          <a:lnTo>
                            <a:pt x="938" y="664"/>
                          </a:lnTo>
                          <a:lnTo>
                            <a:pt x="942" y="670"/>
                          </a:lnTo>
                          <a:lnTo>
                            <a:pt x="944" y="674"/>
                          </a:lnTo>
                          <a:lnTo>
                            <a:pt x="950" y="678"/>
                          </a:lnTo>
                          <a:lnTo>
                            <a:pt x="954" y="680"/>
                          </a:lnTo>
                          <a:lnTo>
                            <a:pt x="954" y="680"/>
                          </a:lnTo>
                          <a:lnTo>
                            <a:pt x="960" y="682"/>
                          </a:lnTo>
                          <a:lnTo>
                            <a:pt x="966" y="682"/>
                          </a:lnTo>
                          <a:lnTo>
                            <a:pt x="972" y="680"/>
                          </a:lnTo>
                          <a:lnTo>
                            <a:pt x="978" y="676"/>
                          </a:lnTo>
                          <a:lnTo>
                            <a:pt x="988" y="666"/>
                          </a:lnTo>
                          <a:lnTo>
                            <a:pt x="992" y="660"/>
                          </a:lnTo>
                          <a:lnTo>
                            <a:pt x="994" y="654"/>
                          </a:lnTo>
                          <a:lnTo>
                            <a:pt x="994" y="654"/>
                          </a:lnTo>
                          <a:lnTo>
                            <a:pt x="996" y="646"/>
                          </a:lnTo>
                          <a:lnTo>
                            <a:pt x="998" y="638"/>
                          </a:lnTo>
                          <a:lnTo>
                            <a:pt x="994" y="624"/>
                          </a:lnTo>
                          <a:lnTo>
                            <a:pt x="992" y="620"/>
                          </a:lnTo>
                          <a:lnTo>
                            <a:pt x="988" y="614"/>
                          </a:lnTo>
                          <a:lnTo>
                            <a:pt x="984" y="610"/>
                          </a:lnTo>
                          <a:lnTo>
                            <a:pt x="978" y="608"/>
                          </a:lnTo>
                          <a:lnTo>
                            <a:pt x="978" y="6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65" name="Rectangle 64"/>
                    <p:cNvSpPr/>
                    <p:nvPr/>
                  </p:nvSpPr>
                  <p:spPr>
                    <a:xfrm>
                      <a:off x="2229070" y="2867466"/>
                      <a:ext cx="144016" cy="11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grpSp>
            <p:cxnSp>
              <p:nvCxnSpPr>
                <p:cNvPr id="53" name="Straight Connector 52"/>
                <p:cNvCxnSpPr/>
                <p:nvPr/>
              </p:nvCxnSpPr>
              <p:spPr>
                <a:xfrm flipV="1">
                  <a:off x="6381724" y="2433432"/>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5532463" y="4588952"/>
                  <a:ext cx="153962" cy="15449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6381724" y="2505420"/>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6381724" y="2577408"/>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6381724" y="2649396"/>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6381724" y="2721384"/>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6381724" y="2793372"/>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6381724" y="2865360"/>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6381724" y="2937348"/>
                  <a:ext cx="201862" cy="205861"/>
                </a:xfrm>
                <a:prstGeom prst="line">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906412" y="1580571"/>
                <a:ext cx="1719301" cy="3123747"/>
                <a:chOff x="4906412" y="1580571"/>
                <a:chExt cx="1719301" cy="3123747"/>
              </a:xfrm>
            </p:grpSpPr>
            <p:sp>
              <p:nvSpPr>
                <p:cNvPr id="14" name="TextBox 13"/>
                <p:cNvSpPr txBox="1"/>
                <p:nvPr/>
              </p:nvSpPr>
              <p:spPr>
                <a:xfrm rot="16200000">
                  <a:off x="4676343" y="2836109"/>
                  <a:ext cx="706360"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buildings</a:t>
                  </a:r>
                </a:p>
              </p:txBody>
            </p:sp>
            <p:sp>
              <p:nvSpPr>
                <p:cNvPr id="15" name="TextBox 14"/>
                <p:cNvSpPr txBox="1"/>
                <p:nvPr/>
              </p:nvSpPr>
              <p:spPr>
                <a:xfrm rot="16200000">
                  <a:off x="5114372" y="3970218"/>
                  <a:ext cx="1221979"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angled parking</a:t>
                  </a:r>
                  <a:endParaRPr lang="en-GB" sz="1000" b="1" cap="small" dirty="0">
                    <a:solidFill>
                      <a:schemeClr val="bg1">
                        <a:lumMod val="65000"/>
                      </a:schemeClr>
                    </a:solidFill>
                    <a:latin typeface="Trebuchet MS" pitchFamily="34" charset="0"/>
                  </a:endParaRPr>
                </a:p>
              </p:txBody>
            </p:sp>
            <p:sp>
              <p:nvSpPr>
                <p:cNvPr id="16" name="TextBox 15"/>
                <p:cNvSpPr txBox="1"/>
                <p:nvPr/>
              </p:nvSpPr>
              <p:spPr>
                <a:xfrm rot="16200000">
                  <a:off x="5001978" y="2238573"/>
                  <a:ext cx="1279129"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parallel parking</a:t>
                  </a:r>
                </a:p>
              </p:txBody>
            </p:sp>
            <p:sp>
              <p:nvSpPr>
                <p:cNvPr id="17" name="TextBox 16"/>
                <p:cNvSpPr txBox="1"/>
                <p:nvPr/>
              </p:nvSpPr>
              <p:spPr>
                <a:xfrm rot="16200000">
                  <a:off x="5066866" y="3992445"/>
                  <a:ext cx="733032"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sidewalk</a:t>
                  </a:r>
                </a:p>
              </p:txBody>
            </p:sp>
            <p:sp>
              <p:nvSpPr>
                <p:cNvPr id="18" name="TextBox 17"/>
                <p:cNvSpPr txBox="1"/>
                <p:nvPr/>
              </p:nvSpPr>
              <p:spPr>
                <a:xfrm rot="16200000">
                  <a:off x="5874179" y="2030383"/>
                  <a:ext cx="1073965" cy="174342"/>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angled parking</a:t>
                  </a:r>
                  <a:endParaRPr lang="en-GB" sz="1000" b="1" cap="small" dirty="0">
                    <a:solidFill>
                      <a:schemeClr val="bg1">
                        <a:lumMod val="65000"/>
                      </a:schemeClr>
                    </a:solidFill>
                    <a:latin typeface="Trebuchet MS" pitchFamily="34" charset="0"/>
                  </a:endParaRPr>
                </a:p>
              </p:txBody>
            </p:sp>
            <p:sp>
              <p:nvSpPr>
                <p:cNvPr id="19" name="TextBox 18"/>
                <p:cNvSpPr txBox="1"/>
                <p:nvPr/>
              </p:nvSpPr>
              <p:spPr>
                <a:xfrm rot="16200000">
                  <a:off x="5863038" y="3869253"/>
                  <a:ext cx="1279129" cy="246221"/>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parallel parking</a:t>
                  </a:r>
                </a:p>
              </p:txBody>
            </p:sp>
            <p:sp>
              <p:nvSpPr>
                <p:cNvPr id="20" name="TextBox 19"/>
                <p:cNvSpPr txBox="1"/>
                <p:nvPr/>
              </p:nvSpPr>
              <p:spPr>
                <a:xfrm rot="16200000">
                  <a:off x="5910088" y="2826564"/>
                  <a:ext cx="810496" cy="174342"/>
                </a:xfrm>
                <a:prstGeom prst="rect">
                  <a:avLst/>
                </a:prstGeom>
                <a:solidFill>
                  <a:schemeClr val="bg1">
                    <a:alpha val="30000"/>
                  </a:schemeClr>
                </a:solidFill>
              </p:spPr>
              <p:txBody>
                <a:bodyPr wrap="square" rtlCol="0">
                  <a:spAutoFit/>
                </a:bodyPr>
                <a:lstStyle/>
                <a:p>
                  <a:pPr algn="ctr"/>
                  <a:r>
                    <a:rPr lang="en-GB" sz="1000" b="1" cap="small" dirty="0" smtClean="0">
                      <a:solidFill>
                        <a:schemeClr val="bg1">
                          <a:lumMod val="65000"/>
                        </a:schemeClr>
                      </a:solidFill>
                      <a:latin typeface="Trebuchet MS" pitchFamily="34" charset="0"/>
                    </a:rPr>
                    <a:t>Bike parking</a:t>
                  </a:r>
                  <a:endParaRPr lang="en-GB" sz="1000" b="1" cap="small" dirty="0">
                    <a:solidFill>
                      <a:schemeClr val="bg1">
                        <a:lumMod val="65000"/>
                      </a:schemeClr>
                    </a:solidFill>
                    <a:latin typeface="Trebuchet MS" pitchFamily="34" charset="0"/>
                  </a:endParaRPr>
                </a:p>
              </p:txBody>
            </p:sp>
          </p:grpSp>
        </p:grpSp>
      </p:grpSp>
      <p:sp>
        <p:nvSpPr>
          <p:cNvPr id="10" name="TextBox 9"/>
          <p:cNvSpPr txBox="1"/>
          <p:nvPr/>
        </p:nvSpPr>
        <p:spPr>
          <a:xfrm>
            <a:off x="4658044" y="1808506"/>
            <a:ext cx="4129400" cy="307777"/>
          </a:xfrm>
          <a:prstGeom prst="rect">
            <a:avLst/>
          </a:prstGeom>
          <a:noFill/>
        </p:spPr>
        <p:txBody>
          <a:bodyPr wrap="none" rtlCol="0">
            <a:spAutoFit/>
          </a:bodyPr>
          <a:lstStyle/>
          <a:p>
            <a:pPr algn="ctr"/>
            <a:r>
              <a:rPr lang="en-GB" sz="1400" b="1" dirty="0" smtClean="0"/>
              <a:t>Chicane implementation &amp; Proposed parking scheme</a:t>
            </a:r>
            <a:endParaRPr lang="en-GB" sz="1400" b="1" dirty="0"/>
          </a:p>
        </p:txBody>
      </p:sp>
      <p:sp>
        <p:nvSpPr>
          <p:cNvPr id="11" name="TextBox 10"/>
          <p:cNvSpPr txBox="1"/>
          <p:nvPr/>
        </p:nvSpPr>
        <p:spPr>
          <a:xfrm>
            <a:off x="1481550" y="1808507"/>
            <a:ext cx="1958742" cy="307776"/>
          </a:xfrm>
          <a:prstGeom prst="rect">
            <a:avLst/>
          </a:prstGeom>
          <a:noFill/>
        </p:spPr>
        <p:txBody>
          <a:bodyPr wrap="none" rtlCol="0">
            <a:spAutoFit/>
          </a:bodyPr>
          <a:lstStyle/>
          <a:p>
            <a:pPr algn="ctr"/>
            <a:r>
              <a:rPr lang="en-GB" sz="1400" b="1" dirty="0" smtClean="0"/>
              <a:t>Current parking scheme</a:t>
            </a:r>
            <a:endParaRPr lang="en-GB" sz="1400" b="1" dirty="0"/>
          </a:p>
        </p:txBody>
      </p:sp>
      <p:sp>
        <p:nvSpPr>
          <p:cNvPr id="133" name="Rectangle 132"/>
          <p:cNvSpPr/>
          <p:nvPr/>
        </p:nvSpPr>
        <p:spPr>
          <a:xfrm>
            <a:off x="101068" y="840430"/>
            <a:ext cx="9153380" cy="615553"/>
          </a:xfrm>
          <a:prstGeom prst="rect">
            <a:avLst/>
          </a:prstGeom>
        </p:spPr>
        <p:txBody>
          <a:bodyPr wrap="square">
            <a:spAutoFit/>
          </a:bodyPr>
          <a:lstStyle/>
          <a:p>
            <a:pPr lvl="0" algn="ctr">
              <a:lnSpc>
                <a:spcPct val="150000"/>
              </a:lnSpc>
            </a:pPr>
            <a:r>
              <a:rPr lang="en-US" sz="2400" b="1" dirty="0" smtClean="0">
                <a:solidFill>
                  <a:schemeClr val="bg1"/>
                </a:solidFill>
              </a:rPr>
              <a:t>Traffic Calming Measure: Chicanes</a:t>
            </a:r>
            <a:endParaRPr lang="en-GB" sz="2400" b="1" dirty="0" smtClean="0">
              <a:solidFill>
                <a:schemeClr val="bg1"/>
              </a:solidFill>
            </a:endParaRPr>
          </a:p>
        </p:txBody>
      </p:sp>
    </p:spTree>
    <p:extLst>
      <p:ext uri="{BB962C8B-B14F-4D97-AF65-F5344CB8AC3E}">
        <p14:creationId xmlns:p14="http://schemas.microsoft.com/office/powerpoint/2010/main" val="40059574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FredericoHenriques\Dropbox\IST\300 STARS\CAD\para relatorio\pos.jpg"/>
          <p:cNvPicPr>
            <a:picLocks noChangeAspect="1" noChangeArrowheads="1"/>
          </p:cNvPicPr>
          <p:nvPr/>
        </p:nvPicPr>
        <p:blipFill rotWithShape="1">
          <a:blip r:embed="rId3" cstate="screen">
            <a:grayscl/>
            <a:extLst>
              <a:ext uri="{28A0092B-C50C-407E-A947-70E740481C1C}">
                <a14:useLocalDpi xmlns:a14="http://schemas.microsoft.com/office/drawing/2010/main"/>
              </a:ext>
            </a:extLst>
          </a:blip>
          <a:srcRect/>
          <a:stretch/>
        </p:blipFill>
        <p:spPr bwMode="auto">
          <a:xfrm rot="16200000">
            <a:off x="3642971" y="215275"/>
            <a:ext cx="1857297" cy="8713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3" descr="C:\Users\FredericoHenriques\Dropbox\IST\300 STARS\CAD\para relatorio\pre.jpg"/>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a:stretch/>
        </p:blipFill>
        <p:spPr bwMode="auto">
          <a:xfrm rot="16200000">
            <a:off x="3642972" y="-1887428"/>
            <a:ext cx="1857296" cy="8713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H="1">
            <a:off x="1027568" y="2571005"/>
            <a:ext cx="6912000" cy="1"/>
          </a:xfrm>
          <a:prstGeom prst="straightConnector1">
            <a:avLst/>
          </a:prstGeom>
          <a:ln w="47625">
            <a:solidFill>
              <a:schemeClr val="accent2">
                <a:lumMod val="60000"/>
                <a:lumOff val="40000"/>
              </a:schemeClr>
            </a:solidFill>
            <a:prstDash val="lgDash"/>
            <a:tailEnd type="triangle" w="lg" len="med"/>
          </a:ln>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1103086" y="4607463"/>
            <a:ext cx="6663510" cy="207976"/>
          </a:xfrm>
          <a:custGeom>
            <a:avLst/>
            <a:gdLst>
              <a:gd name="connsiteX0" fmla="*/ 3062515 w 3062515"/>
              <a:gd name="connsiteY0" fmla="*/ 353988 h 353988"/>
              <a:gd name="connsiteX1" fmla="*/ 2554515 w 3062515"/>
              <a:gd name="connsiteY1" fmla="*/ 339474 h 353988"/>
              <a:gd name="connsiteX2" fmla="*/ 2438400 w 3062515"/>
              <a:gd name="connsiteY2" fmla="*/ 310446 h 353988"/>
              <a:gd name="connsiteX3" fmla="*/ 2278743 w 3062515"/>
              <a:gd name="connsiteY3" fmla="*/ 281417 h 353988"/>
              <a:gd name="connsiteX4" fmla="*/ 2133600 w 3062515"/>
              <a:gd name="connsiteY4" fmla="*/ 266903 h 353988"/>
              <a:gd name="connsiteX5" fmla="*/ 1973943 w 3062515"/>
              <a:gd name="connsiteY5" fmla="*/ 237874 h 353988"/>
              <a:gd name="connsiteX6" fmla="*/ 1857829 w 3062515"/>
              <a:gd name="connsiteY6" fmla="*/ 223360 h 353988"/>
              <a:gd name="connsiteX7" fmla="*/ 1799772 w 3062515"/>
              <a:gd name="connsiteY7" fmla="*/ 208846 h 353988"/>
              <a:gd name="connsiteX8" fmla="*/ 1480458 w 3062515"/>
              <a:gd name="connsiteY8" fmla="*/ 179817 h 353988"/>
              <a:gd name="connsiteX9" fmla="*/ 1161143 w 3062515"/>
              <a:gd name="connsiteY9" fmla="*/ 136274 h 353988"/>
              <a:gd name="connsiteX10" fmla="*/ 928915 w 3062515"/>
              <a:gd name="connsiteY10" fmla="*/ 92731 h 353988"/>
              <a:gd name="connsiteX11" fmla="*/ 667658 w 3062515"/>
              <a:gd name="connsiteY11" fmla="*/ 63703 h 353988"/>
              <a:gd name="connsiteX12" fmla="*/ 551543 w 3062515"/>
              <a:gd name="connsiteY12" fmla="*/ 49188 h 353988"/>
              <a:gd name="connsiteX13" fmla="*/ 420915 w 3062515"/>
              <a:gd name="connsiteY13" fmla="*/ 34674 h 353988"/>
              <a:gd name="connsiteX14" fmla="*/ 0 w 3062515"/>
              <a:gd name="connsiteY14" fmla="*/ 5646 h 353988"/>
              <a:gd name="connsiteX0" fmla="*/ 3062515 w 3062515"/>
              <a:gd name="connsiteY0" fmla="*/ 353988 h 353988"/>
              <a:gd name="connsiteX1" fmla="*/ 2554515 w 3062515"/>
              <a:gd name="connsiteY1" fmla="*/ 339474 h 353988"/>
              <a:gd name="connsiteX2" fmla="*/ 2438400 w 3062515"/>
              <a:gd name="connsiteY2" fmla="*/ 310446 h 353988"/>
              <a:gd name="connsiteX3" fmla="*/ 2278743 w 3062515"/>
              <a:gd name="connsiteY3" fmla="*/ 281417 h 353988"/>
              <a:gd name="connsiteX4" fmla="*/ 2133600 w 3062515"/>
              <a:gd name="connsiteY4" fmla="*/ 266903 h 353988"/>
              <a:gd name="connsiteX5" fmla="*/ 1973943 w 3062515"/>
              <a:gd name="connsiteY5" fmla="*/ 237874 h 353988"/>
              <a:gd name="connsiteX6" fmla="*/ 1857829 w 3062515"/>
              <a:gd name="connsiteY6" fmla="*/ 223360 h 353988"/>
              <a:gd name="connsiteX7" fmla="*/ 1799772 w 3062515"/>
              <a:gd name="connsiteY7" fmla="*/ 208846 h 353988"/>
              <a:gd name="connsiteX8" fmla="*/ 1480458 w 3062515"/>
              <a:gd name="connsiteY8" fmla="*/ 179817 h 353988"/>
              <a:gd name="connsiteX9" fmla="*/ 1161143 w 3062515"/>
              <a:gd name="connsiteY9" fmla="*/ 136274 h 353988"/>
              <a:gd name="connsiteX10" fmla="*/ 928915 w 3062515"/>
              <a:gd name="connsiteY10" fmla="*/ 92731 h 353988"/>
              <a:gd name="connsiteX11" fmla="*/ 667658 w 3062515"/>
              <a:gd name="connsiteY11" fmla="*/ 63703 h 353988"/>
              <a:gd name="connsiteX12" fmla="*/ 420915 w 3062515"/>
              <a:gd name="connsiteY12" fmla="*/ 34674 h 353988"/>
              <a:gd name="connsiteX13" fmla="*/ 0 w 3062515"/>
              <a:gd name="connsiteY13" fmla="*/ 5646 h 353988"/>
              <a:gd name="connsiteX0" fmla="*/ 3062515 w 3062515"/>
              <a:gd name="connsiteY0" fmla="*/ 353988 h 353988"/>
              <a:gd name="connsiteX1" fmla="*/ 2554515 w 3062515"/>
              <a:gd name="connsiteY1" fmla="*/ 339474 h 353988"/>
              <a:gd name="connsiteX2" fmla="*/ 2438400 w 3062515"/>
              <a:gd name="connsiteY2" fmla="*/ 310446 h 353988"/>
              <a:gd name="connsiteX3" fmla="*/ 2278743 w 3062515"/>
              <a:gd name="connsiteY3" fmla="*/ 281417 h 353988"/>
              <a:gd name="connsiteX4" fmla="*/ 2133600 w 3062515"/>
              <a:gd name="connsiteY4" fmla="*/ 266903 h 353988"/>
              <a:gd name="connsiteX5" fmla="*/ 1973943 w 3062515"/>
              <a:gd name="connsiteY5" fmla="*/ 237874 h 353988"/>
              <a:gd name="connsiteX6" fmla="*/ 1857829 w 3062515"/>
              <a:gd name="connsiteY6" fmla="*/ 223360 h 353988"/>
              <a:gd name="connsiteX7" fmla="*/ 1799772 w 3062515"/>
              <a:gd name="connsiteY7" fmla="*/ 208846 h 353988"/>
              <a:gd name="connsiteX8" fmla="*/ 1480458 w 3062515"/>
              <a:gd name="connsiteY8" fmla="*/ 179817 h 353988"/>
              <a:gd name="connsiteX9" fmla="*/ 1161143 w 3062515"/>
              <a:gd name="connsiteY9" fmla="*/ 136274 h 353988"/>
              <a:gd name="connsiteX10" fmla="*/ 928915 w 3062515"/>
              <a:gd name="connsiteY10" fmla="*/ 92731 h 353988"/>
              <a:gd name="connsiteX11" fmla="*/ 420915 w 3062515"/>
              <a:gd name="connsiteY11" fmla="*/ 34674 h 353988"/>
              <a:gd name="connsiteX12" fmla="*/ 0 w 3062515"/>
              <a:gd name="connsiteY12" fmla="*/ 5646 h 353988"/>
              <a:gd name="connsiteX0" fmla="*/ 6197601 w 6197601"/>
              <a:gd name="connsiteY0" fmla="*/ 322929 h 511615"/>
              <a:gd name="connsiteX1" fmla="*/ 5689601 w 6197601"/>
              <a:gd name="connsiteY1" fmla="*/ 308415 h 511615"/>
              <a:gd name="connsiteX2" fmla="*/ 5573486 w 6197601"/>
              <a:gd name="connsiteY2" fmla="*/ 279387 h 511615"/>
              <a:gd name="connsiteX3" fmla="*/ 5413829 w 6197601"/>
              <a:gd name="connsiteY3" fmla="*/ 250358 h 511615"/>
              <a:gd name="connsiteX4" fmla="*/ 5268686 w 6197601"/>
              <a:gd name="connsiteY4" fmla="*/ 235844 h 511615"/>
              <a:gd name="connsiteX5" fmla="*/ 5109029 w 6197601"/>
              <a:gd name="connsiteY5" fmla="*/ 206815 h 511615"/>
              <a:gd name="connsiteX6" fmla="*/ 4992915 w 6197601"/>
              <a:gd name="connsiteY6" fmla="*/ 192301 h 511615"/>
              <a:gd name="connsiteX7" fmla="*/ 4934858 w 6197601"/>
              <a:gd name="connsiteY7" fmla="*/ 177787 h 511615"/>
              <a:gd name="connsiteX8" fmla="*/ 4615544 w 6197601"/>
              <a:gd name="connsiteY8" fmla="*/ 148758 h 511615"/>
              <a:gd name="connsiteX9" fmla="*/ 4296229 w 6197601"/>
              <a:gd name="connsiteY9" fmla="*/ 105215 h 511615"/>
              <a:gd name="connsiteX10" fmla="*/ 4064001 w 6197601"/>
              <a:gd name="connsiteY10" fmla="*/ 61672 h 511615"/>
              <a:gd name="connsiteX11" fmla="*/ 3556001 w 6197601"/>
              <a:gd name="connsiteY11" fmla="*/ 3615 h 511615"/>
              <a:gd name="connsiteX12" fmla="*/ 0 w 6197601"/>
              <a:gd name="connsiteY12" fmla="*/ 511615 h 511615"/>
              <a:gd name="connsiteX0" fmla="*/ 6197601 w 6197601"/>
              <a:gd name="connsiteY0" fmla="*/ 280995 h 469681"/>
              <a:gd name="connsiteX1" fmla="*/ 5689601 w 6197601"/>
              <a:gd name="connsiteY1" fmla="*/ 266481 h 469681"/>
              <a:gd name="connsiteX2" fmla="*/ 5573486 w 6197601"/>
              <a:gd name="connsiteY2" fmla="*/ 237453 h 469681"/>
              <a:gd name="connsiteX3" fmla="*/ 5413829 w 6197601"/>
              <a:gd name="connsiteY3" fmla="*/ 208424 h 469681"/>
              <a:gd name="connsiteX4" fmla="*/ 5268686 w 6197601"/>
              <a:gd name="connsiteY4" fmla="*/ 193910 h 469681"/>
              <a:gd name="connsiteX5" fmla="*/ 5109029 w 6197601"/>
              <a:gd name="connsiteY5" fmla="*/ 164881 h 469681"/>
              <a:gd name="connsiteX6" fmla="*/ 4992915 w 6197601"/>
              <a:gd name="connsiteY6" fmla="*/ 150367 h 469681"/>
              <a:gd name="connsiteX7" fmla="*/ 4934858 w 6197601"/>
              <a:gd name="connsiteY7" fmla="*/ 135853 h 469681"/>
              <a:gd name="connsiteX8" fmla="*/ 4615544 w 6197601"/>
              <a:gd name="connsiteY8" fmla="*/ 106824 h 469681"/>
              <a:gd name="connsiteX9" fmla="*/ 4296229 w 6197601"/>
              <a:gd name="connsiteY9" fmla="*/ 63281 h 469681"/>
              <a:gd name="connsiteX10" fmla="*/ 4064001 w 6197601"/>
              <a:gd name="connsiteY10" fmla="*/ 19738 h 469681"/>
              <a:gd name="connsiteX11" fmla="*/ 2409372 w 6197601"/>
              <a:gd name="connsiteY11" fmla="*/ 411624 h 469681"/>
              <a:gd name="connsiteX12" fmla="*/ 0 w 6197601"/>
              <a:gd name="connsiteY12" fmla="*/ 469681 h 469681"/>
              <a:gd name="connsiteX0" fmla="*/ 6197601 w 6197601"/>
              <a:gd name="connsiteY0" fmla="*/ 218108 h 450610"/>
              <a:gd name="connsiteX1" fmla="*/ 5689601 w 6197601"/>
              <a:gd name="connsiteY1" fmla="*/ 203594 h 450610"/>
              <a:gd name="connsiteX2" fmla="*/ 5573486 w 6197601"/>
              <a:gd name="connsiteY2" fmla="*/ 174566 h 450610"/>
              <a:gd name="connsiteX3" fmla="*/ 5413829 w 6197601"/>
              <a:gd name="connsiteY3" fmla="*/ 145537 h 450610"/>
              <a:gd name="connsiteX4" fmla="*/ 5268686 w 6197601"/>
              <a:gd name="connsiteY4" fmla="*/ 131023 h 450610"/>
              <a:gd name="connsiteX5" fmla="*/ 5109029 w 6197601"/>
              <a:gd name="connsiteY5" fmla="*/ 101994 h 450610"/>
              <a:gd name="connsiteX6" fmla="*/ 4992915 w 6197601"/>
              <a:gd name="connsiteY6" fmla="*/ 87480 h 450610"/>
              <a:gd name="connsiteX7" fmla="*/ 4934858 w 6197601"/>
              <a:gd name="connsiteY7" fmla="*/ 72966 h 450610"/>
              <a:gd name="connsiteX8" fmla="*/ 4615544 w 6197601"/>
              <a:gd name="connsiteY8" fmla="*/ 43937 h 450610"/>
              <a:gd name="connsiteX9" fmla="*/ 4296229 w 6197601"/>
              <a:gd name="connsiteY9" fmla="*/ 394 h 450610"/>
              <a:gd name="connsiteX10" fmla="*/ 3048001 w 6197601"/>
              <a:gd name="connsiteY10" fmla="*/ 435822 h 450610"/>
              <a:gd name="connsiteX11" fmla="*/ 2409372 w 6197601"/>
              <a:gd name="connsiteY11" fmla="*/ 348737 h 450610"/>
              <a:gd name="connsiteX12" fmla="*/ 0 w 6197601"/>
              <a:gd name="connsiteY12" fmla="*/ 406794 h 450610"/>
              <a:gd name="connsiteX0" fmla="*/ 6197601 w 6197601"/>
              <a:gd name="connsiteY0" fmla="*/ 198323 h 420226"/>
              <a:gd name="connsiteX1" fmla="*/ 5689601 w 6197601"/>
              <a:gd name="connsiteY1" fmla="*/ 183809 h 420226"/>
              <a:gd name="connsiteX2" fmla="*/ 5573486 w 6197601"/>
              <a:gd name="connsiteY2" fmla="*/ 154781 h 420226"/>
              <a:gd name="connsiteX3" fmla="*/ 5413829 w 6197601"/>
              <a:gd name="connsiteY3" fmla="*/ 125752 h 420226"/>
              <a:gd name="connsiteX4" fmla="*/ 5268686 w 6197601"/>
              <a:gd name="connsiteY4" fmla="*/ 111238 h 420226"/>
              <a:gd name="connsiteX5" fmla="*/ 5109029 w 6197601"/>
              <a:gd name="connsiteY5" fmla="*/ 82209 h 420226"/>
              <a:gd name="connsiteX6" fmla="*/ 4992915 w 6197601"/>
              <a:gd name="connsiteY6" fmla="*/ 67695 h 420226"/>
              <a:gd name="connsiteX7" fmla="*/ 4934858 w 6197601"/>
              <a:gd name="connsiteY7" fmla="*/ 53181 h 420226"/>
              <a:gd name="connsiteX8" fmla="*/ 4615544 w 6197601"/>
              <a:gd name="connsiteY8" fmla="*/ 24152 h 420226"/>
              <a:gd name="connsiteX9" fmla="*/ 4470401 w 6197601"/>
              <a:gd name="connsiteY9" fmla="*/ 416038 h 420226"/>
              <a:gd name="connsiteX10" fmla="*/ 3048001 w 6197601"/>
              <a:gd name="connsiteY10" fmla="*/ 416037 h 420226"/>
              <a:gd name="connsiteX11" fmla="*/ 2409372 w 6197601"/>
              <a:gd name="connsiteY11" fmla="*/ 328952 h 420226"/>
              <a:gd name="connsiteX12" fmla="*/ 0 w 6197601"/>
              <a:gd name="connsiteY12" fmla="*/ 387009 h 420226"/>
              <a:gd name="connsiteX0" fmla="*/ 6197601 w 6197601"/>
              <a:gd name="connsiteY0" fmla="*/ 168240 h 416358"/>
              <a:gd name="connsiteX1" fmla="*/ 5689601 w 6197601"/>
              <a:gd name="connsiteY1" fmla="*/ 153726 h 416358"/>
              <a:gd name="connsiteX2" fmla="*/ 5573486 w 6197601"/>
              <a:gd name="connsiteY2" fmla="*/ 124698 h 416358"/>
              <a:gd name="connsiteX3" fmla="*/ 5413829 w 6197601"/>
              <a:gd name="connsiteY3" fmla="*/ 95669 h 416358"/>
              <a:gd name="connsiteX4" fmla="*/ 5268686 w 6197601"/>
              <a:gd name="connsiteY4" fmla="*/ 81155 h 416358"/>
              <a:gd name="connsiteX5" fmla="*/ 5109029 w 6197601"/>
              <a:gd name="connsiteY5" fmla="*/ 52126 h 416358"/>
              <a:gd name="connsiteX6" fmla="*/ 4992915 w 6197601"/>
              <a:gd name="connsiteY6" fmla="*/ 37612 h 416358"/>
              <a:gd name="connsiteX7" fmla="*/ 4934858 w 6197601"/>
              <a:gd name="connsiteY7" fmla="*/ 23098 h 416358"/>
              <a:gd name="connsiteX8" fmla="*/ 4470401 w 6197601"/>
              <a:gd name="connsiteY8" fmla="*/ 385955 h 416358"/>
              <a:gd name="connsiteX9" fmla="*/ 3048001 w 6197601"/>
              <a:gd name="connsiteY9" fmla="*/ 385954 h 416358"/>
              <a:gd name="connsiteX10" fmla="*/ 2409372 w 6197601"/>
              <a:gd name="connsiteY10" fmla="*/ 298869 h 416358"/>
              <a:gd name="connsiteX11" fmla="*/ 0 w 6197601"/>
              <a:gd name="connsiteY11" fmla="*/ 356926 h 416358"/>
              <a:gd name="connsiteX0" fmla="*/ 6197601 w 6197601"/>
              <a:gd name="connsiteY0" fmla="*/ 153180 h 400235"/>
              <a:gd name="connsiteX1" fmla="*/ 5689601 w 6197601"/>
              <a:gd name="connsiteY1" fmla="*/ 138666 h 400235"/>
              <a:gd name="connsiteX2" fmla="*/ 5573486 w 6197601"/>
              <a:gd name="connsiteY2" fmla="*/ 109638 h 400235"/>
              <a:gd name="connsiteX3" fmla="*/ 5413829 w 6197601"/>
              <a:gd name="connsiteY3" fmla="*/ 80609 h 400235"/>
              <a:gd name="connsiteX4" fmla="*/ 5268686 w 6197601"/>
              <a:gd name="connsiteY4" fmla="*/ 66095 h 400235"/>
              <a:gd name="connsiteX5" fmla="*/ 5109029 w 6197601"/>
              <a:gd name="connsiteY5" fmla="*/ 37066 h 400235"/>
              <a:gd name="connsiteX6" fmla="*/ 4992915 w 6197601"/>
              <a:gd name="connsiteY6" fmla="*/ 22552 h 400235"/>
              <a:gd name="connsiteX7" fmla="*/ 4470401 w 6197601"/>
              <a:gd name="connsiteY7" fmla="*/ 370895 h 400235"/>
              <a:gd name="connsiteX8" fmla="*/ 3048001 w 6197601"/>
              <a:gd name="connsiteY8" fmla="*/ 370894 h 400235"/>
              <a:gd name="connsiteX9" fmla="*/ 2409372 w 6197601"/>
              <a:gd name="connsiteY9" fmla="*/ 283809 h 400235"/>
              <a:gd name="connsiteX10" fmla="*/ 0 w 6197601"/>
              <a:gd name="connsiteY10" fmla="*/ 341866 h 400235"/>
              <a:gd name="connsiteX0" fmla="*/ 6197601 w 6197601"/>
              <a:gd name="connsiteY0" fmla="*/ 134096 h 380090"/>
              <a:gd name="connsiteX1" fmla="*/ 5689601 w 6197601"/>
              <a:gd name="connsiteY1" fmla="*/ 119582 h 380090"/>
              <a:gd name="connsiteX2" fmla="*/ 5573486 w 6197601"/>
              <a:gd name="connsiteY2" fmla="*/ 90554 h 380090"/>
              <a:gd name="connsiteX3" fmla="*/ 5413829 w 6197601"/>
              <a:gd name="connsiteY3" fmla="*/ 61525 h 380090"/>
              <a:gd name="connsiteX4" fmla="*/ 5268686 w 6197601"/>
              <a:gd name="connsiteY4" fmla="*/ 47011 h 380090"/>
              <a:gd name="connsiteX5" fmla="*/ 5109029 w 6197601"/>
              <a:gd name="connsiteY5" fmla="*/ 17982 h 380090"/>
              <a:gd name="connsiteX6" fmla="*/ 4470401 w 6197601"/>
              <a:gd name="connsiteY6" fmla="*/ 351811 h 380090"/>
              <a:gd name="connsiteX7" fmla="*/ 3048001 w 6197601"/>
              <a:gd name="connsiteY7" fmla="*/ 351810 h 380090"/>
              <a:gd name="connsiteX8" fmla="*/ 2409372 w 6197601"/>
              <a:gd name="connsiteY8" fmla="*/ 264725 h 380090"/>
              <a:gd name="connsiteX9" fmla="*/ 0 w 6197601"/>
              <a:gd name="connsiteY9" fmla="*/ 322782 h 380090"/>
              <a:gd name="connsiteX0" fmla="*/ 6197601 w 6197601"/>
              <a:gd name="connsiteY0" fmla="*/ 93952 h 339946"/>
              <a:gd name="connsiteX1" fmla="*/ 5689601 w 6197601"/>
              <a:gd name="connsiteY1" fmla="*/ 79438 h 339946"/>
              <a:gd name="connsiteX2" fmla="*/ 5573486 w 6197601"/>
              <a:gd name="connsiteY2" fmla="*/ 50410 h 339946"/>
              <a:gd name="connsiteX3" fmla="*/ 5413829 w 6197601"/>
              <a:gd name="connsiteY3" fmla="*/ 21381 h 339946"/>
              <a:gd name="connsiteX4" fmla="*/ 5268686 w 6197601"/>
              <a:gd name="connsiteY4" fmla="*/ 6867 h 339946"/>
              <a:gd name="connsiteX5" fmla="*/ 5109029 w 6197601"/>
              <a:gd name="connsiteY5" fmla="*/ 137496 h 339946"/>
              <a:gd name="connsiteX6" fmla="*/ 4470401 w 6197601"/>
              <a:gd name="connsiteY6" fmla="*/ 311667 h 339946"/>
              <a:gd name="connsiteX7" fmla="*/ 3048001 w 6197601"/>
              <a:gd name="connsiteY7" fmla="*/ 311666 h 339946"/>
              <a:gd name="connsiteX8" fmla="*/ 2409372 w 6197601"/>
              <a:gd name="connsiteY8" fmla="*/ 224581 h 339946"/>
              <a:gd name="connsiteX9" fmla="*/ 0 w 6197601"/>
              <a:gd name="connsiteY9" fmla="*/ 282638 h 339946"/>
              <a:gd name="connsiteX0" fmla="*/ 6197601 w 6197601"/>
              <a:gd name="connsiteY0" fmla="*/ 76247 h 322241"/>
              <a:gd name="connsiteX1" fmla="*/ 5689601 w 6197601"/>
              <a:gd name="connsiteY1" fmla="*/ 61733 h 322241"/>
              <a:gd name="connsiteX2" fmla="*/ 5573486 w 6197601"/>
              <a:gd name="connsiteY2" fmla="*/ 32705 h 322241"/>
              <a:gd name="connsiteX3" fmla="*/ 5413829 w 6197601"/>
              <a:gd name="connsiteY3" fmla="*/ 3676 h 322241"/>
              <a:gd name="connsiteX4" fmla="*/ 5109029 w 6197601"/>
              <a:gd name="connsiteY4" fmla="*/ 119791 h 322241"/>
              <a:gd name="connsiteX5" fmla="*/ 4470401 w 6197601"/>
              <a:gd name="connsiteY5" fmla="*/ 293962 h 322241"/>
              <a:gd name="connsiteX6" fmla="*/ 3048001 w 6197601"/>
              <a:gd name="connsiteY6" fmla="*/ 293961 h 322241"/>
              <a:gd name="connsiteX7" fmla="*/ 2409372 w 6197601"/>
              <a:gd name="connsiteY7" fmla="*/ 206876 h 322241"/>
              <a:gd name="connsiteX8" fmla="*/ 0 w 6197601"/>
              <a:gd name="connsiteY8" fmla="*/ 264933 h 322241"/>
              <a:gd name="connsiteX0" fmla="*/ 6197601 w 6197601"/>
              <a:gd name="connsiteY0" fmla="*/ 45192 h 291186"/>
              <a:gd name="connsiteX1" fmla="*/ 5689601 w 6197601"/>
              <a:gd name="connsiteY1" fmla="*/ 30678 h 291186"/>
              <a:gd name="connsiteX2" fmla="*/ 5573486 w 6197601"/>
              <a:gd name="connsiteY2" fmla="*/ 1650 h 291186"/>
              <a:gd name="connsiteX3" fmla="*/ 5109029 w 6197601"/>
              <a:gd name="connsiteY3" fmla="*/ 88736 h 291186"/>
              <a:gd name="connsiteX4" fmla="*/ 4470401 w 6197601"/>
              <a:gd name="connsiteY4" fmla="*/ 262907 h 291186"/>
              <a:gd name="connsiteX5" fmla="*/ 3048001 w 6197601"/>
              <a:gd name="connsiteY5" fmla="*/ 262906 h 291186"/>
              <a:gd name="connsiteX6" fmla="*/ 2409372 w 6197601"/>
              <a:gd name="connsiteY6" fmla="*/ 175821 h 291186"/>
              <a:gd name="connsiteX7" fmla="*/ 0 w 6197601"/>
              <a:gd name="connsiteY7" fmla="*/ 233878 h 291186"/>
              <a:gd name="connsiteX0" fmla="*/ 6197601 w 6197601"/>
              <a:gd name="connsiteY0" fmla="*/ 16297 h 262291"/>
              <a:gd name="connsiteX1" fmla="*/ 5689601 w 6197601"/>
              <a:gd name="connsiteY1" fmla="*/ 1783 h 262291"/>
              <a:gd name="connsiteX2" fmla="*/ 5109029 w 6197601"/>
              <a:gd name="connsiteY2" fmla="*/ 59841 h 262291"/>
              <a:gd name="connsiteX3" fmla="*/ 4470401 w 6197601"/>
              <a:gd name="connsiteY3" fmla="*/ 234012 h 262291"/>
              <a:gd name="connsiteX4" fmla="*/ 3048001 w 6197601"/>
              <a:gd name="connsiteY4" fmla="*/ 234011 h 262291"/>
              <a:gd name="connsiteX5" fmla="*/ 2409372 w 6197601"/>
              <a:gd name="connsiteY5" fmla="*/ 146926 h 262291"/>
              <a:gd name="connsiteX6" fmla="*/ 0 w 6197601"/>
              <a:gd name="connsiteY6" fmla="*/ 204983 h 262291"/>
              <a:gd name="connsiteX0" fmla="*/ 6633030 w 6633030"/>
              <a:gd name="connsiteY0" fmla="*/ 117989 h 262383"/>
              <a:gd name="connsiteX1" fmla="*/ 5689601 w 6633030"/>
              <a:gd name="connsiteY1" fmla="*/ 1875 h 262383"/>
              <a:gd name="connsiteX2" fmla="*/ 5109029 w 6633030"/>
              <a:gd name="connsiteY2" fmla="*/ 59933 h 262383"/>
              <a:gd name="connsiteX3" fmla="*/ 4470401 w 6633030"/>
              <a:gd name="connsiteY3" fmla="*/ 234104 h 262383"/>
              <a:gd name="connsiteX4" fmla="*/ 3048001 w 6633030"/>
              <a:gd name="connsiteY4" fmla="*/ 234103 h 262383"/>
              <a:gd name="connsiteX5" fmla="*/ 2409372 w 6633030"/>
              <a:gd name="connsiteY5" fmla="*/ 147018 h 262383"/>
              <a:gd name="connsiteX6" fmla="*/ 0 w 6633030"/>
              <a:gd name="connsiteY6" fmla="*/ 205075 h 262383"/>
              <a:gd name="connsiteX0" fmla="*/ 6633030 w 6633030"/>
              <a:gd name="connsiteY0" fmla="*/ 61615 h 206009"/>
              <a:gd name="connsiteX1" fmla="*/ 5109029 w 6633030"/>
              <a:gd name="connsiteY1" fmla="*/ 3559 h 206009"/>
              <a:gd name="connsiteX2" fmla="*/ 4470401 w 6633030"/>
              <a:gd name="connsiteY2" fmla="*/ 177730 h 206009"/>
              <a:gd name="connsiteX3" fmla="*/ 3048001 w 6633030"/>
              <a:gd name="connsiteY3" fmla="*/ 177729 h 206009"/>
              <a:gd name="connsiteX4" fmla="*/ 2409372 w 6633030"/>
              <a:gd name="connsiteY4" fmla="*/ 90644 h 206009"/>
              <a:gd name="connsiteX5" fmla="*/ 0 w 6633030"/>
              <a:gd name="connsiteY5" fmla="*/ 148701 h 206009"/>
              <a:gd name="connsiteX0" fmla="*/ 6633030 w 6633030"/>
              <a:gd name="connsiteY0" fmla="*/ 34603 h 178997"/>
              <a:gd name="connsiteX1" fmla="*/ 5312229 w 6633030"/>
              <a:gd name="connsiteY1" fmla="*/ 5576 h 178997"/>
              <a:gd name="connsiteX2" fmla="*/ 4470401 w 6633030"/>
              <a:gd name="connsiteY2" fmla="*/ 150718 h 178997"/>
              <a:gd name="connsiteX3" fmla="*/ 3048001 w 6633030"/>
              <a:gd name="connsiteY3" fmla="*/ 150717 h 178997"/>
              <a:gd name="connsiteX4" fmla="*/ 2409372 w 6633030"/>
              <a:gd name="connsiteY4" fmla="*/ 63632 h 178997"/>
              <a:gd name="connsiteX5" fmla="*/ 0 w 6633030"/>
              <a:gd name="connsiteY5" fmla="*/ 121689 h 178997"/>
              <a:gd name="connsiteX0" fmla="*/ 6633030 w 6633030"/>
              <a:gd name="connsiteY0" fmla="*/ 34603 h 213712"/>
              <a:gd name="connsiteX1" fmla="*/ 5312229 w 6633030"/>
              <a:gd name="connsiteY1" fmla="*/ 5576 h 213712"/>
              <a:gd name="connsiteX2" fmla="*/ 4470401 w 6633030"/>
              <a:gd name="connsiteY2" fmla="*/ 150718 h 213712"/>
              <a:gd name="connsiteX3" fmla="*/ 3033487 w 6633030"/>
              <a:gd name="connsiteY3" fmla="*/ 208774 h 213712"/>
              <a:gd name="connsiteX4" fmla="*/ 2409372 w 6633030"/>
              <a:gd name="connsiteY4" fmla="*/ 63632 h 213712"/>
              <a:gd name="connsiteX5" fmla="*/ 0 w 6633030"/>
              <a:gd name="connsiteY5" fmla="*/ 121689 h 213712"/>
              <a:gd name="connsiteX0" fmla="*/ 6633030 w 6633030"/>
              <a:gd name="connsiteY0" fmla="*/ 34603 h 238525"/>
              <a:gd name="connsiteX1" fmla="*/ 5312229 w 6633030"/>
              <a:gd name="connsiteY1" fmla="*/ 5576 h 238525"/>
              <a:gd name="connsiteX2" fmla="*/ 4470401 w 6633030"/>
              <a:gd name="connsiteY2" fmla="*/ 150718 h 238525"/>
              <a:gd name="connsiteX3" fmla="*/ 3033487 w 6633030"/>
              <a:gd name="connsiteY3" fmla="*/ 208774 h 238525"/>
              <a:gd name="connsiteX4" fmla="*/ 2409372 w 6633030"/>
              <a:gd name="connsiteY4" fmla="*/ 63632 h 238525"/>
              <a:gd name="connsiteX5" fmla="*/ 0 w 6633030"/>
              <a:gd name="connsiteY5" fmla="*/ 121689 h 238525"/>
              <a:gd name="connsiteX0" fmla="*/ 6633030 w 6633030"/>
              <a:gd name="connsiteY0" fmla="*/ 34603 h 213496"/>
              <a:gd name="connsiteX1" fmla="*/ 5312229 w 6633030"/>
              <a:gd name="connsiteY1" fmla="*/ 5576 h 213496"/>
              <a:gd name="connsiteX2" fmla="*/ 4470401 w 6633030"/>
              <a:gd name="connsiteY2" fmla="*/ 150718 h 213496"/>
              <a:gd name="connsiteX3" fmla="*/ 3033487 w 6633030"/>
              <a:gd name="connsiteY3" fmla="*/ 208774 h 213496"/>
              <a:gd name="connsiteX4" fmla="*/ 2409372 w 6633030"/>
              <a:gd name="connsiteY4" fmla="*/ 63632 h 213496"/>
              <a:gd name="connsiteX5" fmla="*/ 0 w 6633030"/>
              <a:gd name="connsiteY5" fmla="*/ 121689 h 213496"/>
              <a:gd name="connsiteX0" fmla="*/ 6633030 w 6633030"/>
              <a:gd name="connsiteY0" fmla="*/ 34603 h 191715"/>
              <a:gd name="connsiteX1" fmla="*/ 5312229 w 6633030"/>
              <a:gd name="connsiteY1" fmla="*/ 5576 h 191715"/>
              <a:gd name="connsiteX2" fmla="*/ 4470401 w 6633030"/>
              <a:gd name="connsiteY2" fmla="*/ 150718 h 191715"/>
              <a:gd name="connsiteX3" fmla="*/ 3193144 w 6633030"/>
              <a:gd name="connsiteY3" fmla="*/ 179745 h 191715"/>
              <a:gd name="connsiteX4" fmla="*/ 2409372 w 6633030"/>
              <a:gd name="connsiteY4" fmla="*/ 63632 h 191715"/>
              <a:gd name="connsiteX5" fmla="*/ 0 w 6633030"/>
              <a:gd name="connsiteY5" fmla="*/ 121689 h 191715"/>
              <a:gd name="connsiteX0" fmla="*/ 6633030 w 6633030"/>
              <a:gd name="connsiteY0" fmla="*/ 34603 h 192948"/>
              <a:gd name="connsiteX1" fmla="*/ 5312229 w 6633030"/>
              <a:gd name="connsiteY1" fmla="*/ 5576 h 192948"/>
              <a:gd name="connsiteX2" fmla="*/ 4470401 w 6633030"/>
              <a:gd name="connsiteY2" fmla="*/ 150718 h 192948"/>
              <a:gd name="connsiteX3" fmla="*/ 3193144 w 6633030"/>
              <a:gd name="connsiteY3" fmla="*/ 179745 h 192948"/>
              <a:gd name="connsiteX4" fmla="*/ 2322286 w 6633030"/>
              <a:gd name="connsiteY4" fmla="*/ 49118 h 192948"/>
              <a:gd name="connsiteX5" fmla="*/ 0 w 6633030"/>
              <a:gd name="connsiteY5" fmla="*/ 121689 h 192948"/>
              <a:gd name="connsiteX0" fmla="*/ 6633030 w 6633030"/>
              <a:gd name="connsiteY0" fmla="*/ 34603 h 192948"/>
              <a:gd name="connsiteX1" fmla="*/ 5312229 w 6633030"/>
              <a:gd name="connsiteY1" fmla="*/ 5576 h 192948"/>
              <a:gd name="connsiteX2" fmla="*/ 4470401 w 6633030"/>
              <a:gd name="connsiteY2" fmla="*/ 150718 h 192948"/>
              <a:gd name="connsiteX3" fmla="*/ 3193144 w 6633030"/>
              <a:gd name="connsiteY3" fmla="*/ 179745 h 192948"/>
              <a:gd name="connsiteX4" fmla="*/ 2322286 w 6633030"/>
              <a:gd name="connsiteY4" fmla="*/ 49118 h 192948"/>
              <a:gd name="connsiteX5" fmla="*/ 0 w 6633030"/>
              <a:gd name="connsiteY5" fmla="*/ 121689 h 192948"/>
              <a:gd name="connsiteX0" fmla="*/ 6633030 w 6633030"/>
              <a:gd name="connsiteY0" fmla="*/ 34603 h 192948"/>
              <a:gd name="connsiteX1" fmla="*/ 5312229 w 6633030"/>
              <a:gd name="connsiteY1" fmla="*/ 5576 h 192948"/>
              <a:gd name="connsiteX2" fmla="*/ 4470401 w 6633030"/>
              <a:gd name="connsiteY2" fmla="*/ 150718 h 192948"/>
              <a:gd name="connsiteX3" fmla="*/ 3193144 w 6633030"/>
              <a:gd name="connsiteY3" fmla="*/ 179745 h 192948"/>
              <a:gd name="connsiteX4" fmla="*/ 2322286 w 6633030"/>
              <a:gd name="connsiteY4" fmla="*/ 49118 h 192948"/>
              <a:gd name="connsiteX5" fmla="*/ 0 w 6633030"/>
              <a:gd name="connsiteY5" fmla="*/ 121689 h 192948"/>
              <a:gd name="connsiteX0" fmla="*/ 6633030 w 6633030"/>
              <a:gd name="connsiteY0" fmla="*/ 34603 h 192948"/>
              <a:gd name="connsiteX1" fmla="*/ 5312229 w 6633030"/>
              <a:gd name="connsiteY1" fmla="*/ 5576 h 192948"/>
              <a:gd name="connsiteX2" fmla="*/ 4470401 w 6633030"/>
              <a:gd name="connsiteY2" fmla="*/ 150718 h 192948"/>
              <a:gd name="connsiteX3" fmla="*/ 3193144 w 6633030"/>
              <a:gd name="connsiteY3" fmla="*/ 179745 h 192948"/>
              <a:gd name="connsiteX4" fmla="*/ 2322286 w 6633030"/>
              <a:gd name="connsiteY4" fmla="*/ 49118 h 192948"/>
              <a:gd name="connsiteX5" fmla="*/ 0 w 6633030"/>
              <a:gd name="connsiteY5" fmla="*/ 121689 h 192948"/>
              <a:gd name="connsiteX0" fmla="*/ 6633030 w 6633030"/>
              <a:gd name="connsiteY0" fmla="*/ 34603 h 203428"/>
              <a:gd name="connsiteX1" fmla="*/ 5312229 w 6633030"/>
              <a:gd name="connsiteY1" fmla="*/ 5576 h 203428"/>
              <a:gd name="connsiteX2" fmla="*/ 4470401 w 6633030"/>
              <a:gd name="connsiteY2" fmla="*/ 150718 h 203428"/>
              <a:gd name="connsiteX3" fmla="*/ 3597004 w 6633030"/>
              <a:gd name="connsiteY3" fmla="*/ 194985 h 203428"/>
              <a:gd name="connsiteX4" fmla="*/ 2322286 w 6633030"/>
              <a:gd name="connsiteY4" fmla="*/ 49118 h 203428"/>
              <a:gd name="connsiteX5" fmla="*/ 0 w 6633030"/>
              <a:gd name="connsiteY5" fmla="*/ 121689 h 203428"/>
              <a:gd name="connsiteX0" fmla="*/ 6633030 w 6633030"/>
              <a:gd name="connsiteY0" fmla="*/ 34603 h 202841"/>
              <a:gd name="connsiteX1" fmla="*/ 5312229 w 6633030"/>
              <a:gd name="connsiteY1" fmla="*/ 5576 h 202841"/>
              <a:gd name="connsiteX2" fmla="*/ 4470401 w 6633030"/>
              <a:gd name="connsiteY2" fmla="*/ 150718 h 202841"/>
              <a:gd name="connsiteX3" fmla="*/ 3597004 w 6633030"/>
              <a:gd name="connsiteY3" fmla="*/ 194985 h 202841"/>
              <a:gd name="connsiteX4" fmla="*/ 2322286 w 6633030"/>
              <a:gd name="connsiteY4" fmla="*/ 49118 h 202841"/>
              <a:gd name="connsiteX5" fmla="*/ 0 w 6633030"/>
              <a:gd name="connsiteY5" fmla="*/ 121689 h 202841"/>
              <a:gd name="connsiteX0" fmla="*/ 6633030 w 6633030"/>
              <a:gd name="connsiteY0" fmla="*/ 37541 h 200833"/>
              <a:gd name="connsiteX1" fmla="*/ 5312229 w 6633030"/>
              <a:gd name="connsiteY1" fmla="*/ 8514 h 200833"/>
              <a:gd name="connsiteX2" fmla="*/ 3597004 w 6633030"/>
              <a:gd name="connsiteY2" fmla="*/ 197923 h 200833"/>
              <a:gd name="connsiteX3" fmla="*/ 2322286 w 6633030"/>
              <a:gd name="connsiteY3" fmla="*/ 52056 h 200833"/>
              <a:gd name="connsiteX4" fmla="*/ 0 w 6633030"/>
              <a:gd name="connsiteY4" fmla="*/ 124627 h 200833"/>
              <a:gd name="connsiteX0" fmla="*/ 6633030 w 6633030"/>
              <a:gd name="connsiteY0" fmla="*/ 66876 h 230168"/>
              <a:gd name="connsiteX1" fmla="*/ 5312229 w 6633030"/>
              <a:gd name="connsiteY1" fmla="*/ 37849 h 230168"/>
              <a:gd name="connsiteX2" fmla="*/ 3597004 w 6633030"/>
              <a:gd name="connsiteY2" fmla="*/ 227258 h 230168"/>
              <a:gd name="connsiteX3" fmla="*/ 2322286 w 6633030"/>
              <a:gd name="connsiteY3" fmla="*/ 81391 h 230168"/>
              <a:gd name="connsiteX4" fmla="*/ 0 w 6633030"/>
              <a:gd name="connsiteY4" fmla="*/ 153962 h 230168"/>
              <a:gd name="connsiteX0" fmla="*/ 6633030 w 6633030"/>
              <a:gd name="connsiteY0" fmla="*/ 29403 h 192695"/>
              <a:gd name="connsiteX1" fmla="*/ 5312229 w 6633030"/>
              <a:gd name="connsiteY1" fmla="*/ 376 h 192695"/>
              <a:gd name="connsiteX2" fmla="*/ 3597004 w 6633030"/>
              <a:gd name="connsiteY2" fmla="*/ 189785 h 192695"/>
              <a:gd name="connsiteX3" fmla="*/ 2322286 w 6633030"/>
              <a:gd name="connsiteY3" fmla="*/ 43918 h 192695"/>
              <a:gd name="connsiteX4" fmla="*/ 0 w 6633030"/>
              <a:gd name="connsiteY4" fmla="*/ 116489 h 192695"/>
              <a:gd name="connsiteX0" fmla="*/ 6633030 w 6633030"/>
              <a:gd name="connsiteY0" fmla="*/ 40034 h 203326"/>
              <a:gd name="connsiteX1" fmla="*/ 5312229 w 6633030"/>
              <a:gd name="connsiteY1" fmla="*/ 11007 h 203326"/>
              <a:gd name="connsiteX2" fmla="*/ 3597004 w 6633030"/>
              <a:gd name="connsiteY2" fmla="*/ 200416 h 203326"/>
              <a:gd name="connsiteX3" fmla="*/ 2322286 w 6633030"/>
              <a:gd name="connsiteY3" fmla="*/ 54549 h 203326"/>
              <a:gd name="connsiteX4" fmla="*/ 0 w 6633030"/>
              <a:gd name="connsiteY4" fmla="*/ 127120 h 203326"/>
              <a:gd name="connsiteX0" fmla="*/ 6633030 w 6633030"/>
              <a:gd name="connsiteY0" fmla="*/ 35502 h 174165"/>
              <a:gd name="connsiteX1" fmla="*/ 5312229 w 6633030"/>
              <a:gd name="connsiteY1" fmla="*/ 6475 h 174165"/>
              <a:gd name="connsiteX2" fmla="*/ 3711304 w 6633030"/>
              <a:gd name="connsiteY2" fmla="*/ 165404 h 174165"/>
              <a:gd name="connsiteX3" fmla="*/ 2322286 w 6633030"/>
              <a:gd name="connsiteY3" fmla="*/ 50017 h 174165"/>
              <a:gd name="connsiteX4" fmla="*/ 0 w 6633030"/>
              <a:gd name="connsiteY4" fmla="*/ 122588 h 174165"/>
              <a:gd name="connsiteX0" fmla="*/ 6633030 w 6633030"/>
              <a:gd name="connsiteY0" fmla="*/ 35502 h 185600"/>
              <a:gd name="connsiteX1" fmla="*/ 5312229 w 6633030"/>
              <a:gd name="connsiteY1" fmla="*/ 6475 h 185600"/>
              <a:gd name="connsiteX2" fmla="*/ 3711304 w 6633030"/>
              <a:gd name="connsiteY2" fmla="*/ 165404 h 185600"/>
              <a:gd name="connsiteX3" fmla="*/ 2322286 w 6633030"/>
              <a:gd name="connsiteY3" fmla="*/ 50017 h 185600"/>
              <a:gd name="connsiteX4" fmla="*/ 0 w 6633030"/>
              <a:gd name="connsiteY4" fmla="*/ 122588 h 185600"/>
              <a:gd name="connsiteX0" fmla="*/ 6633030 w 6633030"/>
              <a:gd name="connsiteY0" fmla="*/ 35502 h 172076"/>
              <a:gd name="connsiteX1" fmla="*/ 5312229 w 6633030"/>
              <a:gd name="connsiteY1" fmla="*/ 6475 h 172076"/>
              <a:gd name="connsiteX2" fmla="*/ 3711304 w 6633030"/>
              <a:gd name="connsiteY2" fmla="*/ 165404 h 172076"/>
              <a:gd name="connsiteX3" fmla="*/ 2322286 w 6633030"/>
              <a:gd name="connsiteY3" fmla="*/ 50017 h 172076"/>
              <a:gd name="connsiteX4" fmla="*/ 0 w 6633030"/>
              <a:gd name="connsiteY4" fmla="*/ 122588 h 172076"/>
              <a:gd name="connsiteX0" fmla="*/ 6633030 w 6633030"/>
              <a:gd name="connsiteY0" fmla="*/ 38059 h 206731"/>
              <a:gd name="connsiteX1" fmla="*/ 5312229 w 6633030"/>
              <a:gd name="connsiteY1" fmla="*/ 9032 h 206731"/>
              <a:gd name="connsiteX2" fmla="*/ 3711304 w 6633030"/>
              <a:gd name="connsiteY2" fmla="*/ 206061 h 206731"/>
              <a:gd name="connsiteX3" fmla="*/ 2322286 w 6633030"/>
              <a:gd name="connsiteY3" fmla="*/ 52574 h 206731"/>
              <a:gd name="connsiteX4" fmla="*/ 0 w 6633030"/>
              <a:gd name="connsiteY4" fmla="*/ 125145 h 206731"/>
              <a:gd name="connsiteX0" fmla="*/ 6663510 w 6663510"/>
              <a:gd name="connsiteY0" fmla="*/ 16841 h 215993"/>
              <a:gd name="connsiteX1" fmla="*/ 5312229 w 6663510"/>
              <a:gd name="connsiteY1" fmla="*/ 18294 h 215993"/>
              <a:gd name="connsiteX2" fmla="*/ 3711304 w 6663510"/>
              <a:gd name="connsiteY2" fmla="*/ 215323 h 215993"/>
              <a:gd name="connsiteX3" fmla="*/ 2322286 w 6663510"/>
              <a:gd name="connsiteY3" fmla="*/ 61836 h 215993"/>
              <a:gd name="connsiteX4" fmla="*/ 0 w 6663510"/>
              <a:gd name="connsiteY4" fmla="*/ 134407 h 215993"/>
              <a:gd name="connsiteX0" fmla="*/ 6663510 w 6663510"/>
              <a:gd name="connsiteY0" fmla="*/ 10162 h 209314"/>
              <a:gd name="connsiteX1" fmla="*/ 5312229 w 6663510"/>
              <a:gd name="connsiteY1" fmla="*/ 11615 h 209314"/>
              <a:gd name="connsiteX2" fmla="*/ 3711304 w 6663510"/>
              <a:gd name="connsiteY2" fmla="*/ 208644 h 209314"/>
              <a:gd name="connsiteX3" fmla="*/ 2322286 w 6663510"/>
              <a:gd name="connsiteY3" fmla="*/ 55157 h 209314"/>
              <a:gd name="connsiteX4" fmla="*/ 0 w 6663510"/>
              <a:gd name="connsiteY4" fmla="*/ 127728 h 209314"/>
              <a:gd name="connsiteX0" fmla="*/ 6663510 w 6663510"/>
              <a:gd name="connsiteY0" fmla="*/ 927 h 200079"/>
              <a:gd name="connsiteX1" fmla="*/ 5312229 w 6663510"/>
              <a:gd name="connsiteY1" fmla="*/ 2380 h 200079"/>
              <a:gd name="connsiteX2" fmla="*/ 3711304 w 6663510"/>
              <a:gd name="connsiteY2" fmla="*/ 199409 h 200079"/>
              <a:gd name="connsiteX3" fmla="*/ 2322286 w 6663510"/>
              <a:gd name="connsiteY3" fmla="*/ 45922 h 200079"/>
              <a:gd name="connsiteX4" fmla="*/ 0 w 6663510"/>
              <a:gd name="connsiteY4" fmla="*/ 118493 h 200079"/>
              <a:gd name="connsiteX0" fmla="*/ 6663510 w 6663510"/>
              <a:gd name="connsiteY0" fmla="*/ 927 h 200079"/>
              <a:gd name="connsiteX1" fmla="*/ 5312229 w 6663510"/>
              <a:gd name="connsiteY1" fmla="*/ 2380 h 200079"/>
              <a:gd name="connsiteX2" fmla="*/ 4482374 w 6663510"/>
              <a:gd name="connsiteY2" fmla="*/ 95994 h 200079"/>
              <a:gd name="connsiteX3" fmla="*/ 3711304 w 6663510"/>
              <a:gd name="connsiteY3" fmla="*/ 199409 h 200079"/>
              <a:gd name="connsiteX4" fmla="*/ 2322286 w 6663510"/>
              <a:gd name="connsiteY4" fmla="*/ 45922 h 200079"/>
              <a:gd name="connsiteX5" fmla="*/ 0 w 6663510"/>
              <a:gd name="connsiteY5" fmla="*/ 118493 h 200079"/>
              <a:gd name="connsiteX0" fmla="*/ 6663510 w 6663510"/>
              <a:gd name="connsiteY0" fmla="*/ 6630 h 209706"/>
              <a:gd name="connsiteX1" fmla="*/ 5312229 w 6663510"/>
              <a:gd name="connsiteY1" fmla="*/ 8083 h 209706"/>
              <a:gd name="connsiteX2" fmla="*/ 4550954 w 6663510"/>
              <a:gd name="connsiteY2" fmla="*/ 155037 h 209706"/>
              <a:gd name="connsiteX3" fmla="*/ 3711304 w 6663510"/>
              <a:gd name="connsiteY3" fmla="*/ 205112 h 209706"/>
              <a:gd name="connsiteX4" fmla="*/ 2322286 w 6663510"/>
              <a:gd name="connsiteY4" fmla="*/ 51625 h 209706"/>
              <a:gd name="connsiteX5" fmla="*/ 0 w 6663510"/>
              <a:gd name="connsiteY5" fmla="*/ 124196 h 209706"/>
              <a:gd name="connsiteX0" fmla="*/ 6663510 w 6663510"/>
              <a:gd name="connsiteY0" fmla="*/ 6630 h 205330"/>
              <a:gd name="connsiteX1" fmla="*/ 5312229 w 6663510"/>
              <a:gd name="connsiteY1" fmla="*/ 8083 h 205330"/>
              <a:gd name="connsiteX2" fmla="*/ 4550954 w 6663510"/>
              <a:gd name="connsiteY2" fmla="*/ 155037 h 205330"/>
              <a:gd name="connsiteX3" fmla="*/ 3711304 w 6663510"/>
              <a:gd name="connsiteY3" fmla="*/ 205112 h 205330"/>
              <a:gd name="connsiteX4" fmla="*/ 2859314 w 6663510"/>
              <a:gd name="connsiteY4" fmla="*/ 139797 h 205330"/>
              <a:gd name="connsiteX5" fmla="*/ 2322286 w 6663510"/>
              <a:gd name="connsiteY5" fmla="*/ 51625 h 205330"/>
              <a:gd name="connsiteX6" fmla="*/ 0 w 6663510"/>
              <a:gd name="connsiteY6" fmla="*/ 124196 h 205330"/>
              <a:gd name="connsiteX0" fmla="*/ 6663510 w 6663510"/>
              <a:gd name="connsiteY0" fmla="*/ 6630 h 207976"/>
              <a:gd name="connsiteX1" fmla="*/ 5312229 w 6663510"/>
              <a:gd name="connsiteY1" fmla="*/ 8083 h 207976"/>
              <a:gd name="connsiteX2" fmla="*/ 4550954 w 6663510"/>
              <a:gd name="connsiteY2" fmla="*/ 155037 h 207976"/>
              <a:gd name="connsiteX3" fmla="*/ 3711304 w 6663510"/>
              <a:gd name="connsiteY3" fmla="*/ 205112 h 207976"/>
              <a:gd name="connsiteX4" fmla="*/ 2836454 w 6663510"/>
              <a:gd name="connsiteY4" fmla="*/ 185517 h 207976"/>
              <a:gd name="connsiteX5" fmla="*/ 2322286 w 6663510"/>
              <a:gd name="connsiteY5" fmla="*/ 51625 h 207976"/>
              <a:gd name="connsiteX6" fmla="*/ 0 w 6663510"/>
              <a:gd name="connsiteY6" fmla="*/ 124196 h 207976"/>
              <a:gd name="connsiteX0" fmla="*/ 6663510 w 6663510"/>
              <a:gd name="connsiteY0" fmla="*/ 6630 h 207976"/>
              <a:gd name="connsiteX1" fmla="*/ 5312229 w 6663510"/>
              <a:gd name="connsiteY1" fmla="*/ 8083 h 207976"/>
              <a:gd name="connsiteX2" fmla="*/ 4550954 w 6663510"/>
              <a:gd name="connsiteY2" fmla="*/ 155037 h 207976"/>
              <a:gd name="connsiteX3" fmla="*/ 3711304 w 6663510"/>
              <a:gd name="connsiteY3" fmla="*/ 205112 h 207976"/>
              <a:gd name="connsiteX4" fmla="*/ 2836454 w 6663510"/>
              <a:gd name="connsiteY4" fmla="*/ 185517 h 207976"/>
              <a:gd name="connsiteX5" fmla="*/ 2322286 w 6663510"/>
              <a:gd name="connsiteY5" fmla="*/ 51625 h 207976"/>
              <a:gd name="connsiteX6" fmla="*/ 0 w 6663510"/>
              <a:gd name="connsiteY6" fmla="*/ 124196 h 207976"/>
              <a:gd name="connsiteX0" fmla="*/ 6663510 w 6663510"/>
              <a:gd name="connsiteY0" fmla="*/ 6630 h 207976"/>
              <a:gd name="connsiteX1" fmla="*/ 5312229 w 6663510"/>
              <a:gd name="connsiteY1" fmla="*/ 8083 h 207976"/>
              <a:gd name="connsiteX2" fmla="*/ 4550954 w 6663510"/>
              <a:gd name="connsiteY2" fmla="*/ 155037 h 207976"/>
              <a:gd name="connsiteX3" fmla="*/ 3711304 w 6663510"/>
              <a:gd name="connsiteY3" fmla="*/ 205112 h 207976"/>
              <a:gd name="connsiteX4" fmla="*/ 2836454 w 6663510"/>
              <a:gd name="connsiteY4" fmla="*/ 185517 h 207976"/>
              <a:gd name="connsiteX5" fmla="*/ 2322286 w 6663510"/>
              <a:gd name="connsiteY5" fmla="*/ 51625 h 207976"/>
              <a:gd name="connsiteX6" fmla="*/ 0 w 6663510"/>
              <a:gd name="connsiteY6" fmla="*/ 124196 h 207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3510" h="207976">
                <a:moveTo>
                  <a:pt x="6663510" y="6630"/>
                </a:moveTo>
                <a:cubicBezTo>
                  <a:pt x="6330770" y="25015"/>
                  <a:pt x="5664322" y="-16652"/>
                  <a:pt x="5312229" y="8083"/>
                </a:cubicBezTo>
                <a:cubicBezTo>
                  <a:pt x="4960136" y="32818"/>
                  <a:pt x="4817775" y="122199"/>
                  <a:pt x="4550954" y="155037"/>
                </a:cubicBezTo>
                <a:cubicBezTo>
                  <a:pt x="4284133" y="187875"/>
                  <a:pt x="3997054" y="200032"/>
                  <a:pt x="3711304" y="205112"/>
                </a:cubicBezTo>
                <a:cubicBezTo>
                  <a:pt x="3425554" y="210192"/>
                  <a:pt x="3067957" y="211098"/>
                  <a:pt x="2836454" y="185517"/>
                </a:cubicBezTo>
                <a:cubicBezTo>
                  <a:pt x="2643051" y="152316"/>
                  <a:pt x="2783598" y="168525"/>
                  <a:pt x="2322286" y="51625"/>
                </a:cubicBezTo>
                <a:cubicBezTo>
                  <a:pt x="1701204" y="56013"/>
                  <a:pt x="1549381" y="109681"/>
                  <a:pt x="0" y="124196"/>
                </a:cubicBezTo>
              </a:path>
            </a:pathLst>
          </a:custGeom>
          <a:ln w="47625">
            <a:solidFill>
              <a:schemeClr val="accent3"/>
            </a:solidFill>
            <a:prstDash val="sysDash"/>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9" name="TextBox 8"/>
          <p:cNvSpPr txBox="1"/>
          <p:nvPr/>
        </p:nvSpPr>
        <p:spPr>
          <a:xfrm>
            <a:off x="-9380" y="409921"/>
            <a:ext cx="9162000" cy="646331"/>
          </a:xfrm>
          <a:prstGeom prst="rect">
            <a:avLst/>
          </a:prstGeom>
          <a:noFill/>
        </p:spPr>
        <p:txBody>
          <a:bodyPr wrap="square" rtlCol="0">
            <a:spAutoFit/>
          </a:bodyPr>
          <a:lstStyle/>
          <a:p>
            <a:r>
              <a:rPr lang="en-GB" sz="3600" b="1" cap="small" dirty="0">
                <a:solidFill>
                  <a:schemeClr val="accent6">
                    <a:lumMod val="75000"/>
                  </a:schemeClr>
                </a:solidFill>
              </a:rPr>
              <a:t>	</a:t>
            </a:r>
            <a:r>
              <a:rPr lang="en-GB" sz="3600" b="1" cap="small" dirty="0" smtClean="0">
                <a:solidFill>
                  <a:schemeClr val="accent6">
                    <a:lumMod val="75000"/>
                  </a:schemeClr>
                </a:solidFill>
              </a:rPr>
              <a:t>	</a:t>
            </a:r>
            <a:r>
              <a:rPr lang="en-GB" sz="3600" b="1" cap="small" dirty="0" smtClean="0">
                <a:solidFill>
                  <a:schemeClr val="accent6">
                    <a:lumMod val="75000"/>
                  </a:schemeClr>
                </a:solidFill>
              </a:rPr>
              <a:t>Implementation </a:t>
            </a:r>
            <a:r>
              <a:rPr lang="en-GB" sz="3600" b="1" cap="small" dirty="0">
                <a:solidFill>
                  <a:schemeClr val="accent6">
                    <a:lumMod val="75000"/>
                  </a:schemeClr>
                </a:solidFill>
              </a:rPr>
              <a:t>of the </a:t>
            </a:r>
            <a:r>
              <a:rPr lang="en-GB" sz="3600" b="1" cap="small" dirty="0" smtClean="0">
                <a:solidFill>
                  <a:schemeClr val="accent6">
                    <a:lumMod val="75000"/>
                  </a:schemeClr>
                </a:solidFill>
              </a:rPr>
              <a:t>measure</a:t>
            </a:r>
            <a:endParaRPr lang="en-GB" sz="3600" b="1" cap="small" dirty="0">
              <a:solidFill>
                <a:schemeClr val="accent6">
                  <a:lumMod val="75000"/>
                </a:schemeClr>
              </a:solidFill>
            </a:endParaRPr>
          </a:p>
        </p:txBody>
      </p:sp>
      <p:sp>
        <p:nvSpPr>
          <p:cNvPr id="12" name="Rectangle 11"/>
          <p:cNvSpPr/>
          <p:nvPr/>
        </p:nvSpPr>
        <p:spPr>
          <a:xfrm rot="5400000">
            <a:off x="7860028" y="4526105"/>
            <a:ext cx="590508" cy="393672"/>
          </a:xfrm>
          <a:prstGeom prst="rect">
            <a:avLst/>
          </a:prstGeom>
          <a:no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5400000">
            <a:off x="7860028" y="2426521"/>
            <a:ext cx="590508" cy="393672"/>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5400000">
            <a:off x="5486345" y="2227798"/>
            <a:ext cx="193062" cy="393672"/>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5400000">
            <a:off x="5529062" y="4327382"/>
            <a:ext cx="193062" cy="393672"/>
          </a:xfrm>
          <a:prstGeom prst="rect">
            <a:avLst/>
          </a:prstGeom>
          <a:no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5400000">
            <a:off x="4316981" y="3017029"/>
            <a:ext cx="918568" cy="3346211"/>
          </a:xfrm>
          <a:prstGeom prst="ellipse">
            <a:avLst/>
          </a:prstGeom>
          <a:no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5400000">
            <a:off x="4316981" y="851834"/>
            <a:ext cx="918568" cy="3346211"/>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7068356" y="3385154"/>
            <a:ext cx="1091133" cy="584775"/>
          </a:xfrm>
          <a:prstGeom prst="rect">
            <a:avLst/>
          </a:prstGeom>
          <a:solidFill>
            <a:srgbClr val="FFFFFF"/>
          </a:solidFill>
        </p:spPr>
        <p:txBody>
          <a:bodyPr wrap="none" rtlCol="0">
            <a:spAutoFit/>
          </a:bodyPr>
          <a:lstStyle/>
          <a:p>
            <a:pPr algn="ctr"/>
            <a:r>
              <a:rPr lang="en-US" sz="1600" b="1" dirty="0" smtClean="0">
                <a:solidFill>
                  <a:schemeClr val="accent1"/>
                </a:solidFill>
              </a:rPr>
              <a:t>Pedestrian</a:t>
            </a:r>
          </a:p>
          <a:p>
            <a:pPr algn="ctr"/>
            <a:r>
              <a:rPr lang="en-US" sz="1600" b="1" dirty="0" smtClean="0">
                <a:solidFill>
                  <a:schemeClr val="accent1"/>
                </a:solidFill>
              </a:rPr>
              <a:t>cross</a:t>
            </a:r>
          </a:p>
        </p:txBody>
      </p:sp>
      <p:sp>
        <p:nvSpPr>
          <p:cNvPr id="19" name="TextBox 18"/>
          <p:cNvSpPr txBox="1"/>
          <p:nvPr/>
        </p:nvSpPr>
        <p:spPr>
          <a:xfrm>
            <a:off x="5565423" y="3369229"/>
            <a:ext cx="1354858" cy="584775"/>
          </a:xfrm>
          <a:prstGeom prst="rect">
            <a:avLst/>
          </a:prstGeom>
          <a:solidFill>
            <a:srgbClr val="FFFFFF"/>
          </a:solidFill>
        </p:spPr>
        <p:txBody>
          <a:bodyPr wrap="none" rtlCol="0">
            <a:spAutoFit/>
          </a:bodyPr>
          <a:lstStyle/>
          <a:p>
            <a:pPr algn="ctr"/>
            <a:r>
              <a:rPr lang="en-US" sz="1600" b="1" dirty="0" smtClean="0">
                <a:solidFill>
                  <a:schemeClr val="accent1"/>
                </a:solidFill>
              </a:rPr>
              <a:t>Motorcycles</a:t>
            </a:r>
          </a:p>
          <a:p>
            <a:pPr algn="ctr"/>
            <a:r>
              <a:rPr lang="en-US" sz="1600" b="1" dirty="0" smtClean="0">
                <a:solidFill>
                  <a:schemeClr val="accent1"/>
                </a:solidFill>
              </a:rPr>
              <a:t>parking space</a:t>
            </a:r>
          </a:p>
        </p:txBody>
      </p:sp>
      <p:sp>
        <p:nvSpPr>
          <p:cNvPr id="20" name="TextBox 19"/>
          <p:cNvSpPr txBox="1"/>
          <p:nvPr/>
        </p:nvSpPr>
        <p:spPr>
          <a:xfrm>
            <a:off x="3706563" y="3385154"/>
            <a:ext cx="935256" cy="338554"/>
          </a:xfrm>
          <a:prstGeom prst="rect">
            <a:avLst/>
          </a:prstGeom>
          <a:solidFill>
            <a:srgbClr val="FFFFFF"/>
          </a:solidFill>
        </p:spPr>
        <p:txBody>
          <a:bodyPr wrap="none" rtlCol="0">
            <a:spAutoFit/>
          </a:bodyPr>
          <a:lstStyle/>
          <a:p>
            <a:pPr algn="ctr"/>
            <a:r>
              <a:rPr lang="en-US" sz="1600" b="1" dirty="0" smtClean="0">
                <a:solidFill>
                  <a:schemeClr val="accent1"/>
                </a:solidFill>
              </a:rPr>
              <a:t>Chicanes</a:t>
            </a:r>
          </a:p>
        </p:txBody>
      </p:sp>
      <p:cxnSp>
        <p:nvCxnSpPr>
          <p:cNvPr id="21" name="Straight Arrow Connector 20"/>
          <p:cNvCxnSpPr/>
          <p:nvPr/>
        </p:nvCxnSpPr>
        <p:spPr>
          <a:xfrm rot="5400000">
            <a:off x="4697213" y="3507308"/>
            <a:ext cx="1771327" cy="0"/>
          </a:xfrm>
          <a:prstGeom prst="straightConnector1">
            <a:avLst/>
          </a:prstGeom>
          <a:ln w="41275">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4235026" y="3612428"/>
            <a:ext cx="1082478" cy="0"/>
          </a:xfrm>
          <a:prstGeom prst="straightConnector1">
            <a:avLst/>
          </a:prstGeom>
          <a:ln w="41275">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7482834" y="3679815"/>
            <a:ext cx="1344896" cy="0"/>
          </a:xfrm>
          <a:prstGeom prst="straightConnector1">
            <a:avLst/>
          </a:prstGeom>
          <a:ln w="41275">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50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380" y="244276"/>
            <a:ext cx="9162000" cy="646331"/>
          </a:xfrm>
          <a:prstGeom prst="rect">
            <a:avLst/>
          </a:prstGeom>
          <a:noFill/>
        </p:spPr>
        <p:txBody>
          <a:bodyPr wrap="square" rtlCol="0">
            <a:spAutoFit/>
          </a:bodyPr>
          <a:lstStyle/>
          <a:p>
            <a:pPr algn="ctr"/>
            <a:r>
              <a:rPr lang="en-GB" sz="3600" b="1" cap="small" dirty="0" smtClean="0">
                <a:solidFill>
                  <a:schemeClr val="accent6">
                    <a:lumMod val="75000"/>
                  </a:schemeClr>
                </a:solidFill>
              </a:rPr>
              <a:t>Work in progress</a:t>
            </a:r>
            <a:endParaRPr lang="en-GB" sz="3600" b="1" cap="small" dirty="0">
              <a:solidFill>
                <a:schemeClr val="accent6">
                  <a:lumMod val="75000"/>
                </a:schemeClr>
              </a:solidFill>
              <a:latin typeface="+mj-lt"/>
            </a:endParaRPr>
          </a:p>
        </p:txBody>
      </p:sp>
      <p:pic>
        <p:nvPicPr>
          <p:cNvPr id="19" name="Picture 18" descr="E:\Dropbox\IST\300 STARS\fotos\SDC12637_blur.jpg"/>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61" y="3708311"/>
            <a:ext cx="4571621" cy="2572952"/>
          </a:xfrm>
          <a:prstGeom prst="rect">
            <a:avLst/>
          </a:prstGeom>
          <a:noFill/>
          <a:ln w="38100">
            <a:solidFill>
              <a:schemeClr val="bg2">
                <a:lumMod val="90000"/>
              </a:schemeClr>
            </a:solidFill>
          </a:ln>
        </p:spPr>
      </p:pic>
      <p:pic>
        <p:nvPicPr>
          <p:cNvPr id="17" name="Picture 16" descr="E:\Dropbox\IST\300 STARS\fotos\SDC12632_blur.jpg"/>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14711" y="3707771"/>
            <a:ext cx="4465339" cy="2574032"/>
          </a:xfrm>
          <a:prstGeom prst="rect">
            <a:avLst/>
          </a:prstGeom>
          <a:noFill/>
          <a:ln w="38100">
            <a:solidFill>
              <a:schemeClr val="bg2">
                <a:lumMod val="90000"/>
              </a:schemeClr>
            </a:solidFill>
          </a:ln>
        </p:spPr>
      </p:pic>
      <p:pic>
        <p:nvPicPr>
          <p:cNvPr id="18" name="Picture 17" descr="C:\Users\Utilizador\Dropbox\IST\300 STARS\fotos\SDC12611.JPG"/>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63" y="1134279"/>
            <a:ext cx="4562548" cy="2573492"/>
          </a:xfrm>
          <a:prstGeom prst="rect">
            <a:avLst/>
          </a:prstGeom>
          <a:noFill/>
          <a:ln w="38100">
            <a:solidFill>
              <a:schemeClr val="bg2">
                <a:lumMod val="90000"/>
              </a:schemeClr>
            </a:solidFill>
          </a:ln>
        </p:spPr>
      </p:pic>
      <p:pic>
        <p:nvPicPr>
          <p:cNvPr id="16" name="Picture 15" descr="E:\Dropbox\IST\300 STARS\fotos\SDC12620_blur.jpg"/>
          <p:cNvPicPr/>
          <p:nvPr/>
        </p:nvPicPr>
        <p:blipFill>
          <a:blip r:embed="rId6" cstate="screen">
            <a:extLst>
              <a:ext uri="{28A0092B-C50C-407E-A947-70E740481C1C}">
                <a14:useLocalDpi xmlns:a14="http://schemas.microsoft.com/office/drawing/2010/main"/>
              </a:ext>
            </a:extLst>
          </a:blip>
          <a:srcRect/>
          <a:stretch>
            <a:fillRect/>
          </a:stretch>
        </p:blipFill>
        <p:spPr bwMode="auto">
          <a:xfrm>
            <a:off x="4614711" y="1134279"/>
            <a:ext cx="4465338" cy="2574032"/>
          </a:xfrm>
          <a:prstGeom prst="rect">
            <a:avLst/>
          </a:prstGeom>
          <a:noFill/>
          <a:ln w="38100">
            <a:solidFill>
              <a:schemeClr val="bg2">
                <a:lumMod val="90000"/>
              </a:schemeClr>
            </a:solidFill>
          </a:ln>
        </p:spPr>
      </p:pic>
      <p:sp>
        <p:nvSpPr>
          <p:cNvPr id="9" name="Rectangle 8"/>
          <p:cNvSpPr/>
          <p:nvPr/>
        </p:nvSpPr>
        <p:spPr>
          <a:xfrm>
            <a:off x="52161" y="6281174"/>
            <a:ext cx="9027888" cy="276999"/>
          </a:xfrm>
          <a:prstGeom prst="rect">
            <a:avLst/>
          </a:prstGeom>
          <a:solidFill>
            <a:schemeClr val="bg1"/>
          </a:solidFill>
        </p:spPr>
        <p:txBody>
          <a:bodyPr wrap="square">
            <a:spAutoFit/>
          </a:bodyPr>
          <a:lstStyle/>
          <a:p>
            <a:r>
              <a:rPr lang="en-GB" sz="1200" dirty="0" smtClean="0">
                <a:solidFill>
                  <a:schemeClr val="bg1">
                    <a:lumMod val="50000"/>
                  </a:schemeClr>
                </a:solidFill>
              </a:rPr>
              <a:t>Pictures of the road works (being carried out and </a:t>
            </a:r>
            <a:r>
              <a:rPr lang="en-GB" sz="1200" smtClean="0">
                <a:solidFill>
                  <a:schemeClr val="bg1">
                    <a:lumMod val="50000"/>
                  </a:schemeClr>
                </a:solidFill>
              </a:rPr>
              <a:t>finished)</a:t>
            </a:r>
            <a:endParaRPr lang="pt-PT" sz="1200" dirty="0">
              <a:solidFill>
                <a:schemeClr val="bg1">
                  <a:lumMod val="50000"/>
                </a:schemeClr>
              </a:solidFill>
            </a:endParaRPr>
          </a:p>
        </p:txBody>
      </p:sp>
    </p:spTree>
    <p:extLst>
      <p:ext uri="{BB962C8B-B14F-4D97-AF65-F5344CB8AC3E}">
        <p14:creationId xmlns:p14="http://schemas.microsoft.com/office/powerpoint/2010/main" val="319972473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844" y="299491"/>
            <a:ext cx="9162000" cy="646331"/>
          </a:xfrm>
          <a:prstGeom prst="rect">
            <a:avLst/>
          </a:prstGeom>
          <a:noFill/>
        </p:spPr>
        <p:txBody>
          <a:bodyPr wrap="square" rtlCol="0">
            <a:spAutoFit/>
          </a:bodyPr>
          <a:lstStyle/>
          <a:p>
            <a:pPr algn="ctr"/>
            <a:r>
              <a:rPr lang="en-GB" sz="3600" b="1" cap="small" dirty="0" smtClean="0">
                <a:solidFill>
                  <a:schemeClr val="accent6">
                    <a:lumMod val="75000"/>
                  </a:schemeClr>
                </a:solidFill>
                <a:latin typeface="+mj-lt"/>
              </a:rPr>
              <a:t>Assessment</a:t>
            </a:r>
            <a:endParaRPr lang="en-GB" sz="3600" b="1" cap="small" dirty="0">
              <a:solidFill>
                <a:schemeClr val="accent6">
                  <a:lumMod val="75000"/>
                </a:schemeClr>
              </a:solidFill>
              <a:latin typeface="+mj-lt"/>
            </a:endParaRPr>
          </a:p>
        </p:txBody>
      </p:sp>
      <p:sp>
        <p:nvSpPr>
          <p:cNvPr id="9" name="TextBox 8"/>
          <p:cNvSpPr txBox="1"/>
          <p:nvPr/>
        </p:nvSpPr>
        <p:spPr>
          <a:xfrm>
            <a:off x="1650999" y="2068827"/>
            <a:ext cx="2416176" cy="1077218"/>
          </a:xfrm>
          <a:prstGeom prst="rect">
            <a:avLst/>
          </a:prstGeom>
          <a:solidFill>
            <a:srgbClr val="FFFFFF"/>
          </a:solidFill>
          <a:ln w="19050">
            <a:solidFill>
              <a:schemeClr val="bg2">
                <a:lumMod val="75000"/>
              </a:schemeClr>
            </a:solidFill>
          </a:ln>
        </p:spPr>
        <p:txBody>
          <a:bodyPr wrap="square" rtlCol="0">
            <a:spAutoFit/>
          </a:bodyPr>
          <a:lstStyle/>
          <a:p>
            <a:pPr algn="ctr"/>
            <a:r>
              <a:rPr lang="en-US" sz="1600" b="1" cap="all" dirty="0" smtClean="0">
                <a:solidFill>
                  <a:schemeClr val="bg2">
                    <a:lumMod val="50000"/>
                  </a:schemeClr>
                </a:solidFill>
              </a:rPr>
              <a:t>Traffic</a:t>
            </a:r>
          </a:p>
          <a:p>
            <a:pPr algn="ctr"/>
            <a:r>
              <a:rPr lang="en-US" sz="1600" dirty="0" smtClean="0">
                <a:solidFill>
                  <a:schemeClr val="bg2">
                    <a:lumMod val="50000"/>
                  </a:schemeClr>
                </a:solidFill>
              </a:rPr>
              <a:t>Speed</a:t>
            </a:r>
          </a:p>
          <a:p>
            <a:pPr algn="ctr"/>
            <a:r>
              <a:rPr lang="en-US" sz="1600" dirty="0" smtClean="0">
                <a:solidFill>
                  <a:schemeClr val="bg2">
                    <a:lumMod val="50000"/>
                  </a:schemeClr>
                </a:solidFill>
              </a:rPr>
              <a:t>Traffic demand</a:t>
            </a:r>
          </a:p>
          <a:p>
            <a:pPr algn="ctr"/>
            <a:r>
              <a:rPr lang="en-US" sz="1600" dirty="0" smtClean="0">
                <a:solidFill>
                  <a:schemeClr val="bg2">
                    <a:lumMod val="50000"/>
                  </a:schemeClr>
                </a:solidFill>
              </a:rPr>
              <a:t>Pedestrian crossings</a:t>
            </a:r>
          </a:p>
        </p:txBody>
      </p:sp>
      <p:sp>
        <p:nvSpPr>
          <p:cNvPr id="12" name="TextBox 11"/>
          <p:cNvSpPr txBox="1"/>
          <p:nvPr/>
        </p:nvSpPr>
        <p:spPr>
          <a:xfrm>
            <a:off x="4067175" y="2068827"/>
            <a:ext cx="2416556" cy="1077218"/>
          </a:xfrm>
          <a:prstGeom prst="rect">
            <a:avLst/>
          </a:prstGeom>
          <a:solidFill>
            <a:srgbClr val="FFFFFF"/>
          </a:solidFill>
          <a:ln w="19050">
            <a:solidFill>
              <a:schemeClr val="bg2">
                <a:lumMod val="75000"/>
              </a:schemeClr>
            </a:solidFill>
          </a:ln>
        </p:spPr>
        <p:txBody>
          <a:bodyPr wrap="square" rtlCol="0">
            <a:spAutoFit/>
          </a:bodyPr>
          <a:lstStyle/>
          <a:p>
            <a:pPr algn="ctr"/>
            <a:r>
              <a:rPr lang="en-US" sz="1600" b="1" cap="all" dirty="0" smtClean="0">
                <a:solidFill>
                  <a:schemeClr val="bg2">
                    <a:lumMod val="50000"/>
                  </a:schemeClr>
                </a:solidFill>
              </a:rPr>
              <a:t>Perceptions</a:t>
            </a:r>
          </a:p>
          <a:p>
            <a:pPr algn="ctr"/>
            <a:r>
              <a:rPr lang="en-US" sz="1600" dirty="0" smtClean="0">
                <a:solidFill>
                  <a:schemeClr val="bg2">
                    <a:lumMod val="50000"/>
                  </a:schemeClr>
                </a:solidFill>
              </a:rPr>
              <a:t>Pedestrian questionnaire</a:t>
            </a:r>
          </a:p>
          <a:p>
            <a:pPr algn="ctr"/>
            <a:r>
              <a:rPr lang="en-US" sz="1600" dirty="0" smtClean="0">
                <a:solidFill>
                  <a:schemeClr val="bg2">
                    <a:lumMod val="50000"/>
                  </a:schemeClr>
                </a:solidFill>
              </a:rPr>
              <a:t>Drivers questionnaire</a:t>
            </a:r>
          </a:p>
          <a:p>
            <a:pPr algn="ctr"/>
            <a:r>
              <a:rPr lang="en-US" sz="1600" dirty="0" smtClean="0">
                <a:solidFill>
                  <a:schemeClr val="bg2">
                    <a:lumMod val="50000"/>
                  </a:schemeClr>
                </a:solidFill>
              </a:rPr>
              <a:t>Traders questionnaire</a:t>
            </a:r>
            <a:endParaRPr lang="en-US" sz="1600" dirty="0" smtClean="0"/>
          </a:p>
        </p:txBody>
      </p:sp>
      <p:sp>
        <p:nvSpPr>
          <p:cNvPr id="4" name="AutoShape 2" descr="https://mail-attachment.googleusercontent.com/attachment/u/0/?ui=2&amp;ik=3b76161793&amp;view=att&amp;th=13c4330803341b87&amp;attid=0.1&amp;disp=inline&amp;safe=1&amp;zw&amp;saduie=AG9B_P9ci1yIeEKad5Beo7_G4_lJ&amp;sadet=1363191429719&amp;sads=THdB_4BpUYVc7W1LLWkyl6A-xMQ&amp;sadssc=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6" name="AutoShape 4" descr="https://mail-attachment.googleusercontent.com/attachment/u/0/?ui=2&amp;ik=3b76161793&amp;view=att&amp;th=13c4330803341b87&amp;attid=0.1&amp;disp=inline&amp;safe=1&amp;zw&amp;saduie=AG9B_P9ci1yIeEKad5Beo7_G4_lJ&amp;sadet=1363191429719&amp;sads=THdB_4BpUYVc7W1LLWkyl6A-xMQ&amp;sadssc=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7" name="AutoShape 6" descr="https://mail-attachment.googleusercontent.com/attachment/u/0/?ui=2&amp;ik=3b76161793&amp;view=att&amp;th=13c4330803341b87&amp;attid=0.1&amp;disp=inline&amp;safe=1&amp;zw&amp;saduie=AG9B_P9ci1yIeEKad5Beo7_G4_lJ&amp;sadet=1363191456798&amp;sads=YCAWvVHSuqrFABs_KDbd7OnqRU0"/>
          <p:cNvSpPr>
            <a:spLocks noChangeAspect="1" noChangeArrowheads="1"/>
          </p:cNvSpPr>
          <p:nvPr/>
        </p:nvSpPr>
        <p:spPr bwMode="auto">
          <a:xfrm>
            <a:off x="155575" y="-2765425"/>
            <a:ext cx="7715250" cy="5762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32" name="TextBox 31"/>
          <p:cNvSpPr txBox="1"/>
          <p:nvPr/>
        </p:nvSpPr>
        <p:spPr>
          <a:xfrm>
            <a:off x="6483731" y="2068827"/>
            <a:ext cx="2416175" cy="1077218"/>
          </a:xfrm>
          <a:prstGeom prst="rect">
            <a:avLst/>
          </a:prstGeom>
          <a:solidFill>
            <a:srgbClr val="FFFFFF"/>
          </a:solidFill>
          <a:ln w="19050">
            <a:solidFill>
              <a:schemeClr val="bg2">
                <a:lumMod val="75000"/>
              </a:schemeClr>
            </a:solidFill>
          </a:ln>
        </p:spPr>
        <p:txBody>
          <a:bodyPr wrap="square" rtlCol="0">
            <a:spAutoFit/>
          </a:bodyPr>
          <a:lstStyle/>
          <a:p>
            <a:pPr algn="ctr"/>
            <a:r>
              <a:rPr lang="en-US" sz="1600" b="1" cap="all" dirty="0" smtClean="0">
                <a:solidFill>
                  <a:schemeClr val="bg2">
                    <a:lumMod val="50000"/>
                  </a:schemeClr>
                </a:solidFill>
              </a:rPr>
              <a:t>Perceptions</a:t>
            </a:r>
          </a:p>
          <a:p>
            <a:pPr algn="ctr"/>
            <a:r>
              <a:rPr lang="en-US" sz="1600" dirty="0" smtClean="0">
                <a:solidFill>
                  <a:schemeClr val="bg2">
                    <a:lumMod val="50000"/>
                  </a:schemeClr>
                </a:solidFill>
              </a:rPr>
              <a:t>Noise level</a:t>
            </a:r>
          </a:p>
          <a:p>
            <a:pPr algn="ctr"/>
            <a:r>
              <a:rPr lang="en-US" sz="1600" dirty="0" smtClean="0">
                <a:solidFill>
                  <a:schemeClr val="bg2">
                    <a:lumMod val="50000"/>
                  </a:schemeClr>
                </a:solidFill>
              </a:rPr>
              <a:t>Gas emissions</a:t>
            </a:r>
            <a:endParaRPr lang="en-US" sz="1600" b="1" cap="all" dirty="0" smtClean="0">
              <a:solidFill>
                <a:schemeClr val="bg2">
                  <a:lumMod val="50000"/>
                </a:schemeClr>
              </a:solidFill>
            </a:endParaRPr>
          </a:p>
          <a:p>
            <a:pPr algn="ctr"/>
            <a:endParaRPr lang="en-US" sz="1600" dirty="0" smtClean="0"/>
          </a:p>
        </p:txBody>
      </p:sp>
      <p:sp>
        <p:nvSpPr>
          <p:cNvPr id="33" name="TextBox 32"/>
          <p:cNvSpPr txBox="1"/>
          <p:nvPr/>
        </p:nvSpPr>
        <p:spPr>
          <a:xfrm>
            <a:off x="224775" y="2071316"/>
            <a:ext cx="1444626" cy="1077218"/>
          </a:xfrm>
          <a:prstGeom prst="rect">
            <a:avLst/>
          </a:prstGeom>
          <a:solidFill>
            <a:schemeClr val="bg2">
              <a:lumMod val="75000"/>
            </a:schemeClr>
          </a:solidFill>
          <a:ln w="19050">
            <a:solidFill>
              <a:schemeClr val="bg2">
                <a:lumMod val="75000"/>
              </a:schemeClr>
            </a:solidFill>
          </a:ln>
        </p:spPr>
        <p:txBody>
          <a:bodyPr wrap="square" rtlCol="0">
            <a:spAutoFit/>
          </a:bodyPr>
          <a:lstStyle/>
          <a:p>
            <a:pPr algn="ctr"/>
            <a:endParaRPr lang="en-US" sz="1600" b="1" cap="all" dirty="0"/>
          </a:p>
          <a:p>
            <a:pPr algn="ctr"/>
            <a:r>
              <a:rPr lang="en-US" sz="1600" b="1" cap="all" dirty="0" smtClean="0"/>
              <a:t>Proposed</a:t>
            </a:r>
          </a:p>
          <a:p>
            <a:pPr algn="ctr"/>
            <a:r>
              <a:rPr lang="en-US" sz="1600" b="1" cap="all" dirty="0" smtClean="0"/>
              <a:t>Indicators</a:t>
            </a:r>
          </a:p>
          <a:p>
            <a:pPr algn="ctr"/>
            <a:endParaRPr lang="en-US" sz="1600" b="1" cap="all" dirty="0" smtClean="0"/>
          </a:p>
        </p:txBody>
      </p:sp>
      <p:sp>
        <p:nvSpPr>
          <p:cNvPr id="34" name="TextBox 33"/>
          <p:cNvSpPr txBox="1"/>
          <p:nvPr/>
        </p:nvSpPr>
        <p:spPr>
          <a:xfrm>
            <a:off x="206373" y="3105675"/>
            <a:ext cx="1444626" cy="1077218"/>
          </a:xfrm>
          <a:prstGeom prst="rect">
            <a:avLst/>
          </a:prstGeom>
          <a:solidFill>
            <a:schemeClr val="accent6"/>
          </a:solidFill>
          <a:ln w="19050">
            <a:solidFill>
              <a:schemeClr val="accent6"/>
            </a:solidFill>
          </a:ln>
        </p:spPr>
        <p:txBody>
          <a:bodyPr wrap="square" rtlCol="0">
            <a:spAutoFit/>
          </a:bodyPr>
          <a:lstStyle/>
          <a:p>
            <a:pPr algn="ctr"/>
            <a:endParaRPr lang="en-US" sz="1600" b="1" cap="all" dirty="0"/>
          </a:p>
          <a:p>
            <a:pPr algn="ctr"/>
            <a:r>
              <a:rPr lang="en-US" sz="1600" b="1" cap="all" dirty="0" smtClean="0"/>
              <a:t>Actual</a:t>
            </a:r>
          </a:p>
          <a:p>
            <a:pPr algn="ctr"/>
            <a:r>
              <a:rPr lang="en-US" sz="1600" b="1" cap="all" dirty="0" smtClean="0"/>
              <a:t>Indicators</a:t>
            </a:r>
          </a:p>
          <a:p>
            <a:pPr algn="ctr"/>
            <a:endParaRPr lang="en-US" sz="1600" b="1" cap="all" dirty="0" smtClean="0"/>
          </a:p>
        </p:txBody>
      </p:sp>
      <p:sp>
        <p:nvSpPr>
          <p:cNvPr id="35" name="TextBox 34"/>
          <p:cNvSpPr txBox="1"/>
          <p:nvPr/>
        </p:nvSpPr>
        <p:spPr>
          <a:xfrm>
            <a:off x="1650999" y="3105694"/>
            <a:ext cx="2416176" cy="1077218"/>
          </a:xfrm>
          <a:prstGeom prst="rect">
            <a:avLst/>
          </a:prstGeom>
          <a:solidFill>
            <a:srgbClr val="FFFFFF"/>
          </a:solidFill>
          <a:ln w="19050">
            <a:solidFill>
              <a:schemeClr val="accent6"/>
            </a:solidFill>
          </a:ln>
        </p:spPr>
        <p:txBody>
          <a:bodyPr wrap="square" rtlCol="0">
            <a:spAutoFit/>
          </a:bodyPr>
          <a:lstStyle/>
          <a:p>
            <a:pPr algn="ctr"/>
            <a:r>
              <a:rPr lang="en-US" sz="1600" b="1" cap="all" dirty="0" smtClean="0"/>
              <a:t>Traffic</a:t>
            </a:r>
          </a:p>
          <a:p>
            <a:pPr algn="ctr"/>
            <a:r>
              <a:rPr lang="en-US" sz="1600" dirty="0" smtClean="0"/>
              <a:t>Speed</a:t>
            </a:r>
          </a:p>
          <a:p>
            <a:pPr algn="ctr"/>
            <a:r>
              <a:rPr lang="en-US" sz="1600" dirty="0" smtClean="0"/>
              <a:t>Traffic demand</a:t>
            </a:r>
          </a:p>
          <a:p>
            <a:pPr algn="ctr"/>
            <a:r>
              <a:rPr lang="en-US" sz="1600" dirty="0" smtClean="0"/>
              <a:t>Pedestrian crossings</a:t>
            </a:r>
          </a:p>
        </p:txBody>
      </p:sp>
      <p:sp>
        <p:nvSpPr>
          <p:cNvPr id="36" name="TextBox 35"/>
          <p:cNvSpPr txBox="1"/>
          <p:nvPr/>
        </p:nvSpPr>
        <p:spPr>
          <a:xfrm>
            <a:off x="4067175" y="3105694"/>
            <a:ext cx="2416556" cy="1077218"/>
          </a:xfrm>
          <a:prstGeom prst="rect">
            <a:avLst/>
          </a:prstGeom>
          <a:solidFill>
            <a:srgbClr val="FFFFFF"/>
          </a:solidFill>
          <a:ln w="19050">
            <a:solidFill>
              <a:schemeClr val="accent6"/>
            </a:solidFill>
          </a:ln>
        </p:spPr>
        <p:txBody>
          <a:bodyPr wrap="square" rtlCol="0">
            <a:spAutoFit/>
          </a:bodyPr>
          <a:lstStyle/>
          <a:p>
            <a:pPr algn="ctr"/>
            <a:r>
              <a:rPr lang="en-US" sz="1600" b="1" cap="all" dirty="0" smtClean="0"/>
              <a:t>Perceptions</a:t>
            </a:r>
          </a:p>
          <a:p>
            <a:pPr algn="ctr"/>
            <a:r>
              <a:rPr lang="en-US" sz="1600" dirty="0" smtClean="0"/>
              <a:t>Pedestrian questionnaire</a:t>
            </a:r>
          </a:p>
          <a:p>
            <a:pPr algn="ctr"/>
            <a:r>
              <a:rPr lang="en-US" sz="1600" dirty="0" smtClean="0"/>
              <a:t>Drivers questionnaire</a:t>
            </a:r>
          </a:p>
          <a:p>
            <a:pPr algn="ctr"/>
            <a:r>
              <a:rPr lang="en-US" sz="1600" dirty="0" smtClean="0"/>
              <a:t>Traders questionnaire</a:t>
            </a:r>
          </a:p>
        </p:txBody>
      </p:sp>
      <p:grpSp>
        <p:nvGrpSpPr>
          <p:cNvPr id="22" name="Group 21"/>
          <p:cNvGrpSpPr/>
          <p:nvPr/>
        </p:nvGrpSpPr>
        <p:grpSpPr>
          <a:xfrm>
            <a:off x="1527835" y="4196234"/>
            <a:ext cx="6736175" cy="2481766"/>
            <a:chOff x="206373" y="3735331"/>
            <a:chExt cx="7384781" cy="3098194"/>
          </a:xfrm>
        </p:grpSpPr>
        <p:pic>
          <p:nvPicPr>
            <p:cNvPr id="3079" name="Picture 7" descr="C:\Users\UTILIZ~1\AppData\Local\Temp\fotografi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6373" y="3735331"/>
              <a:ext cx="3777136" cy="2821195"/>
            </a:xfrm>
            <a:prstGeom prst="rect">
              <a:avLst/>
            </a:prstGeom>
            <a:noFill/>
            <a:ln w="38100">
              <a:solidFill>
                <a:schemeClr val="bg2">
                  <a:lumMod val="90000"/>
                </a:schemeClr>
              </a:solidFill>
            </a:ln>
            <a:extLst>
              <a:ext uri="{909E8E84-426E-40dd-AFC4-6F175D3DCCD1}">
                <a14:hiddenFill xmlns:a14="http://schemas.microsoft.com/office/drawing/2010/main">
                  <a:solidFill>
                    <a:srgbClr val="FFFFFF"/>
                  </a:solidFill>
                </a14:hiddenFill>
              </a:ext>
            </a:extLst>
          </p:spPr>
        </p:pic>
        <p:pic>
          <p:nvPicPr>
            <p:cNvPr id="20" name="Picture 19"/>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03878" y="3735331"/>
              <a:ext cx="3487275" cy="2821195"/>
            </a:xfrm>
            <a:prstGeom prst="rect">
              <a:avLst/>
            </a:prstGeom>
            <a:noFill/>
            <a:ln w="38100">
              <a:solidFill>
                <a:schemeClr val="bg2">
                  <a:lumMod val="90000"/>
                </a:schemeClr>
              </a:solidFill>
            </a:ln>
          </p:spPr>
        </p:pic>
        <p:sp>
          <p:nvSpPr>
            <p:cNvPr id="53" name="TextBox 52"/>
            <p:cNvSpPr txBox="1"/>
            <p:nvPr/>
          </p:nvSpPr>
          <p:spPr>
            <a:xfrm>
              <a:off x="206373" y="6556526"/>
              <a:ext cx="3777136" cy="276999"/>
            </a:xfrm>
            <a:prstGeom prst="rect">
              <a:avLst/>
            </a:prstGeom>
            <a:solidFill>
              <a:schemeClr val="bg1"/>
            </a:solidFill>
          </p:spPr>
          <p:txBody>
            <a:bodyPr wrap="square">
              <a:spAutoFit/>
            </a:bodyPr>
            <a:lstStyle>
              <a:defPPr>
                <a:defRPr lang="pt-PT"/>
              </a:defPPr>
              <a:lvl1pPr>
                <a:defRPr sz="1400"/>
              </a:lvl1pPr>
            </a:lstStyle>
            <a:p>
              <a:pPr algn="ctr"/>
              <a:r>
                <a:rPr lang="en-US" sz="1200" b="1" dirty="0" smtClean="0">
                  <a:solidFill>
                    <a:schemeClr val="bg1">
                      <a:lumMod val="50000"/>
                    </a:schemeClr>
                  </a:solidFill>
                </a:rPr>
                <a:t>Questionnaire</a:t>
              </a:r>
              <a:endParaRPr lang="pt-PT" sz="1200" b="1" dirty="0">
                <a:solidFill>
                  <a:schemeClr val="bg1">
                    <a:lumMod val="50000"/>
                  </a:schemeClr>
                </a:solidFill>
              </a:endParaRPr>
            </a:p>
          </p:txBody>
        </p:sp>
        <p:sp>
          <p:nvSpPr>
            <p:cNvPr id="54" name="TextBox 53"/>
            <p:cNvSpPr txBox="1"/>
            <p:nvPr/>
          </p:nvSpPr>
          <p:spPr>
            <a:xfrm>
              <a:off x="4103879" y="6556526"/>
              <a:ext cx="3487275" cy="276999"/>
            </a:xfrm>
            <a:prstGeom prst="rect">
              <a:avLst/>
            </a:prstGeom>
            <a:solidFill>
              <a:schemeClr val="bg1"/>
            </a:solidFill>
          </p:spPr>
          <p:txBody>
            <a:bodyPr wrap="square">
              <a:spAutoFit/>
            </a:bodyPr>
            <a:lstStyle>
              <a:defPPr>
                <a:defRPr lang="pt-PT"/>
              </a:defPPr>
              <a:lvl1pPr>
                <a:defRPr sz="1400"/>
              </a:lvl1pPr>
            </a:lstStyle>
            <a:p>
              <a:pPr algn="ctr"/>
              <a:r>
                <a:rPr lang="en-US" sz="1200" b="1" dirty="0" smtClean="0">
                  <a:solidFill>
                    <a:schemeClr val="bg1">
                      <a:lumMod val="50000"/>
                    </a:schemeClr>
                  </a:solidFill>
                </a:rPr>
                <a:t>Speed radar</a:t>
              </a:r>
              <a:endParaRPr lang="pt-PT" sz="1200" b="1" dirty="0">
                <a:solidFill>
                  <a:schemeClr val="bg1">
                    <a:lumMod val="50000"/>
                  </a:schemeClr>
                </a:solidFill>
              </a:endParaRPr>
            </a:p>
          </p:txBody>
        </p:sp>
      </p:grpSp>
    </p:spTree>
    <p:extLst>
      <p:ext uri="{BB962C8B-B14F-4D97-AF65-F5344CB8AC3E}">
        <p14:creationId xmlns:p14="http://schemas.microsoft.com/office/powerpoint/2010/main" val="25542585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028" y="483541"/>
            <a:ext cx="9162000" cy="646331"/>
          </a:xfrm>
          <a:prstGeom prst="rect">
            <a:avLst/>
          </a:prstGeom>
          <a:noFill/>
        </p:spPr>
        <p:txBody>
          <a:bodyPr wrap="square" rtlCol="0">
            <a:spAutoFit/>
          </a:bodyPr>
          <a:lstStyle/>
          <a:p>
            <a:pPr algn="ctr"/>
            <a:r>
              <a:rPr lang="en-GB" sz="3600" b="1" cap="small" dirty="0" smtClean="0">
                <a:solidFill>
                  <a:srgbClr val="E46C0A"/>
                </a:solidFill>
              </a:rPr>
              <a:t>Partners</a:t>
            </a:r>
            <a:endParaRPr lang="en-GB" sz="3600" b="1" cap="small" dirty="0">
              <a:solidFill>
                <a:srgbClr val="E46C0A"/>
              </a:solidFill>
            </a:endParaRPr>
          </a:p>
        </p:txBody>
      </p:sp>
      <p:sp>
        <p:nvSpPr>
          <p:cNvPr id="5" name="Rectangle 4"/>
          <p:cNvSpPr/>
          <p:nvPr/>
        </p:nvSpPr>
        <p:spPr>
          <a:xfrm>
            <a:off x="474281" y="1797035"/>
            <a:ext cx="8194677" cy="5386090"/>
          </a:xfrm>
          <a:prstGeom prst="rect">
            <a:avLst/>
          </a:prstGeom>
        </p:spPr>
        <p:txBody>
          <a:bodyPr wrap="square">
            <a:spAutoFit/>
          </a:bodyPr>
          <a:lstStyle/>
          <a:p>
            <a:pPr>
              <a:buFont typeface="Wingdings" pitchFamily="2" charset="2"/>
              <a:buChar char="§"/>
            </a:pPr>
            <a:r>
              <a:rPr lang="en-GB" sz="2000" b="1" dirty="0" smtClean="0">
                <a:solidFill>
                  <a:schemeClr val="tx2"/>
                </a:solidFill>
              </a:rPr>
              <a:t> European Transport Safety Council</a:t>
            </a:r>
          </a:p>
          <a:p>
            <a:pPr>
              <a:buFont typeface="Wingdings" pitchFamily="2" charset="2"/>
              <a:buChar char="§"/>
            </a:pPr>
            <a:endParaRPr lang="en-GB" sz="2000" b="1" dirty="0" smtClean="0">
              <a:solidFill>
                <a:schemeClr val="tx2"/>
              </a:solidFill>
            </a:endParaRPr>
          </a:p>
          <a:p>
            <a:pPr lvl="0">
              <a:buFont typeface="Wingdings" pitchFamily="2" charset="2"/>
              <a:buChar char="§"/>
            </a:pPr>
            <a:r>
              <a:rPr lang="pt-PT" sz="2000" b="1" dirty="0">
                <a:solidFill>
                  <a:schemeClr val="tx2"/>
                </a:solidFill>
              </a:rPr>
              <a:t> Sílvia </a:t>
            </a:r>
            <a:r>
              <a:rPr lang="pt-PT" sz="2000" b="1" dirty="0" err="1">
                <a:solidFill>
                  <a:srgbClr val="1F497D"/>
                </a:solidFill>
              </a:rPr>
              <a:t>Shrubsall</a:t>
            </a:r>
            <a:r>
              <a:rPr lang="pt-PT" sz="2000" b="1" dirty="0">
                <a:solidFill>
                  <a:srgbClr val="1F497D"/>
                </a:solidFill>
              </a:rPr>
              <a:t> </a:t>
            </a:r>
            <a:r>
              <a:rPr lang="pt-PT" sz="2000" dirty="0" smtClean="0">
                <a:solidFill>
                  <a:schemeClr val="tx2"/>
                </a:solidFill>
              </a:rPr>
              <a:t>(</a:t>
            </a:r>
            <a:r>
              <a:rPr lang="en-GB" sz="2000" dirty="0" smtClean="0">
                <a:solidFill>
                  <a:schemeClr val="tx2"/>
                </a:solidFill>
              </a:rPr>
              <a:t>supervision</a:t>
            </a:r>
            <a:r>
              <a:rPr lang="pt-PT" sz="2000" dirty="0" smtClean="0">
                <a:solidFill>
                  <a:schemeClr val="tx2"/>
                </a:solidFill>
              </a:rPr>
              <a:t>, </a:t>
            </a:r>
            <a:r>
              <a:rPr lang="en-GB" sz="2000" dirty="0" smtClean="0">
                <a:solidFill>
                  <a:schemeClr val="tx2"/>
                </a:solidFill>
              </a:rPr>
              <a:t>Researcher</a:t>
            </a:r>
            <a:r>
              <a:rPr lang="pt-PT" sz="2000" dirty="0" smtClean="0">
                <a:solidFill>
                  <a:schemeClr val="tx2"/>
                </a:solidFill>
              </a:rPr>
              <a:t> </a:t>
            </a:r>
            <a:r>
              <a:rPr lang="pt-PT" sz="2000" dirty="0" err="1" smtClean="0">
                <a:solidFill>
                  <a:schemeClr val="tx2"/>
                </a:solidFill>
              </a:rPr>
              <a:t>at</a:t>
            </a:r>
            <a:r>
              <a:rPr lang="pt-PT" sz="2000" dirty="0" smtClean="0">
                <a:solidFill>
                  <a:schemeClr val="tx2"/>
                </a:solidFill>
              </a:rPr>
              <a:t> </a:t>
            </a:r>
            <a:r>
              <a:rPr lang="pt-PT" sz="2000" i="1" dirty="0" err="1" smtClean="0">
                <a:solidFill>
                  <a:schemeClr val="tx2"/>
                </a:solidFill>
              </a:rPr>
              <a:t>Lisbon</a:t>
            </a:r>
            <a:r>
              <a:rPr lang="pt-PT" sz="2000" i="1" dirty="0" smtClean="0">
                <a:solidFill>
                  <a:schemeClr val="tx2"/>
                </a:solidFill>
              </a:rPr>
              <a:t> </a:t>
            </a:r>
            <a:r>
              <a:rPr lang="pt-PT" sz="2000" i="1" dirty="0" err="1" smtClean="0">
                <a:solidFill>
                  <a:schemeClr val="tx2"/>
                </a:solidFill>
              </a:rPr>
              <a:t>Technical</a:t>
            </a:r>
            <a:r>
              <a:rPr lang="pt-PT" sz="2000" i="1" dirty="0" smtClean="0">
                <a:solidFill>
                  <a:schemeClr val="tx2"/>
                </a:solidFill>
              </a:rPr>
              <a:t> </a:t>
            </a:r>
            <a:r>
              <a:rPr lang="pt-PT" sz="2000" i="1" dirty="0" err="1" smtClean="0">
                <a:solidFill>
                  <a:schemeClr val="tx2"/>
                </a:solidFill>
              </a:rPr>
              <a:t>University</a:t>
            </a:r>
            <a:r>
              <a:rPr lang="pt-PT" sz="2000" dirty="0" smtClean="0">
                <a:solidFill>
                  <a:schemeClr val="tx2"/>
                </a:solidFill>
              </a:rPr>
              <a:t>)</a:t>
            </a:r>
            <a:endParaRPr lang="pt-PT" sz="2000" dirty="0" smtClean="0">
              <a:solidFill>
                <a:schemeClr val="tx2"/>
              </a:solidFill>
            </a:endParaRPr>
          </a:p>
          <a:p>
            <a:pPr lvl="0">
              <a:buFont typeface="Wingdings" pitchFamily="2" charset="2"/>
              <a:buChar char="§"/>
            </a:pPr>
            <a:endParaRPr lang="pt-PT" sz="2000" i="1" dirty="0">
              <a:solidFill>
                <a:schemeClr val="tx2"/>
              </a:solidFill>
            </a:endParaRPr>
          </a:p>
          <a:p>
            <a:pPr>
              <a:buFont typeface="Wingdings" pitchFamily="2" charset="2"/>
              <a:buChar char="§"/>
            </a:pPr>
            <a:r>
              <a:rPr lang="en-US" sz="2000" b="1" dirty="0" smtClean="0">
                <a:solidFill>
                  <a:schemeClr val="tx2"/>
                </a:solidFill>
              </a:rPr>
              <a:t> Portuguese </a:t>
            </a:r>
            <a:r>
              <a:rPr lang="en-US" sz="2000" b="1" dirty="0">
                <a:solidFill>
                  <a:schemeClr val="tx2"/>
                </a:solidFill>
              </a:rPr>
              <a:t>Association of Road Signs and Safety </a:t>
            </a:r>
            <a:r>
              <a:rPr lang="en-US" sz="2000" b="1" dirty="0" smtClean="0">
                <a:solidFill>
                  <a:schemeClr val="tx2"/>
                </a:solidFill>
              </a:rPr>
              <a:t>- </a:t>
            </a:r>
            <a:r>
              <a:rPr lang="en-GB" sz="2000" b="1" dirty="0" smtClean="0">
                <a:solidFill>
                  <a:schemeClr val="tx2"/>
                </a:solidFill>
              </a:rPr>
              <a:t>AFESP </a:t>
            </a:r>
            <a:endParaRPr lang="en-US" sz="2000" b="1" dirty="0" smtClean="0">
              <a:solidFill>
                <a:schemeClr val="tx2"/>
              </a:solidFill>
            </a:endParaRPr>
          </a:p>
          <a:p>
            <a:pPr>
              <a:buFont typeface="Wingdings" pitchFamily="2" charset="2"/>
              <a:buChar char="§"/>
            </a:pPr>
            <a:endParaRPr lang="en-US" sz="2000" b="1" dirty="0">
              <a:solidFill>
                <a:schemeClr val="tx2"/>
              </a:solidFill>
            </a:endParaRPr>
          </a:p>
          <a:p>
            <a:pPr lvl="0">
              <a:buFont typeface="Wingdings" pitchFamily="2" charset="2"/>
              <a:buChar char="§"/>
            </a:pPr>
            <a:r>
              <a:rPr lang="en-US" sz="2000" b="1" dirty="0">
                <a:solidFill>
                  <a:schemeClr val="tx2"/>
                </a:solidFill>
              </a:rPr>
              <a:t> </a:t>
            </a:r>
            <a:r>
              <a:rPr lang="en-US" sz="2000" b="1" dirty="0" smtClean="0">
                <a:solidFill>
                  <a:schemeClr val="tx2"/>
                </a:solidFill>
              </a:rPr>
              <a:t>TRAFIURBE</a:t>
            </a:r>
          </a:p>
          <a:p>
            <a:pPr lvl="0">
              <a:buFont typeface="Wingdings" pitchFamily="2" charset="2"/>
              <a:buChar char="§"/>
            </a:pPr>
            <a:endParaRPr lang="en-US" sz="2000" b="1" dirty="0">
              <a:solidFill>
                <a:schemeClr val="tx2"/>
              </a:solidFill>
            </a:endParaRPr>
          </a:p>
          <a:p>
            <a:pPr lvl="0">
              <a:buFont typeface="Wingdings" pitchFamily="2" charset="2"/>
              <a:buChar char="§"/>
            </a:pPr>
            <a:r>
              <a:rPr lang="en-GB" sz="2000" b="1" dirty="0">
                <a:solidFill>
                  <a:schemeClr val="tx2"/>
                </a:solidFill>
              </a:rPr>
              <a:t> Lisbon City </a:t>
            </a:r>
            <a:r>
              <a:rPr lang="en-GB" sz="2000" b="1" dirty="0" smtClean="0">
                <a:solidFill>
                  <a:schemeClr val="tx2"/>
                </a:solidFill>
              </a:rPr>
              <a:t>Council (CML)</a:t>
            </a:r>
          </a:p>
          <a:p>
            <a:pPr lvl="0">
              <a:buFont typeface="Wingdings" pitchFamily="2" charset="2"/>
              <a:buChar char="§"/>
            </a:pPr>
            <a:endParaRPr lang="en-GB" sz="2000" b="1" dirty="0">
              <a:solidFill>
                <a:schemeClr val="tx2"/>
              </a:solidFill>
            </a:endParaRPr>
          </a:p>
          <a:p>
            <a:pPr lvl="0">
              <a:buFont typeface="Wingdings" pitchFamily="2" charset="2"/>
              <a:buChar char="§"/>
            </a:pPr>
            <a:r>
              <a:rPr lang="pt-PT" sz="2000" b="1" i="1" dirty="0" smtClean="0">
                <a:solidFill>
                  <a:schemeClr val="tx2"/>
                </a:solidFill>
              </a:rPr>
              <a:t> Santo </a:t>
            </a:r>
            <a:r>
              <a:rPr lang="pt-PT" sz="2000" b="1" i="1" dirty="0">
                <a:solidFill>
                  <a:schemeClr val="tx2"/>
                </a:solidFill>
              </a:rPr>
              <a:t>Condestável Civil </a:t>
            </a:r>
            <a:r>
              <a:rPr lang="pt-PT" sz="2000" b="1" i="1" dirty="0" err="1" smtClean="0">
                <a:solidFill>
                  <a:schemeClr val="tx2"/>
                </a:solidFill>
              </a:rPr>
              <a:t>Parish</a:t>
            </a:r>
            <a:r>
              <a:rPr lang="pt-PT" sz="2000" b="1" i="1" dirty="0" smtClean="0">
                <a:solidFill>
                  <a:schemeClr val="tx2"/>
                </a:solidFill>
              </a:rPr>
              <a:t> </a:t>
            </a:r>
            <a:r>
              <a:rPr lang="pt-PT" sz="2000" b="1" dirty="0" smtClean="0">
                <a:solidFill>
                  <a:schemeClr val="tx2"/>
                </a:solidFill>
              </a:rPr>
              <a:t>(JFSC)</a:t>
            </a:r>
            <a:r>
              <a:rPr lang="pt-PT" sz="2000" b="1" i="1" dirty="0" smtClean="0">
                <a:solidFill>
                  <a:schemeClr val="tx2"/>
                </a:solidFill>
              </a:rPr>
              <a:t> </a:t>
            </a:r>
            <a:endParaRPr lang="pt-PT" sz="2000" b="1" i="1" dirty="0">
              <a:solidFill>
                <a:schemeClr val="tx2"/>
              </a:solidFill>
            </a:endParaRPr>
          </a:p>
          <a:p>
            <a:pPr>
              <a:buFont typeface="Wingdings" pitchFamily="2" charset="2"/>
              <a:buChar char="§"/>
            </a:pPr>
            <a:endParaRPr lang="en-GB" sz="2000" b="1" dirty="0" smtClean="0">
              <a:solidFill>
                <a:schemeClr val="tx2"/>
              </a:solidFill>
            </a:endParaRPr>
          </a:p>
          <a:p>
            <a:pPr lvl="0">
              <a:buFont typeface="Wingdings" pitchFamily="2" charset="2"/>
              <a:buChar char="§"/>
            </a:pPr>
            <a:r>
              <a:rPr lang="en-GB" sz="2000" b="1" dirty="0" smtClean="0">
                <a:solidFill>
                  <a:schemeClr val="tx2"/>
                </a:solidFill>
              </a:rPr>
              <a:t> Lisbon Public </a:t>
            </a:r>
            <a:r>
              <a:rPr lang="en-GB" sz="2000" b="1" dirty="0">
                <a:solidFill>
                  <a:schemeClr val="tx2"/>
                </a:solidFill>
              </a:rPr>
              <a:t>Security Police </a:t>
            </a:r>
            <a:r>
              <a:rPr lang="en-GB" sz="2000" b="1" dirty="0" smtClean="0">
                <a:solidFill>
                  <a:schemeClr val="tx2"/>
                </a:solidFill>
              </a:rPr>
              <a:t>(PSP</a:t>
            </a:r>
            <a:r>
              <a:rPr lang="en-GB" sz="2000" b="1" dirty="0" smtClean="0">
                <a:solidFill>
                  <a:schemeClr val="tx2"/>
                </a:solidFill>
              </a:rPr>
              <a:t>) – speed radars</a:t>
            </a:r>
            <a:endParaRPr lang="en-GB" sz="2000" b="1" dirty="0" smtClean="0">
              <a:solidFill>
                <a:schemeClr val="tx2"/>
              </a:solidFill>
            </a:endParaRPr>
          </a:p>
          <a:p>
            <a:pPr lvl="0">
              <a:buFont typeface="Wingdings" pitchFamily="2" charset="2"/>
              <a:buChar char="§"/>
            </a:pPr>
            <a:endParaRPr lang="en-GB" sz="2000" b="1" dirty="0" smtClean="0"/>
          </a:p>
          <a:p>
            <a:pPr lvl="0">
              <a:buFont typeface="Wingdings" pitchFamily="2" charset="2"/>
              <a:buChar char="§"/>
            </a:pPr>
            <a:endParaRPr lang="pt-PT" sz="2000" i="1" dirty="0" smtClean="0"/>
          </a:p>
          <a:p>
            <a:pPr lvl="0">
              <a:buFont typeface="Wingdings" pitchFamily="2" charset="2"/>
              <a:buChar char="§"/>
            </a:pPr>
            <a:endParaRPr lang="en-GB" sz="2000" b="1" dirty="0" smtClean="0"/>
          </a:p>
          <a:p>
            <a:pPr marL="457200" lvl="0" indent="-457200">
              <a:buFont typeface="Wingdings" pitchFamily="2" charset="2"/>
              <a:buChar char="§"/>
            </a:pPr>
            <a:endParaRPr lang="en-GB" sz="2400" b="1" dirty="0"/>
          </a:p>
        </p:txBody>
      </p:sp>
    </p:spTree>
    <p:extLst>
      <p:ext uri="{BB962C8B-B14F-4D97-AF65-F5344CB8AC3E}">
        <p14:creationId xmlns:p14="http://schemas.microsoft.com/office/powerpoint/2010/main" val="38310648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380" y="369808"/>
            <a:ext cx="9162000" cy="646331"/>
          </a:xfrm>
          <a:prstGeom prst="rect">
            <a:avLst/>
          </a:prstGeom>
          <a:noFill/>
        </p:spPr>
        <p:txBody>
          <a:bodyPr wrap="square" rtlCol="0">
            <a:spAutoFit/>
          </a:bodyPr>
          <a:lstStyle/>
          <a:p>
            <a:pPr algn="ctr"/>
            <a:r>
              <a:rPr lang="en-GB" sz="3600" b="1" cap="small" dirty="0" smtClean="0">
                <a:solidFill>
                  <a:schemeClr val="accent6">
                    <a:lumMod val="75000"/>
                  </a:schemeClr>
                </a:solidFill>
                <a:latin typeface="+mj-lt"/>
              </a:rPr>
              <a:t>Main Difficulties</a:t>
            </a:r>
            <a:endParaRPr lang="en-GB" sz="3600" b="1" cap="small" dirty="0">
              <a:solidFill>
                <a:schemeClr val="accent6">
                  <a:lumMod val="75000"/>
                </a:schemeClr>
              </a:solidFill>
            </a:endParaRPr>
          </a:p>
        </p:txBody>
      </p:sp>
      <p:sp>
        <p:nvSpPr>
          <p:cNvPr id="7" name="Rectangle 3"/>
          <p:cNvSpPr/>
          <p:nvPr/>
        </p:nvSpPr>
        <p:spPr>
          <a:xfrm>
            <a:off x="285750" y="1283937"/>
            <a:ext cx="8668957" cy="5078313"/>
          </a:xfrm>
          <a:prstGeom prst="rect">
            <a:avLst/>
          </a:prstGeom>
        </p:spPr>
        <p:txBody>
          <a:bodyPr wrap="square">
            <a:spAutoFit/>
          </a:bodyPr>
          <a:lstStyle/>
          <a:p>
            <a:pPr marL="0" lvl="1"/>
            <a:endParaRPr lang="en-GB" dirty="0" smtClean="0"/>
          </a:p>
          <a:p>
            <a:pPr marL="0" lvl="1"/>
            <a:endParaRPr lang="en-GB" b="1" dirty="0" smtClean="0"/>
          </a:p>
          <a:p>
            <a:pPr marL="285750" lvl="1" indent="-285750">
              <a:buFont typeface="Arial" pitchFamily="34" charset="0"/>
              <a:buChar char="•"/>
            </a:pPr>
            <a:r>
              <a:rPr lang="en-GB" sz="2400" dirty="0" smtClean="0">
                <a:solidFill>
                  <a:srgbClr val="1F497D"/>
                </a:solidFill>
              </a:rPr>
              <a:t>Get </a:t>
            </a:r>
            <a:r>
              <a:rPr lang="en-GB" sz="2400" dirty="0" smtClean="0">
                <a:solidFill>
                  <a:srgbClr val="1F497D"/>
                </a:solidFill>
              </a:rPr>
              <a:t>political approval </a:t>
            </a:r>
            <a:r>
              <a:rPr lang="en-GB" sz="2400" dirty="0" smtClean="0">
                <a:solidFill>
                  <a:srgbClr val="1F497D"/>
                </a:solidFill>
              </a:rPr>
              <a:t>for</a:t>
            </a:r>
            <a:r>
              <a:rPr lang="en-GB" sz="2400" dirty="0" smtClean="0">
                <a:solidFill>
                  <a:srgbClr val="1F497D"/>
                </a:solidFill>
              </a:rPr>
              <a:t> </a:t>
            </a:r>
            <a:r>
              <a:rPr lang="en-GB" sz="2400" dirty="0" smtClean="0">
                <a:solidFill>
                  <a:srgbClr val="1F497D"/>
                </a:solidFill>
              </a:rPr>
              <a:t>the </a:t>
            </a:r>
            <a:r>
              <a:rPr lang="en-GB" sz="2400" dirty="0" smtClean="0">
                <a:solidFill>
                  <a:srgbClr val="1F497D"/>
                </a:solidFill>
              </a:rPr>
              <a:t>intervention</a:t>
            </a:r>
          </a:p>
          <a:p>
            <a:pPr marL="285750" lvl="1" indent="-285750">
              <a:buFont typeface="Arial" pitchFamily="34" charset="0"/>
              <a:buChar char="•"/>
            </a:pPr>
            <a:endParaRPr lang="en-GB" sz="2400" dirty="0" smtClean="0">
              <a:solidFill>
                <a:srgbClr val="1F497D"/>
              </a:solidFill>
            </a:endParaRPr>
          </a:p>
          <a:p>
            <a:pPr marL="285750" lvl="1" indent="-285750">
              <a:buFont typeface="Arial" pitchFamily="34" charset="0"/>
              <a:buChar char="•"/>
            </a:pPr>
            <a:r>
              <a:rPr lang="en-GB" sz="2400" dirty="0" smtClean="0">
                <a:solidFill>
                  <a:srgbClr val="1F497D"/>
                </a:solidFill>
              </a:rPr>
              <a:t>Lack of resources to assess the proposed indicators</a:t>
            </a:r>
            <a:r>
              <a:rPr lang="en-GB" sz="2400" dirty="0" smtClean="0">
                <a:solidFill>
                  <a:srgbClr val="1F497D"/>
                </a:solidFill>
              </a:rPr>
              <a:t>;</a:t>
            </a:r>
          </a:p>
          <a:p>
            <a:pPr marL="285750" lvl="1" indent="-285750">
              <a:buFont typeface="Arial" pitchFamily="34" charset="0"/>
              <a:buChar char="•"/>
            </a:pPr>
            <a:endParaRPr lang="en-GB" sz="2400" dirty="0" smtClean="0">
              <a:solidFill>
                <a:srgbClr val="1F497D"/>
              </a:solidFill>
            </a:endParaRPr>
          </a:p>
          <a:p>
            <a:pPr marL="285750" lvl="1" indent="-285750">
              <a:buFont typeface="Arial" pitchFamily="34" charset="0"/>
              <a:buChar char="•"/>
            </a:pPr>
            <a:r>
              <a:rPr lang="en-GB" sz="2400" dirty="0" smtClean="0">
                <a:solidFill>
                  <a:srgbClr val="1F497D"/>
                </a:solidFill>
              </a:rPr>
              <a:t>Match schedules between partners</a:t>
            </a:r>
            <a:r>
              <a:rPr lang="en-GB" sz="2400" dirty="0" smtClean="0">
                <a:solidFill>
                  <a:srgbClr val="1F497D"/>
                </a:solidFill>
              </a:rPr>
              <a:t>;</a:t>
            </a:r>
          </a:p>
          <a:p>
            <a:pPr marL="285750" lvl="1" indent="-285750">
              <a:buFont typeface="Arial" pitchFamily="34" charset="0"/>
              <a:buChar char="•"/>
            </a:pPr>
            <a:endParaRPr lang="en-GB" sz="2400" dirty="0" smtClean="0">
              <a:solidFill>
                <a:srgbClr val="1F497D"/>
              </a:solidFill>
            </a:endParaRPr>
          </a:p>
          <a:p>
            <a:pPr marL="285750" lvl="1" indent="-285750">
              <a:buFont typeface="Arial" pitchFamily="34" charset="0"/>
              <a:buChar char="•"/>
            </a:pPr>
            <a:r>
              <a:rPr lang="en-GB" sz="2400" dirty="0" smtClean="0">
                <a:solidFill>
                  <a:srgbClr val="1F497D"/>
                </a:solidFill>
              </a:rPr>
              <a:t>Weather conditions – delayed the road works</a:t>
            </a:r>
            <a:r>
              <a:rPr lang="en-GB" sz="2400" dirty="0" smtClean="0">
                <a:solidFill>
                  <a:srgbClr val="1F497D"/>
                </a:solidFill>
              </a:rPr>
              <a:t>;</a:t>
            </a:r>
          </a:p>
          <a:p>
            <a:pPr marL="285750" lvl="1" indent="-285750">
              <a:buFont typeface="Arial" pitchFamily="34" charset="0"/>
              <a:buChar char="•"/>
            </a:pPr>
            <a:endParaRPr lang="en-GB" sz="2400" dirty="0" smtClean="0">
              <a:solidFill>
                <a:srgbClr val="1F497D"/>
              </a:solidFill>
            </a:endParaRPr>
          </a:p>
          <a:p>
            <a:pPr marL="285750" lvl="1" indent="-285750">
              <a:buFont typeface="Arial" pitchFamily="34" charset="0"/>
              <a:buChar char="•"/>
            </a:pPr>
            <a:r>
              <a:rPr lang="en-GB" sz="2400" dirty="0" smtClean="0">
                <a:solidFill>
                  <a:srgbClr val="1F497D"/>
                </a:solidFill>
              </a:rPr>
              <a:t>Meet deadlines </a:t>
            </a:r>
            <a:r>
              <a:rPr lang="en-GB" sz="2400" dirty="0" smtClean="0">
                <a:solidFill>
                  <a:srgbClr val="1F497D"/>
                </a:solidFill>
              </a:rPr>
              <a:t>due to bureaucracies and administrative delays.</a:t>
            </a:r>
          </a:p>
          <a:p>
            <a:pPr marL="0" lvl="1"/>
            <a:endParaRPr lang="en-GB" sz="2400" dirty="0" smtClean="0">
              <a:solidFill>
                <a:srgbClr val="1F497D"/>
              </a:solidFill>
            </a:endParaRPr>
          </a:p>
          <a:p>
            <a:pPr marL="0" lvl="1"/>
            <a:endParaRPr lang="en-GB" sz="2400" b="1" dirty="0" smtClean="0">
              <a:solidFill>
                <a:srgbClr val="1F497D"/>
              </a:solidFill>
            </a:endParaRPr>
          </a:p>
        </p:txBody>
      </p:sp>
    </p:spTree>
    <p:extLst>
      <p:ext uri="{BB962C8B-B14F-4D97-AF65-F5344CB8AC3E}">
        <p14:creationId xmlns:p14="http://schemas.microsoft.com/office/powerpoint/2010/main" val="5855388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000" y="-169022"/>
            <a:ext cx="9162000" cy="1200329"/>
          </a:xfrm>
          <a:prstGeom prst="rect">
            <a:avLst/>
          </a:prstGeom>
          <a:noFill/>
        </p:spPr>
        <p:txBody>
          <a:bodyPr wrap="square" rtlCol="0">
            <a:spAutoFit/>
          </a:bodyPr>
          <a:lstStyle/>
          <a:p>
            <a:pPr algn="ctr"/>
            <a:endParaRPr lang="en-GB" sz="3600" b="1" cap="small" dirty="0" smtClean="0">
              <a:solidFill>
                <a:schemeClr val="accent6">
                  <a:lumMod val="75000"/>
                </a:schemeClr>
              </a:solidFill>
              <a:latin typeface="+mj-lt"/>
            </a:endParaRPr>
          </a:p>
          <a:p>
            <a:pPr algn="ctr"/>
            <a:r>
              <a:rPr lang="en-GB" sz="3600" b="1" cap="small" dirty="0" smtClean="0">
                <a:solidFill>
                  <a:schemeClr val="accent6">
                    <a:lumMod val="75000"/>
                  </a:schemeClr>
                </a:solidFill>
                <a:latin typeface="+mj-lt"/>
              </a:rPr>
              <a:t>Conclusions</a:t>
            </a:r>
            <a:endParaRPr lang="en-GB" sz="3600" b="1" cap="small" dirty="0">
              <a:solidFill>
                <a:schemeClr val="accent6">
                  <a:lumMod val="75000"/>
                </a:schemeClr>
              </a:solidFill>
              <a:latin typeface="+mj-lt"/>
            </a:endParaRPr>
          </a:p>
        </p:txBody>
      </p:sp>
      <p:sp>
        <p:nvSpPr>
          <p:cNvPr id="4" name="Rectangle 3"/>
          <p:cNvSpPr/>
          <p:nvPr/>
        </p:nvSpPr>
        <p:spPr>
          <a:xfrm>
            <a:off x="9514924" y="1223101"/>
            <a:ext cx="8194677" cy="1169551"/>
          </a:xfrm>
          <a:prstGeom prst="rect">
            <a:avLst/>
          </a:prstGeom>
        </p:spPr>
        <p:txBody>
          <a:bodyPr wrap="square">
            <a:spAutoFit/>
          </a:bodyPr>
          <a:lstStyle/>
          <a:p>
            <a:pPr marL="342900" lvl="0" indent="-342900">
              <a:lnSpc>
                <a:spcPct val="150000"/>
              </a:lnSpc>
              <a:buFont typeface="Wingdings" pitchFamily="2" charset="2"/>
              <a:buChar char="§"/>
            </a:pPr>
            <a:endParaRPr lang="en-US" sz="2400" b="1" dirty="0" smtClean="0">
              <a:solidFill>
                <a:srgbClr val="FF0000"/>
              </a:solidFill>
            </a:endParaRPr>
          </a:p>
          <a:p>
            <a:pPr marL="342900" lvl="0" indent="-342900">
              <a:lnSpc>
                <a:spcPct val="150000"/>
              </a:lnSpc>
              <a:buFont typeface="Wingdings" pitchFamily="2" charset="2"/>
              <a:buChar char="§"/>
            </a:pPr>
            <a:endParaRPr lang="en-US" sz="2400" b="1" dirty="0">
              <a:solidFill>
                <a:srgbClr val="FF0000"/>
              </a:solidFill>
            </a:endParaRPr>
          </a:p>
        </p:txBody>
      </p:sp>
      <p:sp>
        <p:nvSpPr>
          <p:cNvPr id="9" name="Rectangle 8"/>
          <p:cNvSpPr/>
          <p:nvPr/>
        </p:nvSpPr>
        <p:spPr>
          <a:xfrm>
            <a:off x="474280" y="1223101"/>
            <a:ext cx="8194677" cy="5262979"/>
          </a:xfrm>
          <a:prstGeom prst="rect">
            <a:avLst/>
          </a:prstGeom>
        </p:spPr>
        <p:txBody>
          <a:bodyPr wrap="square">
            <a:spAutoFit/>
          </a:bodyPr>
          <a:lstStyle/>
          <a:p>
            <a:pPr marL="0" lvl="1"/>
            <a:endParaRPr lang="en-US" dirty="0" smtClean="0"/>
          </a:p>
          <a:p>
            <a:pPr marL="0" lvl="1"/>
            <a:endParaRPr lang="en-US" dirty="0"/>
          </a:p>
          <a:p>
            <a:pPr marL="285750" lvl="1" indent="-285750">
              <a:buFont typeface="Arial" pitchFamily="34" charset="0"/>
              <a:buChar char="•"/>
            </a:pPr>
            <a:r>
              <a:rPr lang="en-US" sz="2000" dirty="0" smtClean="0">
                <a:solidFill>
                  <a:srgbClr val="1F497D"/>
                </a:solidFill>
              </a:rPr>
              <a:t>Speed decreased </a:t>
            </a:r>
            <a:r>
              <a:rPr lang="en-US" sz="2000" dirty="0" smtClean="0">
                <a:solidFill>
                  <a:srgbClr val="1F497D"/>
                </a:solidFill>
              </a:rPr>
              <a:t>from 32 to 28 km/h and the overall number of drivers driving above 30km/</a:t>
            </a:r>
            <a:r>
              <a:rPr lang="en-US" sz="2000" dirty="0" smtClean="0">
                <a:solidFill>
                  <a:srgbClr val="1F497D"/>
                </a:solidFill>
              </a:rPr>
              <a:t>h </a:t>
            </a:r>
            <a:r>
              <a:rPr lang="en-US" sz="2000" dirty="0" smtClean="0">
                <a:solidFill>
                  <a:srgbClr val="1F497D"/>
                </a:solidFill>
              </a:rPr>
              <a:t>decreased about 10%</a:t>
            </a:r>
            <a:r>
              <a:rPr lang="en-US" sz="2000" dirty="0" smtClean="0">
                <a:solidFill>
                  <a:srgbClr val="1F497D"/>
                </a:solidFill>
              </a:rPr>
              <a:t>;</a:t>
            </a:r>
          </a:p>
          <a:p>
            <a:pPr marL="285750" lvl="1" indent="-285750">
              <a:buFont typeface="Arial" pitchFamily="34" charset="0"/>
              <a:buChar char="•"/>
            </a:pPr>
            <a:endParaRPr lang="en-US" sz="2000" dirty="0" smtClean="0">
              <a:solidFill>
                <a:srgbClr val="1F497D"/>
              </a:solidFill>
            </a:endParaRPr>
          </a:p>
          <a:p>
            <a:pPr marL="285750" lvl="1" indent="-285750">
              <a:buFont typeface="Arial" pitchFamily="34" charset="0"/>
              <a:buChar char="•"/>
            </a:pPr>
            <a:r>
              <a:rPr lang="en-US" sz="2000" dirty="0" smtClean="0">
                <a:solidFill>
                  <a:srgbClr val="1F497D"/>
                </a:solidFill>
              </a:rPr>
              <a:t>Risk perceptions’ assessment demonstrated that the performed intervention had a direct and positive effect on road users’ </a:t>
            </a:r>
            <a:r>
              <a:rPr lang="en-US" sz="2000" dirty="0" smtClean="0">
                <a:solidFill>
                  <a:srgbClr val="1F497D"/>
                </a:solidFill>
              </a:rPr>
              <a:t>perception of safety;</a:t>
            </a:r>
          </a:p>
          <a:p>
            <a:pPr marL="285750" lvl="1" indent="-285750">
              <a:buFont typeface="Arial" pitchFamily="34" charset="0"/>
              <a:buChar char="•"/>
            </a:pPr>
            <a:endParaRPr lang="en-US" sz="2000" dirty="0">
              <a:solidFill>
                <a:srgbClr val="1F497D"/>
              </a:solidFill>
            </a:endParaRPr>
          </a:p>
          <a:p>
            <a:pPr marL="285750" lvl="1" indent="-285750">
              <a:buFont typeface="Arial" pitchFamily="34" charset="0"/>
              <a:buChar char="•"/>
            </a:pPr>
            <a:r>
              <a:rPr lang="en-US" sz="2000" dirty="0" smtClean="0">
                <a:solidFill>
                  <a:srgbClr val="1F497D"/>
                </a:solidFill>
              </a:rPr>
              <a:t>People in general considered this street safer after the implementation of the chicanes</a:t>
            </a:r>
            <a:r>
              <a:rPr lang="en-US" sz="2000" dirty="0" smtClean="0">
                <a:solidFill>
                  <a:srgbClr val="1F497D"/>
                </a:solidFill>
              </a:rPr>
              <a:t>;</a:t>
            </a:r>
          </a:p>
          <a:p>
            <a:pPr marL="0" lvl="1"/>
            <a:endParaRPr lang="en-US" sz="2000" dirty="0">
              <a:solidFill>
                <a:srgbClr val="1F497D"/>
              </a:solidFill>
            </a:endParaRPr>
          </a:p>
          <a:p>
            <a:pPr marL="285750" lvl="1" indent="-285750">
              <a:buFont typeface="Arial" pitchFamily="34" charset="0"/>
              <a:buChar char="•"/>
            </a:pPr>
            <a:r>
              <a:rPr lang="en-US" sz="2000" dirty="0" smtClean="0">
                <a:solidFill>
                  <a:srgbClr val="1F497D"/>
                </a:solidFill>
              </a:rPr>
              <a:t>No collision has </a:t>
            </a:r>
            <a:r>
              <a:rPr lang="en-US" sz="2000" dirty="0">
                <a:solidFill>
                  <a:srgbClr val="1F497D"/>
                </a:solidFill>
              </a:rPr>
              <a:t>been</a:t>
            </a:r>
            <a:r>
              <a:rPr lang="en-US" sz="2000" dirty="0" smtClean="0">
                <a:solidFill>
                  <a:srgbClr val="1F497D"/>
                </a:solidFill>
              </a:rPr>
              <a:t> recorded so far</a:t>
            </a:r>
            <a:r>
              <a:rPr lang="en-US" sz="2000" dirty="0" smtClean="0">
                <a:solidFill>
                  <a:srgbClr val="1F497D"/>
                </a:solidFill>
              </a:rPr>
              <a:t>;</a:t>
            </a:r>
          </a:p>
          <a:p>
            <a:pPr marL="285750" lvl="1" indent="-285750">
              <a:buFont typeface="Arial" pitchFamily="34" charset="0"/>
              <a:buChar char="•"/>
            </a:pPr>
            <a:endParaRPr lang="en-US" sz="2000" dirty="0">
              <a:solidFill>
                <a:srgbClr val="1F497D"/>
              </a:solidFill>
            </a:endParaRPr>
          </a:p>
          <a:p>
            <a:pPr marL="285750" lvl="1" indent="-285750">
              <a:buFont typeface="Arial" pitchFamily="34" charset="0"/>
              <a:buChar char="•"/>
            </a:pPr>
            <a:r>
              <a:rPr lang="en-US" sz="2000" dirty="0" smtClean="0">
                <a:solidFill>
                  <a:srgbClr val="1F497D"/>
                </a:solidFill>
              </a:rPr>
              <a:t>ADYSE clearly succeeded in </a:t>
            </a:r>
            <a:r>
              <a:rPr lang="en-US" sz="2000" dirty="0" smtClean="0">
                <a:solidFill>
                  <a:srgbClr val="1F497D"/>
                </a:solidFill>
              </a:rPr>
              <a:t>demonstrating, </a:t>
            </a:r>
            <a:r>
              <a:rPr lang="en-US" sz="2000" dirty="0" smtClean="0">
                <a:solidFill>
                  <a:srgbClr val="1F497D"/>
                </a:solidFill>
              </a:rPr>
              <a:t>that few resources combined with serious </a:t>
            </a:r>
            <a:r>
              <a:rPr lang="en-US" sz="2000" dirty="0" smtClean="0">
                <a:solidFill>
                  <a:srgbClr val="1F497D"/>
                </a:solidFill>
              </a:rPr>
              <a:t>commitment, </a:t>
            </a:r>
            <a:r>
              <a:rPr lang="en-US" sz="2000" dirty="0" smtClean="0">
                <a:solidFill>
                  <a:srgbClr val="1F497D"/>
                </a:solidFill>
              </a:rPr>
              <a:t>will </a:t>
            </a:r>
            <a:r>
              <a:rPr lang="en-US" sz="2000" dirty="0" smtClean="0">
                <a:solidFill>
                  <a:srgbClr val="1F497D"/>
                </a:solidFill>
              </a:rPr>
              <a:t>secure the </a:t>
            </a:r>
            <a:r>
              <a:rPr lang="en-US" sz="2000" dirty="0" smtClean="0">
                <a:solidFill>
                  <a:srgbClr val="1F497D"/>
                </a:solidFill>
              </a:rPr>
              <a:t>success of well </a:t>
            </a:r>
            <a:r>
              <a:rPr lang="en-US" sz="2000" dirty="0" smtClean="0">
                <a:solidFill>
                  <a:srgbClr val="1F497D"/>
                </a:solidFill>
              </a:rPr>
              <a:t>designed projects</a:t>
            </a:r>
            <a:r>
              <a:rPr lang="en-US" sz="2000" dirty="0">
                <a:solidFill>
                  <a:srgbClr val="1F497D"/>
                </a:solidFill>
              </a:rPr>
              <a:t>.</a:t>
            </a:r>
            <a:endParaRPr lang="en-US" sz="2000" dirty="0" smtClean="0">
              <a:solidFill>
                <a:srgbClr val="1F497D"/>
              </a:solidFill>
            </a:endParaRPr>
          </a:p>
        </p:txBody>
      </p:sp>
    </p:spTree>
    <p:extLst>
      <p:ext uri="{BB962C8B-B14F-4D97-AF65-F5344CB8AC3E}">
        <p14:creationId xmlns:p14="http://schemas.microsoft.com/office/powerpoint/2010/main" val="10762270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02920" indent="-457200">
              <a:buFont typeface="+mj-lt"/>
              <a:buAutoNum type="arabicPeriod"/>
            </a:pPr>
            <a:r>
              <a:rPr lang="en-US" dirty="0" smtClean="0"/>
              <a:t> WHAT – Background research (current situation, accidentology, statistical data) </a:t>
            </a:r>
          </a:p>
          <a:p>
            <a:pPr marL="502920" indent="-457200">
              <a:buFont typeface="+mj-lt"/>
              <a:buAutoNum type="arabicPeriod"/>
            </a:pPr>
            <a:r>
              <a:rPr lang="en-US" dirty="0" smtClean="0"/>
              <a:t> WHY – Project relevance (valid points, sustainability and viability)</a:t>
            </a:r>
          </a:p>
          <a:p>
            <a:pPr marL="502920" indent="-457200">
              <a:buFont typeface="+mj-lt"/>
              <a:buAutoNum type="arabicPeriod"/>
            </a:pPr>
            <a:r>
              <a:rPr lang="en-US" dirty="0" smtClean="0"/>
              <a:t>HOW – Main goals and target</a:t>
            </a:r>
          </a:p>
          <a:p>
            <a:pPr marL="45720" indent="0">
              <a:buNone/>
            </a:pPr>
            <a:endParaRPr lang="en-US" dirty="0" smtClean="0"/>
          </a:p>
          <a:p>
            <a:pPr marL="502920" indent="-457200">
              <a:buFont typeface="+mj-lt"/>
              <a:buAutoNum type="arabicPeriod"/>
            </a:pPr>
            <a:r>
              <a:rPr lang="en-US" dirty="0" smtClean="0"/>
              <a:t>Timeline (not unrealistic or unachievable)</a:t>
            </a:r>
          </a:p>
          <a:p>
            <a:pPr marL="502920" indent="-457200">
              <a:buFont typeface="+mj-lt"/>
              <a:buAutoNum type="arabicPeriod"/>
            </a:pPr>
            <a:r>
              <a:rPr lang="en-US" dirty="0" smtClean="0"/>
              <a:t>Methodology (measures and effectiveness assessment</a:t>
            </a:r>
            <a:r>
              <a:rPr lang="is-IS" dirty="0" smtClean="0"/>
              <a:t>)</a:t>
            </a:r>
            <a:endParaRPr lang="en-US" dirty="0" smtClean="0"/>
          </a:p>
          <a:p>
            <a:pPr marL="502920" indent="-457200">
              <a:buFont typeface="+mj-lt"/>
              <a:buAutoNum type="arabicPeriod"/>
            </a:pPr>
            <a:r>
              <a:rPr lang="en-US" dirty="0" smtClean="0"/>
              <a:t>Partners (contact network)</a:t>
            </a:r>
          </a:p>
          <a:p>
            <a:pPr marL="502920" indent="-457200">
              <a:buFont typeface="+mj-lt"/>
              <a:buAutoNum type="arabicPeriod"/>
            </a:pPr>
            <a:r>
              <a:rPr lang="en-US" dirty="0" smtClean="0"/>
              <a:t>Team work and motivation to overcome hardships</a:t>
            </a:r>
          </a:p>
          <a:p>
            <a:pPr marL="45720" indent="0">
              <a:buNone/>
            </a:pPr>
            <a:endParaRPr lang="en-US" dirty="0" smtClean="0"/>
          </a:p>
          <a:p>
            <a:pPr marL="502920" indent="-457200">
              <a:buFont typeface="+mj-lt"/>
              <a:buAutoNum type="arabicPeriod"/>
            </a:pPr>
            <a:endParaRPr lang="en-US" dirty="0" smtClean="0"/>
          </a:p>
          <a:p>
            <a:pPr marL="502920" indent="-457200">
              <a:buFont typeface="+mj-lt"/>
              <a:buAutoNum type="arabicPeriod"/>
            </a:pPr>
            <a:endParaRPr lang="en-US" dirty="0" smtClean="0"/>
          </a:p>
        </p:txBody>
      </p:sp>
      <p:sp>
        <p:nvSpPr>
          <p:cNvPr id="4" name="TextBox 3"/>
          <p:cNvSpPr txBox="1"/>
          <p:nvPr/>
        </p:nvSpPr>
        <p:spPr>
          <a:xfrm>
            <a:off x="-9380" y="446784"/>
            <a:ext cx="9162000" cy="646331"/>
          </a:xfrm>
          <a:prstGeom prst="rect">
            <a:avLst/>
          </a:prstGeom>
          <a:noFill/>
        </p:spPr>
        <p:txBody>
          <a:bodyPr wrap="square" rtlCol="0">
            <a:spAutoFit/>
          </a:bodyPr>
          <a:lstStyle/>
          <a:p>
            <a:pPr algn="ctr"/>
            <a:r>
              <a:rPr lang="en-GB" sz="3600" b="1" cap="small" dirty="0" smtClean="0">
                <a:solidFill>
                  <a:schemeClr val="accent6">
                    <a:lumMod val="75000"/>
                  </a:schemeClr>
                </a:solidFill>
                <a:latin typeface="+mj-lt"/>
              </a:rPr>
              <a:t>II. Designing </a:t>
            </a:r>
            <a:r>
              <a:rPr lang="en-GB" sz="3600" b="1" cap="small" dirty="0" smtClean="0">
                <a:solidFill>
                  <a:schemeClr val="accent6">
                    <a:lumMod val="75000"/>
                  </a:schemeClr>
                </a:solidFill>
                <a:latin typeface="+mj-lt"/>
              </a:rPr>
              <a:t>and Developing a Project</a:t>
            </a:r>
            <a:endParaRPr lang="en-GB" sz="3600" b="1" cap="small" dirty="0">
              <a:solidFill>
                <a:schemeClr val="accent6">
                  <a:lumMod val="75000"/>
                </a:schemeClr>
              </a:solidFill>
            </a:endParaRPr>
          </a:p>
        </p:txBody>
      </p:sp>
    </p:spTree>
    <p:extLst>
      <p:ext uri="{BB962C8B-B14F-4D97-AF65-F5344CB8AC3E}">
        <p14:creationId xmlns:p14="http://schemas.microsoft.com/office/powerpoint/2010/main" val="3951908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85750" lvl="1" indent="-285750">
              <a:buFont typeface="Arial" pitchFamily="34" charset="0"/>
              <a:buChar char="•"/>
            </a:pPr>
            <a:r>
              <a:rPr lang="en-GB" dirty="0" smtClean="0"/>
              <a:t>Perseverance and resilience are the main keys to success. If </a:t>
            </a:r>
            <a:r>
              <a:rPr lang="en-GB" dirty="0"/>
              <a:t>we don’t believe in our project no one </a:t>
            </a:r>
            <a:r>
              <a:rPr lang="en-GB" dirty="0" smtClean="0"/>
              <a:t>will. If we don’t fight for it, no one will;</a:t>
            </a:r>
          </a:p>
          <a:p>
            <a:pPr marL="0" lvl="1" indent="0">
              <a:buNone/>
            </a:pPr>
            <a:endParaRPr lang="en-GB" dirty="0"/>
          </a:p>
          <a:p>
            <a:pPr marL="285750" lvl="1" indent="-285750">
              <a:buFont typeface="Arial" pitchFamily="34" charset="0"/>
              <a:buChar char="•"/>
            </a:pPr>
            <a:r>
              <a:rPr lang="en-GB" dirty="0"/>
              <a:t>Open-</a:t>
            </a:r>
            <a:r>
              <a:rPr lang="en-GB" dirty="0" err="1" smtClean="0"/>
              <a:t>mindness</a:t>
            </a:r>
            <a:r>
              <a:rPr lang="en-GB" dirty="0" smtClean="0"/>
              <a:t> </a:t>
            </a:r>
            <a:r>
              <a:rPr lang="en-GB" dirty="0"/>
              <a:t>to change and adapt the project to the conditions of sponsors and local authorities, as long as our main purpose remains covered</a:t>
            </a:r>
            <a:r>
              <a:rPr lang="en-GB" dirty="0" smtClean="0"/>
              <a:t>;</a:t>
            </a:r>
          </a:p>
          <a:p>
            <a:pPr marL="285750" lvl="1" indent="-285750">
              <a:buFont typeface="Arial" pitchFamily="34" charset="0"/>
              <a:buChar char="•"/>
            </a:pPr>
            <a:endParaRPr lang="en-GB" dirty="0"/>
          </a:p>
          <a:p>
            <a:pPr marL="285750" lvl="1" indent="-285750">
              <a:buFont typeface="Arial" pitchFamily="34" charset="0"/>
              <a:buChar char="•"/>
            </a:pPr>
            <a:r>
              <a:rPr lang="en-GB" dirty="0"/>
              <a:t>Above all, </a:t>
            </a:r>
            <a:r>
              <a:rPr lang="en-GB" dirty="0" smtClean="0"/>
              <a:t>we need make sure that we keep a positive outlook when facing adversities and hardships and always stand up to achieve our goals and accomplish our mission.</a:t>
            </a:r>
          </a:p>
          <a:p>
            <a:pPr marL="0" lvl="1" indent="0">
              <a:buNone/>
            </a:pPr>
            <a:endParaRPr lang="en-GB" dirty="0"/>
          </a:p>
          <a:p>
            <a:pPr marL="285750" lvl="1" indent="-285750">
              <a:buFont typeface="Arial" pitchFamily="34" charset="0"/>
              <a:buChar char="•"/>
            </a:pPr>
            <a:r>
              <a:rPr lang="en-GB" dirty="0"/>
              <a:t>This project can be the beginning of something bigger,  regarding the impact of road safety measurements in </a:t>
            </a:r>
            <a:r>
              <a:rPr lang="en-GB" dirty="0" smtClean="0"/>
              <a:t>your City - think about it!</a:t>
            </a:r>
            <a:endParaRPr lang="en-US" b="1" dirty="0"/>
          </a:p>
          <a:p>
            <a:endParaRPr lang="en-US" dirty="0"/>
          </a:p>
        </p:txBody>
      </p:sp>
      <p:sp>
        <p:nvSpPr>
          <p:cNvPr id="3" name="Title 2"/>
          <p:cNvSpPr>
            <a:spLocks noGrp="1"/>
          </p:cNvSpPr>
          <p:nvPr>
            <p:ph type="title"/>
          </p:nvPr>
        </p:nvSpPr>
        <p:spPr>
          <a:xfrm>
            <a:off x="419480" y="259627"/>
            <a:ext cx="8381260" cy="1054394"/>
          </a:xfrm>
        </p:spPr>
        <p:txBody>
          <a:bodyPr/>
          <a:lstStyle/>
          <a:p>
            <a:r>
              <a:rPr lang="en-US" dirty="0">
                <a:solidFill>
                  <a:srgbClr val="E46C0A"/>
                </a:solidFill>
              </a:rPr>
              <a:t>Motivational advices</a:t>
            </a:r>
          </a:p>
        </p:txBody>
      </p:sp>
    </p:spTree>
    <p:extLst>
      <p:ext uri="{BB962C8B-B14F-4D97-AF65-F5344CB8AC3E}">
        <p14:creationId xmlns:p14="http://schemas.microsoft.com/office/powerpoint/2010/main" val="68409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938814" y="1998422"/>
            <a:ext cx="9152579" cy="1569660"/>
          </a:xfrm>
          <a:prstGeom prst="rect">
            <a:avLst/>
          </a:prstGeom>
          <a:noFill/>
        </p:spPr>
        <p:txBody>
          <a:bodyPr wrap="square" rtlCol="0">
            <a:spAutoFit/>
          </a:bodyPr>
          <a:lstStyle/>
          <a:p>
            <a:pPr algn="ctr"/>
            <a:r>
              <a:rPr lang="en-GB" sz="4800" b="1" cap="small" dirty="0" smtClean="0">
                <a:solidFill>
                  <a:srgbClr val="E46C0A"/>
                </a:solidFill>
                <a:latin typeface="+mj-lt"/>
              </a:rPr>
              <a:t>Thank You </a:t>
            </a:r>
            <a:r>
              <a:rPr lang="en-GB" sz="4800" b="1" cap="small" dirty="0" smtClean="0">
                <a:solidFill>
                  <a:srgbClr val="E46C0A"/>
                </a:solidFill>
                <a:latin typeface="+mj-lt"/>
              </a:rPr>
              <a:t>For </a:t>
            </a:r>
            <a:endParaRPr lang="en-GB" sz="4800" b="1" cap="small" dirty="0" smtClean="0">
              <a:solidFill>
                <a:srgbClr val="E46C0A"/>
              </a:solidFill>
              <a:latin typeface="+mj-lt"/>
            </a:endParaRPr>
          </a:p>
          <a:p>
            <a:pPr algn="ctr"/>
            <a:r>
              <a:rPr lang="en-GB" sz="4800" b="1" cap="small" dirty="0" smtClean="0">
                <a:solidFill>
                  <a:srgbClr val="E46C0A"/>
                </a:solidFill>
                <a:latin typeface="+mj-lt"/>
              </a:rPr>
              <a:t>Your </a:t>
            </a:r>
            <a:r>
              <a:rPr lang="en-GB" sz="4800" b="1" cap="small" dirty="0" smtClean="0">
                <a:solidFill>
                  <a:srgbClr val="E46C0A"/>
                </a:solidFill>
                <a:latin typeface="+mj-lt"/>
              </a:rPr>
              <a:t>Attention</a:t>
            </a:r>
            <a:endParaRPr lang="en-GB" sz="4800" b="1" cap="small" dirty="0">
              <a:solidFill>
                <a:srgbClr val="E46C0A"/>
              </a:solidFill>
            </a:endParaRPr>
          </a:p>
        </p:txBody>
      </p:sp>
      <p:sp>
        <p:nvSpPr>
          <p:cNvPr id="57" name="TextBox 56"/>
          <p:cNvSpPr txBox="1"/>
          <p:nvPr/>
        </p:nvSpPr>
        <p:spPr>
          <a:xfrm>
            <a:off x="-9380" y="23416"/>
            <a:ext cx="9162000" cy="646331"/>
          </a:xfrm>
          <a:prstGeom prst="rect">
            <a:avLst/>
          </a:prstGeom>
          <a:noFill/>
        </p:spPr>
        <p:txBody>
          <a:bodyPr wrap="square" rtlCol="0">
            <a:spAutoFit/>
          </a:bodyPr>
          <a:lstStyle/>
          <a:p>
            <a:endParaRPr lang="en-GB" sz="3600" b="1" cap="small" dirty="0">
              <a:solidFill>
                <a:schemeClr val="accent6">
                  <a:lumMod val="75000"/>
                </a:schemeClr>
              </a:solidFill>
              <a:latin typeface="+mj-lt"/>
            </a:endParaRPr>
          </a:p>
        </p:txBody>
      </p:sp>
      <p:sp>
        <p:nvSpPr>
          <p:cNvPr id="71" name="Rectangle 70"/>
          <p:cNvSpPr/>
          <p:nvPr/>
        </p:nvSpPr>
        <p:spPr>
          <a:xfrm>
            <a:off x="0" y="5206756"/>
            <a:ext cx="9144000" cy="16512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3" name="Rectangle 2"/>
          <p:cNvSpPr/>
          <p:nvPr/>
        </p:nvSpPr>
        <p:spPr>
          <a:xfrm>
            <a:off x="1612586" y="5269002"/>
            <a:ext cx="4572000" cy="1477328"/>
          </a:xfrm>
          <a:prstGeom prst="rect">
            <a:avLst/>
          </a:prstGeom>
        </p:spPr>
        <p:txBody>
          <a:bodyPr>
            <a:spAutoFit/>
          </a:bodyPr>
          <a:lstStyle/>
          <a:p>
            <a:pPr algn="r"/>
            <a:r>
              <a:rPr lang="pt-PT" b="1" cap="small" dirty="0"/>
              <a:t>Joana Nogueira</a:t>
            </a:r>
          </a:p>
          <a:p>
            <a:pPr algn="r"/>
            <a:r>
              <a:rPr lang="en-GB" b="1" dirty="0" err="1"/>
              <a:t>jsampaio.nogueira@gmail.com</a:t>
            </a:r>
            <a:endParaRPr lang="en-GB" b="1" dirty="0"/>
          </a:p>
          <a:p>
            <a:pPr algn="r"/>
            <a:endParaRPr lang="pt-PT" b="1" cap="small" dirty="0"/>
          </a:p>
          <a:p>
            <a:pPr algn="r"/>
            <a:r>
              <a:rPr lang="pt-PT" b="1" cap="small" dirty="0"/>
              <a:t>Frederico Henriques</a:t>
            </a:r>
          </a:p>
          <a:p>
            <a:pPr algn="r"/>
            <a:r>
              <a:rPr lang="pt-PT" b="1" dirty="0" err="1"/>
              <a:t>fredericophenriques@gmail.com</a:t>
            </a:r>
            <a:endParaRPr lang="pt-PT" b="1" dirty="0"/>
          </a:p>
        </p:txBody>
      </p:sp>
      <p:pic>
        <p:nvPicPr>
          <p:cNvPr id="17" name="Picture 16" descr="http://cms.ukintpress.com/UserFiles/ETSC-logo.jpg"/>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94907" y="147236"/>
            <a:ext cx="2006417" cy="588946"/>
          </a:xfrm>
          <a:prstGeom prst="rect">
            <a:avLst/>
          </a:prstGeom>
          <a:noFill/>
          <a:ln>
            <a:noFill/>
          </a:ln>
        </p:spPr>
      </p:pic>
    </p:spTree>
    <p:extLst>
      <p:ext uri="{BB962C8B-B14F-4D97-AF65-F5344CB8AC3E}">
        <p14:creationId xmlns:p14="http://schemas.microsoft.com/office/powerpoint/2010/main" val="179544688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2813</TotalTime>
  <Words>1198</Words>
  <Application>Microsoft Macintosh PowerPoint</Application>
  <PresentationFormat>On-screen Show (4:3)</PresentationFormat>
  <Paragraphs>216</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Motivational advices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Frederico Henriques</dc:creator>
  <cp:lastModifiedBy>Jorge  Cardoso Lopes</cp:lastModifiedBy>
  <cp:revision>152</cp:revision>
  <cp:lastPrinted>2012-01-27T14:48:49Z</cp:lastPrinted>
  <dcterms:created xsi:type="dcterms:W3CDTF">2012-01-24T12:08:29Z</dcterms:created>
  <dcterms:modified xsi:type="dcterms:W3CDTF">2016-10-27T23:25:52Z</dcterms:modified>
</cp:coreProperties>
</file>