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notesMasterIdLst>
    <p:notesMasterId r:id="rId31"/>
  </p:notesMasterIdLst>
  <p:sldIdLst>
    <p:sldId id="256" r:id="rId2"/>
    <p:sldId id="267" r:id="rId3"/>
    <p:sldId id="263" r:id="rId4"/>
    <p:sldId id="269" r:id="rId5"/>
    <p:sldId id="266" r:id="rId6"/>
    <p:sldId id="271" r:id="rId7"/>
    <p:sldId id="260" r:id="rId8"/>
    <p:sldId id="272" r:id="rId9"/>
    <p:sldId id="273" r:id="rId10"/>
    <p:sldId id="276" r:id="rId11"/>
    <p:sldId id="277" r:id="rId12"/>
    <p:sldId id="278" r:id="rId13"/>
    <p:sldId id="280" r:id="rId14"/>
    <p:sldId id="279" r:id="rId15"/>
    <p:sldId id="261" r:id="rId16"/>
    <p:sldId id="281" r:id="rId17"/>
    <p:sldId id="282" r:id="rId18"/>
    <p:sldId id="283" r:id="rId19"/>
    <p:sldId id="286" r:id="rId20"/>
    <p:sldId id="284" r:id="rId21"/>
    <p:sldId id="287" r:id="rId22"/>
    <p:sldId id="285" r:id="rId23"/>
    <p:sldId id="262" r:id="rId24"/>
    <p:sldId id="288" r:id="rId25"/>
    <p:sldId id="289" r:id="rId26"/>
    <p:sldId id="290" r:id="rId27"/>
    <p:sldId id="291" r:id="rId28"/>
    <p:sldId id="292" r:id="rId29"/>
    <p:sldId id="29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0095B-0280-44C0-86B2-C82B035EFDFE}" type="datetimeFigureOut">
              <a:rPr lang="en-GB" smtClean="0"/>
              <a:t>21/10/2016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4BCD4-F509-431A-8E6A-150AD2E771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49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4BCD4-F509-431A-8E6A-150AD2E771C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475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537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47915" y="6250200"/>
            <a:ext cx="4870585" cy="365125"/>
          </a:xfrm>
        </p:spPr>
        <p:txBody>
          <a:bodyPr/>
          <a:lstStyle/>
          <a:p>
            <a:r>
              <a:rPr lang="en-GB" dirty="0" smtClean="0"/>
              <a:t>PACTS: Parliamentary Advisory Council for Transport SAFETY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0476" y="6237507"/>
            <a:ext cx="770468" cy="365125"/>
          </a:xfrm>
        </p:spPr>
        <p:txBody>
          <a:bodyPr/>
          <a:lstStyle/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303" y="6296047"/>
            <a:ext cx="481777" cy="30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64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4C0FAD8-D134-4C6B-B131-DB89DDAA4CB7}" type="datetime1">
              <a:rPr lang="en-GB" smtClean="0"/>
              <a:t>21/10/2016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057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47915" y="6250200"/>
            <a:ext cx="4870585" cy="365125"/>
          </a:xfrm>
        </p:spPr>
        <p:txBody>
          <a:bodyPr/>
          <a:lstStyle/>
          <a:p>
            <a:r>
              <a:rPr lang="en-GB" dirty="0" smtClean="0"/>
              <a:t>PACTS: Parliamentary Advisory Council for Transport SAFETY</a:t>
            </a:r>
            <a:endParaRPr lang="en-GB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0476" y="6237507"/>
            <a:ext cx="770468" cy="365125"/>
          </a:xfrm>
        </p:spPr>
        <p:txBody>
          <a:bodyPr/>
          <a:lstStyle/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303" y="6296047"/>
            <a:ext cx="481777" cy="30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318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47915" y="6250200"/>
            <a:ext cx="4870585" cy="365125"/>
          </a:xfrm>
        </p:spPr>
        <p:txBody>
          <a:bodyPr/>
          <a:lstStyle/>
          <a:p>
            <a:r>
              <a:rPr lang="en-GB" dirty="0" smtClean="0"/>
              <a:t>PACTS: Parliamentary Advisory Council for Transport SAFETY</a:t>
            </a:r>
            <a:endParaRPr lang="en-GB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0476" y="6237507"/>
            <a:ext cx="770468" cy="365125"/>
          </a:xfrm>
        </p:spPr>
        <p:txBody>
          <a:bodyPr/>
          <a:lstStyle/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303" y="6296047"/>
            <a:ext cx="481777" cy="30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005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947915" y="625020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800476" y="6237507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58E042-2022-4AE4-B774-09E9DEAB7DC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303" y="6296047"/>
            <a:ext cx="481777" cy="30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0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435895" y="919065"/>
            <a:ext cx="827221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1800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947915" y="625020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800476" y="6237507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58E042-2022-4AE4-B774-09E9DEAB7DC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303" y="6296047"/>
            <a:ext cx="481777" cy="30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50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4BA886-EF08-4716-ACD9-77CB48D37F93}" type="datetime1">
              <a:rPr lang="en-GB" smtClean="0"/>
              <a:t>21/10/2016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069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947915" y="625020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800476" y="6237507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58E042-2022-4AE4-B774-09E9DEAB7DC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303" y="6296047"/>
            <a:ext cx="481777" cy="30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89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C0E-4B93-4312-A83E-F50FE7ABF0C3}" type="datetime1">
              <a:rPr lang="en-GB" smtClean="0"/>
              <a:t>21/10/2016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2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F5CF841-7216-4D44-A4C7-22768D506C80}" type="datetime1">
              <a:rPr lang="en-GB" smtClean="0"/>
              <a:t>21/10/2016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82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895" y="2495450"/>
            <a:ext cx="8245160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473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PACTS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2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GB" smtClean="0"/>
              <a:t>PACTS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D58E042-2022-4AE4-B774-09E9DEAB7DC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100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790" r:id="rId12"/>
    <p:sldLayoutId id="2147483801" r:id="rId13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5279" y="742644"/>
            <a:ext cx="8089377" cy="1367684"/>
          </a:xfrm>
        </p:spPr>
        <p:txBody>
          <a:bodyPr>
            <a:normAutofit fontScale="90000"/>
          </a:bodyPr>
          <a:lstStyle/>
          <a:p>
            <a:r>
              <a:rPr lang="en-GB" sz="2800" dirty="0">
                <a:solidFill>
                  <a:schemeClr val="bg2">
                    <a:lumMod val="50000"/>
                  </a:schemeClr>
                </a:solidFill>
              </a:rPr>
              <a:t>YOUTH and Road Safety </a:t>
            </a:r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GB" sz="28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</a:rPr>
              <a:t>in </a:t>
            </a:r>
            <a:r>
              <a:rPr lang="en-GB" sz="2800" dirty="0">
                <a:solidFill>
                  <a:schemeClr val="bg2">
                    <a:lumMod val="50000"/>
                  </a:schemeClr>
                </a:solidFill>
              </a:rPr>
              <a:t>Europe</a:t>
            </a:r>
            <a:r>
              <a:rPr lang="en-GB" sz="32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GB" sz="3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endParaRPr lang="en-GB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279" y="2254412"/>
            <a:ext cx="6894524" cy="163832"/>
          </a:xfrm>
        </p:spPr>
        <p:txBody>
          <a:bodyPr>
            <a:noAutofit/>
          </a:bodyPr>
          <a:lstStyle/>
          <a:p>
            <a:r>
              <a:rPr lang="en-GB" dirty="0" smtClean="0">
                <a:solidFill>
                  <a:schemeClr val="accent1"/>
                </a:solidFill>
              </a:rPr>
              <a:t>Laurence Atchison</a:t>
            </a:r>
          </a:p>
          <a:p>
            <a:r>
              <a:rPr lang="en-GB" dirty="0" smtClean="0">
                <a:solidFill>
                  <a:schemeClr val="accent1"/>
                </a:solidFill>
              </a:rPr>
              <a:t>Senior Researcher, PACTS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056" y="670854"/>
            <a:ext cx="2029042" cy="1291208"/>
          </a:xfrm>
          <a:prstGeom prst="rect">
            <a:avLst/>
          </a:prstGeom>
        </p:spPr>
      </p:pic>
      <p:pic>
        <p:nvPicPr>
          <p:cNvPr id="1026" name="Picture 2" descr="Image result for teenage driv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23" y="3463719"/>
            <a:ext cx="3850453" cy="2464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28" name="Picture 4" descr="Image result for moped driver u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259" y="3463720"/>
            <a:ext cx="3936017" cy="2464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61449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2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719" y="2685203"/>
            <a:ext cx="4413857" cy="3058172"/>
          </a:xfrm>
          <a:prstGeom prst="rect">
            <a:avLst/>
          </a:prstGeom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581192" y="1977182"/>
            <a:ext cx="4107859" cy="3854983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endParaRPr lang="en-GB" dirty="0" smtClean="0"/>
          </a:p>
          <a:p>
            <a:pPr marL="342891" indent="-342891">
              <a:buFont typeface="+mj-lt"/>
              <a:buAutoNum type="arabicPeriod"/>
            </a:pPr>
            <a:r>
              <a:rPr lang="en-GB" sz="2000" dirty="0" smtClean="0"/>
              <a:t>PACTS, ETSC and the  YEARS Project</a:t>
            </a:r>
          </a:p>
          <a:p>
            <a:pPr marL="342891" indent="-342891">
              <a:buFont typeface="+mj-lt"/>
              <a:buAutoNum type="arabicPeriod"/>
            </a:pPr>
            <a:endParaRPr lang="en-GB" sz="2000" dirty="0" smtClean="0"/>
          </a:p>
          <a:p>
            <a:pPr marL="342891" indent="-342891">
              <a:buFont typeface="+mj-lt"/>
              <a:buAutoNum type="arabicPeriod"/>
            </a:pPr>
            <a:r>
              <a:rPr lang="en-GB" sz="2000" dirty="0" smtClean="0"/>
              <a:t>Young people and road risk</a:t>
            </a:r>
          </a:p>
          <a:p>
            <a:pPr marL="342891" indent="-342891">
              <a:buFont typeface="+mj-lt"/>
              <a:buAutoNum type="arabicPeriod"/>
            </a:pPr>
            <a:endParaRPr lang="en-GB" sz="2000" dirty="0" smtClean="0"/>
          </a:p>
          <a:p>
            <a:pPr marL="342891" indent="-342891">
              <a:buFont typeface="+mj-lt"/>
              <a:buAutoNum type="arabicPeriod"/>
            </a:pPr>
            <a:r>
              <a:rPr lang="en-GB" sz="2000" dirty="0" smtClean="0"/>
              <a:t>What causes this </a:t>
            </a:r>
            <a:r>
              <a:rPr lang="en-GB" sz="2000" dirty="0" smtClean="0"/>
              <a:t>increased risk?</a:t>
            </a:r>
          </a:p>
          <a:p>
            <a:pPr marL="342891" indent="-342891">
              <a:buFont typeface="+mj-lt"/>
              <a:buAutoNum type="arabicPeriod"/>
            </a:pPr>
            <a:endParaRPr lang="en-GB" sz="2000" dirty="0" smtClean="0"/>
          </a:p>
          <a:p>
            <a:pPr marL="342891" indent="-342891">
              <a:buFont typeface="+mj-lt"/>
              <a:buAutoNum type="arabicPeriod"/>
            </a:pPr>
            <a:r>
              <a:rPr lang="en-GB" sz="2000" dirty="0" smtClean="0"/>
              <a:t>How can we manage it?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en-GB" dirty="0" smtClean="0"/>
          </a:p>
          <a:p>
            <a:pPr marL="342891" indent="-342891">
              <a:buFont typeface="+mj-lt"/>
              <a:buAutoNum type="arabicPeriod"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111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460" y="2884173"/>
            <a:ext cx="7989751" cy="1504844"/>
          </a:xfrm>
        </p:spPr>
        <p:txBody>
          <a:bodyPr/>
          <a:lstStyle/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1. PACTS, ETSC and The YEARS 	 	POLICY Report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09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800476" y="5956136"/>
            <a:ext cx="770468" cy="365125"/>
          </a:xfrm>
        </p:spPr>
        <p:txBody>
          <a:bodyPr/>
          <a:lstStyle/>
          <a:p>
            <a:fld id="{8D58E042-2022-4AE4-B774-09E9DEAB7DC1}" type="slidenum">
              <a:rPr lang="en-GB" smtClean="0"/>
              <a:t>4</a:t>
            </a:fld>
            <a:endParaRPr lang="en-GB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44317" y="684612"/>
            <a:ext cx="11029616" cy="9883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mtClean="0"/>
              <a:t>PACTS and ETSC</a:t>
            </a:r>
            <a:endParaRPr lang="en-GB" dirty="0"/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887219" y="2228003"/>
            <a:ext cx="3593500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2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PACTS</a:t>
            </a:r>
            <a:endParaRPr lang="en-GB" dirty="0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581192" y="2926051"/>
            <a:ext cx="3899527" cy="29349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A Parliamentary Group and a charity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Members from road, rail, air, insurance, research and local, regional and national government bodies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Provide independent advice for Parliamentarians on transport safety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Responds to Government, Parliamentary and public proposals for safety improvements</a:t>
            </a:r>
          </a:p>
          <a:p>
            <a:endParaRPr lang="en-GB" dirty="0"/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4969308" y="2228003"/>
            <a:ext cx="3601635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2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ETSC</a:t>
            </a:r>
            <a:endParaRPr lang="en-GB" dirty="0"/>
          </a:p>
        </p:txBody>
      </p:sp>
      <p:sp>
        <p:nvSpPr>
          <p:cNvPr id="13" name="Content Placeholder 5"/>
          <p:cNvSpPr txBox="1">
            <a:spLocks/>
          </p:cNvSpPr>
          <p:nvPr/>
        </p:nvSpPr>
        <p:spPr>
          <a:xfrm>
            <a:off x="4663282" y="2926051"/>
            <a:ext cx="3907662" cy="29349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0815" indent="-425419">
              <a:buFont typeface="Arial" panose="020B0604020202020204" pitchFamily="34" charset="0"/>
              <a:buChar char="•"/>
            </a:pPr>
            <a:r>
              <a:rPr lang="en-GB" altLang="en-US" dirty="0" smtClean="0">
                <a:solidFill>
                  <a:schemeClr val="tx1"/>
                </a:solidFill>
              </a:rPr>
              <a:t>Non-governmental organisation </a:t>
            </a:r>
            <a:r>
              <a:rPr lang="en-GB" altLang="en-US" dirty="0" smtClean="0"/>
              <a:t>promoting independent science-based approach to road safety</a:t>
            </a:r>
          </a:p>
          <a:p>
            <a:pPr marL="450815" indent="-425419">
              <a:buFont typeface="Arial" panose="020B0604020202020204" pitchFamily="34" charset="0"/>
              <a:buChar char="•"/>
            </a:pPr>
            <a:r>
              <a:rPr lang="en-GB" altLang="en-US" dirty="0" smtClean="0"/>
              <a:t>Supported by </a:t>
            </a:r>
            <a:r>
              <a:rPr lang="en-GB" altLang="en-US" dirty="0" smtClean="0">
                <a:solidFill>
                  <a:schemeClr val="tx1"/>
                </a:solidFill>
              </a:rPr>
              <a:t>58 member </a:t>
            </a:r>
            <a:r>
              <a:rPr lang="en-GB" altLang="en-US" dirty="0" smtClean="0"/>
              <a:t>organisations across Europe. </a:t>
            </a:r>
          </a:p>
          <a:p>
            <a:pPr marL="450815" indent="-425419">
              <a:buFont typeface="Arial" panose="020B0604020202020204" pitchFamily="34" charset="0"/>
              <a:buChar char="•"/>
            </a:pPr>
            <a:r>
              <a:rPr lang="en-GB" altLang="en-US" dirty="0" smtClean="0"/>
              <a:t>Funded by members, the European Commission and corporate sponsors</a:t>
            </a:r>
          </a:p>
          <a:p>
            <a:pPr marL="450815" indent="-425419">
              <a:buFont typeface="Arial" panose="020B0604020202020204" pitchFamily="34" charset="0"/>
              <a:buChar char="•"/>
            </a:pPr>
            <a:r>
              <a:rPr lang="en-GB" altLang="en-US" dirty="0" smtClean="0"/>
              <a:t>Bringing together practitioners, researchers, policy-makers and parliamentarians from across the EU</a:t>
            </a:r>
          </a:p>
          <a:p>
            <a:endParaRPr lang="en-GB" dirty="0"/>
          </a:p>
        </p:txBody>
      </p:sp>
      <p:sp>
        <p:nvSpPr>
          <p:cNvPr id="14" name="Footer Placeholder 6"/>
          <p:cNvSpPr txBox="1">
            <a:spLocks/>
          </p:cNvSpPr>
          <p:nvPr/>
        </p:nvSpPr>
        <p:spPr>
          <a:xfrm>
            <a:off x="742059" y="6225132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PACTS: Parliamentary Advisory Council for Transport SAFETY</a:t>
            </a:r>
            <a:endParaRPr lang="en-GB" dirty="0"/>
          </a:p>
        </p:txBody>
      </p:sp>
      <p:sp>
        <p:nvSpPr>
          <p:cNvPr id="15" name="Slide Number Placeholder 7"/>
          <p:cNvSpPr txBox="1">
            <a:spLocks/>
          </p:cNvSpPr>
          <p:nvPr/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58E042-2022-4AE4-B774-09E9DEAB7DC1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884" y="773189"/>
            <a:ext cx="1371241" cy="872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7" name="Picture 16" descr="ETSC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890" y="785043"/>
            <a:ext cx="1627053" cy="848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4949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800476" y="5956136"/>
            <a:ext cx="770468" cy="365125"/>
          </a:xfrm>
        </p:spPr>
        <p:txBody>
          <a:bodyPr/>
          <a:lstStyle/>
          <a:p>
            <a:fld id="{8D58E042-2022-4AE4-B774-09E9DEAB7DC1}" type="slidenum">
              <a:rPr lang="en-GB" smtClean="0"/>
              <a:t>5</a:t>
            </a:fld>
            <a:endParaRPr lang="en-GB"/>
          </a:p>
        </p:txBody>
      </p:sp>
      <p:pic>
        <p:nvPicPr>
          <p:cNvPr id="4" name="Picture 2" descr="Fit to Drive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71" y="1415241"/>
            <a:ext cx="2749485" cy="2062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6" name="Picture 6" descr="http://www.pacts.org.uk/wp-content/uploads/sites/2/231x180xDashboard-Post.png.pagespeed.ic.AmpIq6YDpZ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694" y="2314996"/>
            <a:ext cx="2631232" cy="2050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9" name="Picture 20" descr="iSAFER_logo_small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4788" y="4473118"/>
            <a:ext cx="3589867" cy="1202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logo_praise_rgb-300x200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0030" y="2770907"/>
            <a:ext cx="1883833" cy="1255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1643" y="2600305"/>
            <a:ext cx="1358513" cy="1596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Picture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1322" y="1467580"/>
            <a:ext cx="3037417" cy="9863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Road Safety Since 2010 – A Report with the RAC Found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07" y="3686073"/>
            <a:ext cx="2693503" cy="2020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82524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3078451"/>
            <a:ext cx="3907662" cy="2934999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Who is at risk?</a:t>
            </a:r>
          </a:p>
          <a:p>
            <a:endParaRPr lang="en-GB" dirty="0" smtClean="0"/>
          </a:p>
          <a:p>
            <a:r>
              <a:rPr lang="en-GB" dirty="0" smtClean="0"/>
              <a:t>Where and when is risk highest?</a:t>
            </a:r>
          </a:p>
          <a:p>
            <a:endParaRPr lang="en-GB" dirty="0" smtClean="0"/>
          </a:p>
          <a:p>
            <a:r>
              <a:rPr lang="en-GB" dirty="0" smtClean="0"/>
              <a:t>What causes higher risk?</a:t>
            </a:r>
          </a:p>
          <a:p>
            <a:endParaRPr lang="en-GB" dirty="0" smtClean="0"/>
          </a:p>
          <a:p>
            <a:r>
              <a:rPr lang="en-GB" dirty="0" smtClean="0"/>
              <a:t>What can be done to reduce this risk?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6</a:t>
            </a:fld>
            <a:endParaRPr lang="en-GB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68406" y="442956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 smtClean="0"/>
              <a:t>THE YEARS POLICY REPORT</a:t>
            </a:r>
            <a:endParaRPr lang="en-GB" dirty="0"/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733592" y="2212696"/>
            <a:ext cx="3593500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2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4815682" y="2212696"/>
            <a:ext cx="3601635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2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Questions to Answer</a:t>
            </a:r>
            <a:endParaRPr lang="en-GB" dirty="0"/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733592" y="3078451"/>
            <a:ext cx="3899527" cy="29349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A summary of the current situation in Europe for young drivers/riders</a:t>
            </a:r>
          </a:p>
          <a:p>
            <a:r>
              <a:rPr lang="en-GB" dirty="0" smtClean="0"/>
              <a:t>A better understanding of what is happening and why</a:t>
            </a:r>
          </a:p>
          <a:p>
            <a:r>
              <a:rPr lang="en-GB" dirty="0" smtClean="0"/>
              <a:t>Using evidence-based, up-to-date literature and research</a:t>
            </a:r>
          </a:p>
          <a:p>
            <a:r>
              <a:rPr lang="en-GB" dirty="0" smtClean="0"/>
              <a:t>Recommendations based on good examples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6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2">
                    <a:lumMod val="50000"/>
                  </a:schemeClr>
                </a:solidFill>
              </a:rPr>
              <a:t>2. Young people and road risk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51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Headline Figures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880" y="2205743"/>
            <a:ext cx="3899527" cy="3633047"/>
          </a:xfrm>
        </p:spPr>
        <p:txBody>
          <a:bodyPr/>
          <a:lstStyle/>
          <a:p>
            <a:r>
              <a:rPr lang="en-GB" dirty="0" smtClean="0"/>
              <a:t>In 2013, over 3,800 young people were killed in road traffic collisions </a:t>
            </a:r>
          </a:p>
          <a:p>
            <a:r>
              <a:rPr lang="en-GB" dirty="0" smtClean="0"/>
              <a:t>Young people aged 15-25 are more likely to be killed than older drivers</a:t>
            </a:r>
          </a:p>
          <a:p>
            <a:r>
              <a:rPr lang="en-GB" dirty="0" smtClean="0"/>
              <a:t>A road collision is one of the leading causes of death for young people</a:t>
            </a:r>
          </a:p>
          <a:p>
            <a:r>
              <a:rPr lang="en-GB" dirty="0" smtClean="0"/>
              <a:t>This also affects other road users and passengers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8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663282" y="2840513"/>
            <a:ext cx="39076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Young people make up:</a:t>
            </a:r>
          </a:p>
          <a:p>
            <a:pPr algn="ctr"/>
            <a:endParaRPr lang="en-GB" dirty="0"/>
          </a:p>
          <a:p>
            <a:pPr algn="ctr"/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</a:rPr>
              <a:t>11%</a:t>
            </a:r>
            <a:r>
              <a:rPr lang="en-GB" dirty="0" smtClean="0"/>
              <a:t> of drivers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but</a:t>
            </a:r>
          </a:p>
          <a:p>
            <a:pPr algn="ctr"/>
            <a:r>
              <a:rPr lang="en-GB" sz="4400" dirty="0" smtClean="0">
                <a:solidFill>
                  <a:schemeClr val="bg2">
                    <a:lumMod val="50000"/>
                  </a:schemeClr>
                </a:solidFill>
              </a:rPr>
              <a:t>17%</a:t>
            </a:r>
            <a:r>
              <a:rPr lang="en-GB" dirty="0" smtClean="0"/>
              <a:t> of deaths on the road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716" y="2583642"/>
            <a:ext cx="4214228" cy="282206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56716" y="2443509"/>
            <a:ext cx="4244537" cy="36009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Collisions involving young drivers/riders account for:</a:t>
            </a:r>
          </a:p>
          <a:p>
            <a:pPr algn="ctr"/>
            <a:endParaRPr lang="en-GB" dirty="0"/>
          </a:p>
          <a:p>
            <a:pPr algn="ctr"/>
            <a:r>
              <a:rPr lang="en-GB" sz="2400" dirty="0" smtClean="0">
                <a:solidFill>
                  <a:schemeClr val="bg2">
                    <a:lumMod val="50000"/>
                  </a:schemeClr>
                </a:solidFill>
              </a:rPr>
              <a:t>37% of total road traffic deaths</a:t>
            </a:r>
          </a:p>
          <a:p>
            <a:pPr algn="ctr"/>
            <a:endParaRPr lang="en-GB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GB" sz="2400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GB" dirty="0" smtClean="0"/>
              <a:t>For each young driver/rider killed, an average:</a:t>
            </a:r>
          </a:p>
          <a:p>
            <a:pPr algn="ctr"/>
            <a:endParaRPr lang="en-GB" dirty="0"/>
          </a:p>
          <a:p>
            <a:pPr algn="ctr"/>
            <a:r>
              <a:rPr lang="en-GB" sz="2400" dirty="0" smtClean="0">
                <a:solidFill>
                  <a:schemeClr val="bg2">
                    <a:lumMod val="50000"/>
                  </a:schemeClr>
                </a:solidFill>
              </a:rPr>
              <a:t>1.12 passengers/other road users killed</a:t>
            </a:r>
            <a:endParaRPr lang="en-GB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5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93" y="599725"/>
            <a:ext cx="7302274" cy="49107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1460" y="5475365"/>
            <a:ext cx="76236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Road deaths following collisions involving at least one car or motorcycle driven by a young person ranked by the share of car users (drivers or passengers) killed in those collisions. *Latest 3 years available 2007, 2008, 2009. † Latest data available 2007, 2008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75463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81" y="962658"/>
            <a:ext cx="8140118" cy="508497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6681" y="6047637"/>
            <a:ext cx="71000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i="1" dirty="0"/>
              <a:t>Road deaths by road user type among the 15-30 age group in 2013, </a:t>
            </a:r>
            <a:r>
              <a:rPr lang="en-GB" sz="1050" i="1" dirty="0" smtClean="0"/>
              <a:t>with </a:t>
            </a:r>
            <a:r>
              <a:rPr lang="en-GB" sz="1050" i="1" dirty="0"/>
              <a:t>countries ranked by percentage of car users. *2012 data used</a:t>
            </a:r>
            <a:endParaRPr lang="en-GB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448093" y="591918"/>
            <a:ext cx="3697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The majority are drivers and riders…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401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95" y="1180762"/>
            <a:ext cx="7185699" cy="480054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4595" y="5981305"/>
            <a:ext cx="4633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/>
              <a:t>Percentage of road user deaths amongst 15-30 year olds for 2013 by gender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48093" y="678967"/>
            <a:ext cx="4309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Males are much more at risk than females…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817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75" y="1264231"/>
            <a:ext cx="3330408" cy="4207876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49" y="1264231"/>
            <a:ext cx="3297950" cy="420787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33775" y="5681206"/>
            <a:ext cx="6509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/>
              <a:t>Driver </a:t>
            </a:r>
            <a:r>
              <a:rPr lang="en-GB" sz="1400" i="1" dirty="0"/>
              <a:t>and rider casualties in reported accidents between ages of under 17 and 29, by gender</a:t>
            </a:r>
            <a:endParaRPr lang="en-GB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55600" y="685800"/>
            <a:ext cx="3431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Especially when it comes to riders: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400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56" y="950718"/>
            <a:ext cx="7551005" cy="47858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40456" y="5736519"/>
            <a:ext cx="5996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Young people road deaths per million young inhabitants (with road deaths per million inhabitants at all ages for comparison</a:t>
            </a: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39615" y="581386"/>
            <a:ext cx="3670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Where the issue is particularly bad…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387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1" y="984750"/>
            <a:ext cx="7530723" cy="47001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39551" y="5792598"/>
            <a:ext cx="4826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/>
              <a:t>Road deaths by road user type for the 15-30 age group in 2013, </a:t>
            </a:r>
            <a:endParaRPr lang="en-GB" sz="1400" i="1" dirty="0" smtClean="0"/>
          </a:p>
          <a:p>
            <a:r>
              <a:rPr lang="en-GB" sz="1400" i="1" dirty="0" smtClean="0"/>
              <a:t>with </a:t>
            </a:r>
            <a:r>
              <a:rPr lang="en-GB" sz="1400" i="1" dirty="0"/>
              <a:t>countries ranked by percentage of PTW users. *2012 data used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14528" y="615418"/>
            <a:ext cx="468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Which types of collision are happening where…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496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2">
                    <a:lumMod val="50000"/>
                  </a:schemeClr>
                </a:solidFill>
              </a:rPr>
              <a:t>3. </a:t>
            </a:r>
            <a:r>
              <a:rPr lang="en-GB" sz="4400" dirty="0" smtClean="0">
                <a:solidFill>
                  <a:schemeClr val="bg2">
                    <a:lumMod val="50000"/>
                  </a:schemeClr>
                </a:solidFill>
              </a:rPr>
              <a:t>What causes this </a:t>
            </a:r>
            <a:r>
              <a:rPr lang="en-GB" sz="4400" dirty="0">
                <a:solidFill>
                  <a:schemeClr val="bg2">
                    <a:lumMod val="50000"/>
                  </a:schemeClr>
                </a:solidFill>
              </a:rPr>
              <a:t>increased road risk?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62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Four Main Factors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159953"/>
            <a:ext cx="3899527" cy="3701097"/>
          </a:xfrm>
        </p:spPr>
        <p:txBody>
          <a:bodyPr>
            <a:normAutofit/>
          </a:bodyPr>
          <a:lstStyle/>
          <a:p>
            <a:r>
              <a:rPr lang="en-GB" dirty="0" smtClean="0"/>
              <a:t>Age, gender and biology</a:t>
            </a:r>
          </a:p>
          <a:p>
            <a:endParaRPr lang="en-GB" dirty="0" smtClean="0"/>
          </a:p>
          <a:p>
            <a:r>
              <a:rPr lang="en-GB" dirty="0" smtClean="0"/>
              <a:t>A lack of driving and riding experience</a:t>
            </a:r>
          </a:p>
          <a:p>
            <a:endParaRPr lang="en-GB" dirty="0" smtClean="0"/>
          </a:p>
          <a:p>
            <a:r>
              <a:rPr lang="en-GB" dirty="0" smtClean="0"/>
              <a:t>Impairments and distractions</a:t>
            </a:r>
          </a:p>
          <a:p>
            <a:endParaRPr lang="en-GB" dirty="0" smtClean="0"/>
          </a:p>
          <a:p>
            <a:r>
              <a:rPr lang="en-GB" dirty="0" smtClean="0"/>
              <a:t>Vehicle choice and the consideration of safety 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PACTS: Parliamentary Advisory Council for Transport SAFETY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16</a:t>
            </a:fld>
            <a:endParaRPr lang="en-GB"/>
          </a:p>
        </p:txBody>
      </p:sp>
      <p:pic>
        <p:nvPicPr>
          <p:cNvPr id="1026" name="Picture 2" descr="Image result for brain driv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706" y="1934883"/>
            <a:ext cx="3838650" cy="196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beer c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192" y="3034109"/>
            <a:ext cx="1932752" cy="1449564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6068" y="4294294"/>
            <a:ext cx="2799379" cy="1916020"/>
          </a:xfrm>
          <a:prstGeom prst="roundRect">
            <a:avLst>
              <a:gd name="adj" fmla="val 16667"/>
            </a:avLst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3990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Age, Gender and biology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Cognitive abilities are developing between ages of 15-25</a:t>
            </a:r>
          </a:p>
          <a:p>
            <a:r>
              <a:rPr lang="en-GB" dirty="0" smtClean="0"/>
              <a:t>Hormonal changes change attitudes to </a:t>
            </a:r>
            <a:r>
              <a:rPr lang="en-GB" dirty="0" smtClean="0"/>
              <a:t>risk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PACTS: Parliamentary Advisory Council for Transport SAFETY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17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2" y="3649539"/>
            <a:ext cx="5547466" cy="260066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Social changes occur at the same time</a:t>
            </a:r>
          </a:p>
          <a:p>
            <a:pPr lvl="1"/>
            <a:r>
              <a:rPr lang="en-GB" dirty="0"/>
              <a:t>Need to move around</a:t>
            </a:r>
          </a:p>
          <a:p>
            <a:pPr lvl="1"/>
            <a:r>
              <a:rPr lang="en-GB" dirty="0"/>
              <a:t>Drink and drugs</a:t>
            </a:r>
          </a:p>
          <a:p>
            <a:pPr lvl="1"/>
            <a:r>
              <a:rPr lang="en-GB" dirty="0"/>
              <a:t>Friends and peer </a:t>
            </a:r>
            <a:r>
              <a:rPr lang="en-GB" dirty="0" smtClean="0"/>
              <a:t>pressures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300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lack of Experience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Young drivers/riders have:</a:t>
            </a:r>
            <a:endParaRPr lang="en-GB" dirty="0"/>
          </a:p>
          <a:p>
            <a:r>
              <a:rPr lang="en-GB" dirty="0" smtClean="0"/>
              <a:t>A basic </a:t>
            </a:r>
            <a:r>
              <a:rPr lang="en-GB" i="1" dirty="0" smtClean="0"/>
              <a:t>knowledge</a:t>
            </a:r>
            <a:r>
              <a:rPr lang="en-GB" dirty="0" smtClean="0"/>
              <a:t> of vehicle control</a:t>
            </a:r>
          </a:p>
          <a:p>
            <a:r>
              <a:rPr lang="en-GB" dirty="0" smtClean="0"/>
              <a:t>But less </a:t>
            </a:r>
            <a:r>
              <a:rPr lang="en-GB" i="1" dirty="0" smtClean="0"/>
              <a:t>experience </a:t>
            </a:r>
            <a:r>
              <a:rPr lang="en-GB" dirty="0" smtClean="0"/>
              <a:t>of actual driving</a:t>
            </a:r>
          </a:p>
          <a:p>
            <a:pPr lvl="1"/>
            <a:r>
              <a:rPr lang="en-GB" dirty="0" smtClean="0"/>
              <a:t>Types of roads</a:t>
            </a:r>
          </a:p>
          <a:p>
            <a:pPr lvl="1"/>
            <a:r>
              <a:rPr lang="en-GB" dirty="0" smtClean="0"/>
              <a:t>Weather conditions</a:t>
            </a:r>
          </a:p>
          <a:p>
            <a:pPr lvl="1"/>
            <a:r>
              <a:rPr lang="en-GB" dirty="0" smtClean="0"/>
              <a:t>Hazard perception</a:t>
            </a:r>
          </a:p>
          <a:p>
            <a:r>
              <a:rPr lang="en-GB" dirty="0" smtClean="0"/>
              <a:t>Takes time for these skills to develop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18</a:t>
            </a:fld>
            <a:endParaRPr lang="en-GB"/>
          </a:p>
        </p:txBody>
      </p:sp>
      <p:pic>
        <p:nvPicPr>
          <p:cNvPr id="1030" name="Picture 6" descr="Image result for rural roa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695" y="1369622"/>
            <a:ext cx="2666015" cy="1995267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driving in r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068" y="3080302"/>
            <a:ext cx="2798191" cy="1702233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wo vehicles were significantly damaged in separate moose collisions in western Newfoundland Friday morning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695" y="4578429"/>
            <a:ext cx="2926753" cy="1463377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85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52" y="661140"/>
            <a:ext cx="7866381" cy="50115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4952" y="5651670"/>
            <a:ext cx="5452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/>
              <a:t>Decrease </a:t>
            </a:r>
            <a:r>
              <a:rPr lang="en-GB" sz="1400" i="1" dirty="0"/>
              <a:t>in the crash rates of novice drivers starting their driving career early </a:t>
            </a:r>
            <a:endParaRPr lang="en-GB" sz="1400" i="1" dirty="0" smtClean="0"/>
          </a:p>
          <a:p>
            <a:r>
              <a:rPr lang="en-GB" sz="1400" i="1" dirty="0" smtClean="0"/>
              <a:t>and </a:t>
            </a:r>
            <a:r>
              <a:rPr lang="en-GB" sz="1400" i="1" dirty="0"/>
              <a:t>novice drivers starting their driving career later or late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32571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Impairments and Distractions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These can affect all road users at all ages and are common problems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But they affect young people in particular:</a:t>
            </a:r>
          </a:p>
          <a:p>
            <a:pPr lvl="1"/>
            <a:r>
              <a:rPr lang="en-GB" dirty="0" smtClean="0"/>
              <a:t>Greater exposure to them</a:t>
            </a:r>
          </a:p>
          <a:p>
            <a:pPr lvl="1"/>
            <a:r>
              <a:rPr lang="en-GB" dirty="0" smtClean="0"/>
              <a:t>Lower tolerance</a:t>
            </a:r>
          </a:p>
          <a:p>
            <a:pPr lvl="1"/>
            <a:r>
              <a:rPr lang="en-GB" dirty="0" smtClean="0"/>
              <a:t>Less experience of them</a:t>
            </a:r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63282" y="2159954"/>
            <a:ext cx="3907662" cy="3633047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Impairments</a:t>
            </a:r>
          </a:p>
          <a:p>
            <a:pPr lvl="1"/>
            <a:r>
              <a:rPr lang="en-GB" dirty="0" smtClean="0"/>
              <a:t>Alcohol </a:t>
            </a:r>
            <a:r>
              <a:rPr lang="en-GB" dirty="0" smtClean="0">
                <a:sym typeface="Wingdings" panose="05000000000000000000" pitchFamily="2" charset="2"/>
              </a:rPr>
              <a:t></a:t>
            </a:r>
          </a:p>
          <a:p>
            <a:pPr lvl="1"/>
            <a:r>
              <a:rPr lang="en-GB" dirty="0" smtClean="0"/>
              <a:t>Drugs </a:t>
            </a:r>
            <a:r>
              <a:rPr lang="en-GB" dirty="0" smtClean="0">
                <a:sym typeface="Wingdings" panose="05000000000000000000" pitchFamily="2" charset="2"/>
              </a:rPr>
              <a:t></a:t>
            </a:r>
            <a:endParaRPr lang="en-GB" dirty="0" smtClean="0"/>
          </a:p>
          <a:p>
            <a:pPr lvl="1"/>
            <a:r>
              <a:rPr lang="en-GB" dirty="0" smtClean="0"/>
              <a:t>Fatigue </a:t>
            </a:r>
            <a:r>
              <a:rPr lang="en-GB" dirty="0" smtClean="0">
                <a:sym typeface="Wingdings" panose="05000000000000000000" pitchFamily="2" charset="2"/>
              </a:rPr>
              <a:t></a:t>
            </a:r>
            <a:endParaRPr lang="en-GB" dirty="0" smtClean="0"/>
          </a:p>
          <a:p>
            <a:pPr marL="324000" lvl="1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Distractions</a:t>
            </a:r>
          </a:p>
          <a:p>
            <a:pPr lvl="1"/>
            <a:r>
              <a:rPr lang="en-GB" dirty="0" smtClean="0"/>
              <a:t>Mobiles/tablets/</a:t>
            </a:r>
            <a:r>
              <a:rPr lang="en-GB" dirty="0" err="1" smtClean="0"/>
              <a:t>SatNavs</a:t>
            </a:r>
            <a:r>
              <a:rPr lang="en-GB" dirty="0" smtClean="0"/>
              <a:t> </a:t>
            </a:r>
            <a:r>
              <a:rPr lang="en-GB" dirty="0">
                <a:sym typeface="Wingdings" panose="05000000000000000000" pitchFamily="2" charset="2"/>
              </a:rPr>
              <a:t></a:t>
            </a:r>
            <a:endParaRPr lang="en-GB" dirty="0" smtClean="0"/>
          </a:p>
          <a:p>
            <a:pPr lvl="1"/>
            <a:r>
              <a:rPr lang="en-GB" dirty="0" smtClean="0"/>
              <a:t>Friends/Passengers </a:t>
            </a:r>
            <a:r>
              <a:rPr lang="en-GB" dirty="0" smtClean="0">
                <a:sym typeface="Wingdings" panose="05000000000000000000" pitchFamily="2" charset="2"/>
              </a:rPr>
              <a:t></a:t>
            </a:r>
            <a:endParaRPr lang="en-GB" dirty="0" smtClean="0"/>
          </a:p>
          <a:p>
            <a:pPr lvl="1"/>
            <a:endParaRPr lang="en-GB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20</a:t>
            </a:fld>
            <a:endParaRPr lang="en-GB"/>
          </a:p>
        </p:txBody>
      </p:sp>
      <p:pic>
        <p:nvPicPr>
          <p:cNvPr id="2050" name="Picture 2" descr="Image result for alcoh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15" y="5044011"/>
            <a:ext cx="3054350" cy="119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76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" y="584209"/>
            <a:ext cx="7193279" cy="4920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7552" y="5632704"/>
            <a:ext cx="54362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/>
              <a:t>Young people and total death rates per million population by day of the week </a:t>
            </a:r>
            <a:endParaRPr lang="en-GB" sz="1400" i="1" dirty="0" smtClean="0"/>
          </a:p>
          <a:p>
            <a:r>
              <a:rPr lang="en-GB" sz="1400" i="1" dirty="0" smtClean="0"/>
              <a:t>and </a:t>
            </a:r>
            <a:r>
              <a:rPr lang="en-GB" sz="1400" i="1" dirty="0"/>
              <a:t>time of the day, EU, 2013, or latest available year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9296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Vehicle Choice and Safety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7915" y="2220806"/>
            <a:ext cx="7989752" cy="3630795"/>
          </a:xfrm>
        </p:spPr>
        <p:txBody>
          <a:bodyPr/>
          <a:lstStyle/>
          <a:p>
            <a:r>
              <a:rPr lang="en-GB" dirty="0" smtClean="0"/>
              <a:t>Types of vehicles being used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/>
              <a:t>Safety features and technologies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Costs of learning to drive/ride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Choosing to drive safely, or not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PACTS: Parliamentary Advisory Council for Transport SAFETY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22</a:t>
            </a:fld>
            <a:endParaRPr lang="en-GB"/>
          </a:p>
        </p:txBody>
      </p:sp>
      <p:pic>
        <p:nvPicPr>
          <p:cNvPr id="3074" name="Picture 2" descr="Image result for renault clio o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729" y="2228003"/>
            <a:ext cx="2673747" cy="1782498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SU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728" y="4299877"/>
            <a:ext cx="2673747" cy="1425999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35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2">
                    <a:lumMod val="50000"/>
                  </a:schemeClr>
                </a:solidFill>
              </a:rPr>
              <a:t>4. </a:t>
            </a:r>
            <a:r>
              <a:rPr lang="en-GB" sz="4400" dirty="0" smtClean="0">
                <a:solidFill>
                  <a:schemeClr val="bg2">
                    <a:lumMod val="50000"/>
                  </a:schemeClr>
                </a:solidFill>
              </a:rPr>
              <a:t>How can we manage the risk?</a:t>
            </a:r>
            <a:endParaRPr lang="en-GB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50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Countermeasures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General safety measures</a:t>
            </a:r>
          </a:p>
          <a:p>
            <a:endParaRPr lang="en-GB" dirty="0" smtClean="0"/>
          </a:p>
          <a:p>
            <a:r>
              <a:rPr lang="en-GB" dirty="0" smtClean="0"/>
              <a:t>Training and education</a:t>
            </a:r>
          </a:p>
          <a:p>
            <a:endParaRPr lang="en-GB" dirty="0" smtClean="0"/>
          </a:p>
          <a:p>
            <a:r>
              <a:rPr lang="en-GB" dirty="0" smtClean="0"/>
              <a:t>Licensing and testing</a:t>
            </a:r>
          </a:p>
          <a:p>
            <a:endParaRPr lang="en-GB" dirty="0" smtClean="0"/>
          </a:p>
          <a:p>
            <a:r>
              <a:rPr lang="en-GB" dirty="0" smtClean="0"/>
              <a:t>Safer vehicles and telematics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24</a:t>
            </a:fld>
            <a:endParaRPr lang="en-GB"/>
          </a:p>
        </p:txBody>
      </p:sp>
      <p:pic>
        <p:nvPicPr>
          <p:cNvPr id="4098" name="Picture 2" descr="Image result for traffic police u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923" y="2014854"/>
            <a:ext cx="2229550" cy="1253277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driver train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656" y="2734758"/>
            <a:ext cx="2229550" cy="1480668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L plat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923" y="3725332"/>
            <a:ext cx="2229550" cy="1170514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Image result for crash tes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657" y="4487014"/>
            <a:ext cx="2229550" cy="1486366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60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General safety measures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770803"/>
            <a:ext cx="7989752" cy="4015000"/>
          </a:xfrm>
        </p:spPr>
        <p:txBody>
          <a:bodyPr>
            <a:normAutofit/>
          </a:bodyPr>
          <a:lstStyle/>
          <a:p>
            <a:r>
              <a:rPr lang="en-GB" dirty="0" smtClean="0"/>
              <a:t>Benefit everyone, but especially young people</a:t>
            </a:r>
          </a:p>
          <a:p>
            <a:pPr lvl="1"/>
            <a:r>
              <a:rPr lang="en-GB" dirty="0" smtClean="0"/>
              <a:t>Examples include alcohol limits, speed limits, seatbelt laws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For young people:</a:t>
            </a:r>
          </a:p>
          <a:p>
            <a:pPr lvl="1"/>
            <a:r>
              <a:rPr lang="en-GB" dirty="0" smtClean="0"/>
              <a:t>Strict demerit point systems</a:t>
            </a:r>
          </a:p>
          <a:p>
            <a:pPr lvl="1"/>
            <a:r>
              <a:rPr lang="en-GB" dirty="0" smtClean="0"/>
              <a:t>Lower alcohol limits </a:t>
            </a:r>
          </a:p>
          <a:p>
            <a:pPr lvl="1"/>
            <a:r>
              <a:rPr lang="en-GB" dirty="0" smtClean="0"/>
              <a:t>Alternative modes of transport</a:t>
            </a:r>
          </a:p>
          <a:p>
            <a:pPr lvl="1"/>
            <a:r>
              <a:rPr lang="en-GB" dirty="0" smtClean="0"/>
              <a:t>Good information campaigns targeting young people</a:t>
            </a:r>
          </a:p>
          <a:p>
            <a:pPr lvl="2"/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25</a:t>
            </a:fld>
            <a:endParaRPr lang="en-GB"/>
          </a:p>
        </p:txBody>
      </p:sp>
      <p:pic>
        <p:nvPicPr>
          <p:cNvPr id="5122" name="Picture 2" descr="Image result for speed limit 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205" y="2018242"/>
            <a:ext cx="1878542" cy="187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no alcoho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453" y="2812229"/>
            <a:ext cx="937752" cy="95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don't text and drive thin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453" y="4123345"/>
            <a:ext cx="2644494" cy="1984200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97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Training and education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620616"/>
            <a:ext cx="7989752" cy="4237384"/>
          </a:xfrm>
        </p:spPr>
        <p:txBody>
          <a:bodyPr>
            <a:normAutofit/>
          </a:bodyPr>
          <a:lstStyle/>
          <a:p>
            <a:r>
              <a:rPr lang="en-GB" dirty="0" smtClean="0"/>
              <a:t>General road safety and learning to drive </a:t>
            </a:r>
          </a:p>
          <a:p>
            <a:pPr lvl="1"/>
            <a:r>
              <a:rPr lang="en-GB" dirty="0" smtClean="0"/>
              <a:t>Education</a:t>
            </a:r>
          </a:p>
          <a:p>
            <a:pPr lvl="1"/>
            <a:r>
              <a:rPr lang="en-GB" dirty="0" smtClean="0"/>
              <a:t>Training – formal and informal</a:t>
            </a:r>
          </a:p>
          <a:p>
            <a:pPr lvl="1"/>
            <a:r>
              <a:rPr lang="en-GB" dirty="0" smtClean="0"/>
              <a:t>Post-licence training</a:t>
            </a:r>
          </a:p>
          <a:p>
            <a:pPr marL="324000" lvl="1" indent="0">
              <a:buNone/>
            </a:pPr>
            <a:endParaRPr lang="en-GB" dirty="0"/>
          </a:p>
          <a:p>
            <a:r>
              <a:rPr lang="en-GB" dirty="0" smtClean="0"/>
              <a:t>For young people:</a:t>
            </a:r>
          </a:p>
          <a:p>
            <a:pPr lvl="1"/>
            <a:r>
              <a:rPr lang="en-GB" dirty="0" smtClean="0"/>
              <a:t>Encourage road safety in schools</a:t>
            </a:r>
          </a:p>
          <a:p>
            <a:pPr lvl="1"/>
            <a:r>
              <a:rPr lang="en-GB" dirty="0" smtClean="0"/>
              <a:t>Make sure that formal training has </a:t>
            </a:r>
            <a:r>
              <a:rPr lang="en-GB" i="1" dirty="0" smtClean="0"/>
              <a:t>more </a:t>
            </a:r>
            <a:r>
              <a:rPr lang="en-GB" dirty="0" smtClean="0"/>
              <a:t>than just basic skills, especially for riders</a:t>
            </a:r>
          </a:p>
          <a:p>
            <a:pPr lvl="1"/>
            <a:r>
              <a:rPr lang="en-GB" dirty="0" smtClean="0"/>
              <a:t>Encourage more informal training</a:t>
            </a:r>
          </a:p>
          <a:p>
            <a:pPr lvl="1"/>
            <a:r>
              <a:rPr lang="en-GB" dirty="0" smtClean="0"/>
              <a:t>Consider post-licence training in some form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marL="324000" lvl="1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PACTS: Parliamentary Advisory Council for Transport SAFETY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26</a:t>
            </a:fld>
            <a:endParaRPr lang="en-GB"/>
          </a:p>
        </p:txBody>
      </p:sp>
      <p:pic>
        <p:nvPicPr>
          <p:cNvPr id="6146" name="Picture 2" descr="Image result for driving school class r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582" y="2614849"/>
            <a:ext cx="1989362" cy="1591490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nervous driving instru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294" y="2620616"/>
            <a:ext cx="2114296" cy="1585723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72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Licensing and testing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64" y="2017564"/>
            <a:ext cx="7989752" cy="3630795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What are the key skills a candidate needs? Do they have them?</a:t>
            </a:r>
          </a:p>
          <a:p>
            <a:pPr lvl="1"/>
            <a:r>
              <a:rPr lang="en-GB" dirty="0" smtClean="0"/>
              <a:t>Theory tests</a:t>
            </a:r>
          </a:p>
          <a:p>
            <a:pPr lvl="1"/>
            <a:r>
              <a:rPr lang="en-GB" dirty="0" smtClean="0"/>
              <a:t>Practical tests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For young people:</a:t>
            </a:r>
          </a:p>
          <a:p>
            <a:pPr lvl="1"/>
            <a:r>
              <a:rPr lang="en-GB" dirty="0" smtClean="0"/>
              <a:t>What age to licence at?</a:t>
            </a:r>
          </a:p>
          <a:p>
            <a:pPr lvl="1"/>
            <a:r>
              <a:rPr lang="en-GB" dirty="0" smtClean="0"/>
              <a:t>Graduated Driver Licensing</a:t>
            </a:r>
          </a:p>
          <a:p>
            <a:pPr lvl="1"/>
            <a:r>
              <a:rPr lang="en-GB" dirty="0" smtClean="0"/>
              <a:t>Hazard Perception Testing</a:t>
            </a:r>
          </a:p>
          <a:p>
            <a:pPr lvl="1"/>
            <a:r>
              <a:rPr lang="en-GB" dirty="0" smtClean="0"/>
              <a:t>Test content, length and location</a:t>
            </a:r>
          </a:p>
          <a:p>
            <a:pPr lvl="2"/>
            <a:r>
              <a:rPr lang="en-GB" dirty="0" smtClean="0"/>
              <a:t>Independent Driving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PACTS: Parliamentary Advisory Council for Transport SAFETY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27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84064" y="2656379"/>
            <a:ext cx="2979726" cy="34348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2339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Safer vehicles and telematics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898819"/>
            <a:ext cx="7989752" cy="36307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Vehicle choice, safety technologies and the cost of being a driver/rider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For young people:</a:t>
            </a:r>
          </a:p>
          <a:p>
            <a:pPr lvl="1"/>
            <a:r>
              <a:rPr lang="en-GB" dirty="0" smtClean="0"/>
              <a:t>Encourage safer vehicles</a:t>
            </a:r>
          </a:p>
          <a:p>
            <a:pPr lvl="1"/>
            <a:r>
              <a:rPr lang="en-GB" dirty="0" smtClean="0"/>
              <a:t>Encourage safety technologies</a:t>
            </a:r>
          </a:p>
          <a:p>
            <a:pPr lvl="1"/>
            <a:r>
              <a:rPr lang="en-GB" dirty="0" smtClean="0"/>
              <a:t>Telematics insurance</a:t>
            </a:r>
          </a:p>
          <a:p>
            <a:pPr lvl="1"/>
            <a:r>
              <a:rPr lang="en-GB" dirty="0" smtClean="0"/>
              <a:t>Cars of the future? </a:t>
            </a:r>
          </a:p>
          <a:p>
            <a:pPr lvl="2"/>
            <a:r>
              <a:rPr lang="en-GB" dirty="0" smtClean="0"/>
              <a:t>Is this all a waste of time?!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PACTS: Parliamentary Advisory Council for Transport SAFETY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28</a:t>
            </a:fld>
            <a:endParaRPr lang="en-GB"/>
          </a:p>
        </p:txBody>
      </p:sp>
      <p:sp>
        <p:nvSpPr>
          <p:cNvPr id="6" name="AutoShape 2" descr="Image result for telema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198" name="Picture 6" descr="Image result for telemat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96" y="2596932"/>
            <a:ext cx="2063107" cy="80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mage result for autonomous ca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068" y="2700325"/>
            <a:ext cx="3820974" cy="3442318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86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3488" y="860936"/>
            <a:ext cx="8245160" cy="590321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Thanks for listening</a:t>
            </a:r>
            <a:endParaRPr lang="en-GB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E042-2022-4AE4-B774-09E9DEAB7DC1}" type="slidenum">
              <a:rPr lang="en-GB" smtClean="0"/>
              <a:t>29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1192" y="4217070"/>
            <a:ext cx="7989752" cy="108332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PACTS: Parliamentary Advisory council for transport safety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Laurence.Atchison@pacts.org.uk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800" y="756346"/>
            <a:ext cx="3265144" cy="207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961</TotalTime>
  <Words>1067</Words>
  <Application>Microsoft Office PowerPoint</Application>
  <PresentationFormat>On-screen Show (4:3)</PresentationFormat>
  <Paragraphs>228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Gill Sans MT</vt:lpstr>
      <vt:lpstr>Wingdings</vt:lpstr>
      <vt:lpstr>Wingdings 2</vt:lpstr>
      <vt:lpstr>Dividend</vt:lpstr>
      <vt:lpstr>YOUTH and Road Safety  in Europe  </vt:lpstr>
      <vt:lpstr>outline</vt:lpstr>
      <vt:lpstr>1. PACTS, ETSC and The YEARS    POLICY Report</vt:lpstr>
      <vt:lpstr>PowerPoint Presentation</vt:lpstr>
      <vt:lpstr>PowerPoint Presentation</vt:lpstr>
      <vt:lpstr>PowerPoint Presentation</vt:lpstr>
      <vt:lpstr>2. Young people and road risk</vt:lpstr>
      <vt:lpstr>Headline Figures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What causes this increased road risk?</vt:lpstr>
      <vt:lpstr>Four Main Factors</vt:lpstr>
      <vt:lpstr>Age, Gender and biology</vt:lpstr>
      <vt:lpstr>A lack of Experience</vt:lpstr>
      <vt:lpstr>PowerPoint Presentation</vt:lpstr>
      <vt:lpstr>Impairments and Distractions</vt:lpstr>
      <vt:lpstr>PowerPoint Presentation</vt:lpstr>
      <vt:lpstr>Vehicle Choice and Safety</vt:lpstr>
      <vt:lpstr>4. How can we manage the risk?</vt:lpstr>
      <vt:lpstr>Countermeasures </vt:lpstr>
      <vt:lpstr>General safety measures</vt:lpstr>
      <vt:lpstr>Training and education</vt:lpstr>
      <vt:lpstr>Licensing and testing</vt:lpstr>
      <vt:lpstr>Safer vehicles and telematics</vt:lpstr>
      <vt:lpstr>PACTS: Parliamentary Advisory council for transport safety    Laurence.Atchison@pacts.org.uk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Laurence Atchison</dc:creator>
  <cp:lastModifiedBy>Laurence Atchison</cp:lastModifiedBy>
  <cp:revision>93</cp:revision>
  <dcterms:created xsi:type="dcterms:W3CDTF">2016-09-27T15:39:24Z</dcterms:created>
  <dcterms:modified xsi:type="dcterms:W3CDTF">2016-10-21T16:29:46Z</dcterms:modified>
</cp:coreProperties>
</file>