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drawings/drawing3.xml" ContentType="application/vnd.openxmlformats-officedocument.drawingml.chartshap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4705" r:id="rId1"/>
  </p:sldMasterIdLst>
  <p:notesMasterIdLst>
    <p:notesMasterId r:id="rId22"/>
  </p:notesMasterIdLst>
  <p:handoutMasterIdLst>
    <p:handoutMasterId r:id="rId23"/>
  </p:handoutMasterIdLst>
  <p:sldIdLst>
    <p:sldId id="691" r:id="rId2"/>
    <p:sldId id="723" r:id="rId3"/>
    <p:sldId id="793" r:id="rId4"/>
    <p:sldId id="797" r:id="rId5"/>
    <p:sldId id="798" r:id="rId6"/>
    <p:sldId id="799" r:id="rId7"/>
    <p:sldId id="800" r:id="rId8"/>
    <p:sldId id="801" r:id="rId9"/>
    <p:sldId id="802" r:id="rId10"/>
    <p:sldId id="805" r:id="rId11"/>
    <p:sldId id="803" r:id="rId12"/>
    <p:sldId id="804" r:id="rId13"/>
    <p:sldId id="765" r:id="rId14"/>
    <p:sldId id="784" r:id="rId15"/>
    <p:sldId id="796" r:id="rId16"/>
    <p:sldId id="766" r:id="rId17"/>
    <p:sldId id="767" r:id="rId18"/>
    <p:sldId id="774" r:id="rId19"/>
    <p:sldId id="776" r:id="rId20"/>
    <p:sldId id="693" r:id="rId21"/>
  </p:sldIdLst>
  <p:sldSz cx="9144000" cy="6858000" type="screen4x3"/>
  <p:notesSz cx="6797675" cy="9926638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Frutiger-Bold" pitchFamily="2" charset="0"/>
      <p:regular r:id="rId28"/>
    </p:embeddedFont>
    <p:embeddedFont>
      <p:font typeface="Frutiger-Light" pitchFamily="2" charset="0"/>
      <p:regular r:id="rId29"/>
    </p:embeddedFont>
    <p:embeddedFont>
      <p:font typeface="Frutiger-Black" pitchFamily="2" charset="0"/>
      <p:regular r:id="rId30"/>
    </p:embeddedFont>
    <p:embeddedFont>
      <p:font typeface="Frutiger-Roman" pitchFamily="2" charset="0"/>
      <p:regular r:id="rId31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65D64A"/>
    <a:srgbClr val="CC6600"/>
    <a:srgbClr val="FFFF99"/>
    <a:srgbClr val="9AF729"/>
    <a:srgbClr val="6699FF"/>
    <a:srgbClr val="FFFF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64" autoAdjust="0"/>
    <p:restoredTop sz="87572" autoAdjust="0"/>
  </p:normalViewPr>
  <p:slideViewPr>
    <p:cSldViewPr>
      <p:cViewPr varScale="1">
        <p:scale>
          <a:sx n="89" d="100"/>
          <a:sy n="89" d="100"/>
        </p:scale>
        <p:origin x="1181" y="11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848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oleObject" Target="../embeddings/oleObject2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2.xml"/><Relationship Id="rId4" Type="http://schemas.openxmlformats.org/officeDocument/2006/relationships/oleObject" Target="../embeddings/oleObject3.bin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3.xml"/><Relationship Id="rId4" Type="http://schemas.openxmlformats.org/officeDocument/2006/relationships/oleObject" Target="../embeddings/oleObject4.bin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Users\Richard\Documents\ETSC\PIN%20AR15\Indicator%209th%20PIN%20annual%20Report_03%200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5382976810994729E-2"/>
          <c:y val="2.820144594911685E-2"/>
          <c:w val="0.92655570724232683"/>
          <c:h val="0.8809798475499530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'[Updates after publication.xlsx]1. Road deaths 2011-2014'!$AE$53:$AE$84</c:f>
              <c:strCache>
                <c:ptCount val="32"/>
                <c:pt idx="0">
                  <c:v>MT</c:v>
                </c:pt>
                <c:pt idx="1">
                  <c:v>LU</c:v>
                </c:pt>
                <c:pt idx="2">
                  <c:v>NO</c:v>
                </c:pt>
                <c:pt idx="3">
                  <c:v>HR</c:v>
                </c:pt>
                <c:pt idx="4">
                  <c:v>SI</c:v>
                </c:pt>
                <c:pt idx="5">
                  <c:v>RS</c:v>
                </c:pt>
                <c:pt idx="6">
                  <c:v>FI</c:v>
                </c:pt>
                <c:pt idx="7">
                  <c:v>EL</c:v>
                </c:pt>
                <c:pt idx="8">
                  <c:v>CH</c:v>
                </c:pt>
                <c:pt idx="9">
                  <c:v>AT</c:v>
                </c:pt>
                <c:pt idx="10">
                  <c:v>PL</c:v>
                </c:pt>
                <c:pt idx="11">
                  <c:v>DK</c:v>
                </c:pt>
                <c:pt idx="12">
                  <c:v>EE</c:v>
                </c:pt>
                <c:pt idx="13">
                  <c:v>RO</c:v>
                </c:pt>
                <c:pt idx="14">
                  <c:v>IT</c:v>
                </c:pt>
                <c:pt idx="15">
                  <c:v>BE</c:v>
                </c:pt>
                <c:pt idx="16">
                  <c:v>ES</c:v>
                </c:pt>
                <c:pt idx="17">
                  <c:v>NL</c:v>
                </c:pt>
                <c:pt idx="18">
                  <c:v>PT</c:v>
                </c:pt>
                <c:pt idx="19">
                  <c:v>IL</c:v>
                </c:pt>
                <c:pt idx="20">
                  <c:v>DE</c:v>
                </c:pt>
                <c:pt idx="21">
                  <c:v>CY</c:v>
                </c:pt>
                <c:pt idx="22">
                  <c:v>LT</c:v>
                </c:pt>
                <c:pt idx="23">
                  <c:v>FR</c:v>
                </c:pt>
                <c:pt idx="24">
                  <c:v>IE</c:v>
                </c:pt>
                <c:pt idx="25">
                  <c:v>SE</c:v>
                </c:pt>
                <c:pt idx="26">
                  <c:v>UK</c:v>
                </c:pt>
                <c:pt idx="27">
                  <c:v>CZ</c:v>
                </c:pt>
                <c:pt idx="28">
                  <c:v>HU</c:v>
                </c:pt>
                <c:pt idx="29">
                  <c:v>BG</c:v>
                </c:pt>
                <c:pt idx="30">
                  <c:v>SK</c:v>
                </c:pt>
                <c:pt idx="31">
                  <c:v>LV</c:v>
                </c:pt>
              </c:strCache>
            </c:strRef>
          </c:cat>
          <c:val>
            <c:numRef>
              <c:f>'[Updates after publication.xlsx]1. Road deaths 2011-2014'!$AF$53:$AF$84</c:f>
              <c:numCache>
                <c:formatCode>0.00%</c:formatCode>
                <c:ptCount val="32"/>
                <c:pt idx="0">
                  <c:v>-0.44444444444444442</c:v>
                </c:pt>
                <c:pt idx="1">
                  <c:v>-0.22222222222222221</c:v>
                </c:pt>
                <c:pt idx="2">
                  <c:v>-0.21390374331550802</c:v>
                </c:pt>
                <c:pt idx="3">
                  <c:v>-0.16304347826086957</c:v>
                </c:pt>
              </c:numCache>
            </c:numRef>
          </c:val>
        </c:ser>
        <c:ser>
          <c:idx val="1"/>
          <c:order val="1"/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'[Updates after publication.xlsx]1. Road deaths 2011-2014'!$AE$53:$AE$84</c:f>
              <c:strCache>
                <c:ptCount val="32"/>
                <c:pt idx="0">
                  <c:v>MT</c:v>
                </c:pt>
                <c:pt idx="1">
                  <c:v>LU</c:v>
                </c:pt>
                <c:pt idx="2">
                  <c:v>NO</c:v>
                </c:pt>
                <c:pt idx="3">
                  <c:v>HR</c:v>
                </c:pt>
                <c:pt idx="4">
                  <c:v>SI</c:v>
                </c:pt>
                <c:pt idx="5">
                  <c:v>RS</c:v>
                </c:pt>
                <c:pt idx="6">
                  <c:v>FI</c:v>
                </c:pt>
                <c:pt idx="7">
                  <c:v>EL</c:v>
                </c:pt>
                <c:pt idx="8">
                  <c:v>CH</c:v>
                </c:pt>
                <c:pt idx="9">
                  <c:v>AT</c:v>
                </c:pt>
                <c:pt idx="10">
                  <c:v>PL</c:v>
                </c:pt>
                <c:pt idx="11">
                  <c:v>DK</c:v>
                </c:pt>
                <c:pt idx="12">
                  <c:v>EE</c:v>
                </c:pt>
                <c:pt idx="13">
                  <c:v>RO</c:v>
                </c:pt>
                <c:pt idx="14">
                  <c:v>IT</c:v>
                </c:pt>
                <c:pt idx="15">
                  <c:v>BE</c:v>
                </c:pt>
                <c:pt idx="16">
                  <c:v>ES</c:v>
                </c:pt>
                <c:pt idx="17">
                  <c:v>NL</c:v>
                </c:pt>
                <c:pt idx="18">
                  <c:v>PT</c:v>
                </c:pt>
                <c:pt idx="19">
                  <c:v>IL</c:v>
                </c:pt>
                <c:pt idx="20">
                  <c:v>DE</c:v>
                </c:pt>
                <c:pt idx="21">
                  <c:v>CY</c:v>
                </c:pt>
                <c:pt idx="22">
                  <c:v>LT</c:v>
                </c:pt>
                <c:pt idx="23">
                  <c:v>FR</c:v>
                </c:pt>
                <c:pt idx="24">
                  <c:v>IE</c:v>
                </c:pt>
                <c:pt idx="25">
                  <c:v>SE</c:v>
                </c:pt>
                <c:pt idx="26">
                  <c:v>UK</c:v>
                </c:pt>
                <c:pt idx="27">
                  <c:v>CZ</c:v>
                </c:pt>
                <c:pt idx="28">
                  <c:v>HU</c:v>
                </c:pt>
                <c:pt idx="29">
                  <c:v>BG</c:v>
                </c:pt>
                <c:pt idx="30">
                  <c:v>SK</c:v>
                </c:pt>
                <c:pt idx="31">
                  <c:v>LV</c:v>
                </c:pt>
              </c:strCache>
            </c:strRef>
          </c:cat>
          <c:val>
            <c:numRef>
              <c:f>'[Updates after publication.xlsx]1. Road deaths 2011-2014'!$AG$53:$AG$84</c:f>
              <c:numCache>
                <c:formatCode>General</c:formatCode>
                <c:ptCount val="32"/>
                <c:pt idx="4" formatCode="0.00%">
                  <c:v>-0.13600000000000001</c:v>
                </c:pt>
                <c:pt idx="5" formatCode="0.00%">
                  <c:v>-0.13384615384615384</c:v>
                </c:pt>
                <c:pt idx="6" formatCode="0.00%">
                  <c:v>-0.13178294573643412</c:v>
                </c:pt>
                <c:pt idx="7" formatCode="0.00%">
                  <c:v>-9.7838452787258251E-2</c:v>
                </c:pt>
                <c:pt idx="8" formatCode="0.00%">
                  <c:v>-9.6654275092936809E-2</c:v>
                </c:pt>
              </c:numCache>
            </c:numRef>
          </c:val>
        </c:ser>
        <c:ser>
          <c:idx val="2"/>
          <c:order val="2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'[Updates after publication.xlsx]1. Road deaths 2011-2014'!$AE$53:$AE$84</c:f>
              <c:strCache>
                <c:ptCount val="32"/>
                <c:pt idx="0">
                  <c:v>MT</c:v>
                </c:pt>
                <c:pt idx="1">
                  <c:v>LU</c:v>
                </c:pt>
                <c:pt idx="2">
                  <c:v>NO</c:v>
                </c:pt>
                <c:pt idx="3">
                  <c:v>HR</c:v>
                </c:pt>
                <c:pt idx="4">
                  <c:v>SI</c:v>
                </c:pt>
                <c:pt idx="5">
                  <c:v>RS</c:v>
                </c:pt>
                <c:pt idx="6">
                  <c:v>FI</c:v>
                </c:pt>
                <c:pt idx="7">
                  <c:v>EL</c:v>
                </c:pt>
                <c:pt idx="8">
                  <c:v>CH</c:v>
                </c:pt>
                <c:pt idx="9">
                  <c:v>AT</c:v>
                </c:pt>
                <c:pt idx="10">
                  <c:v>PL</c:v>
                </c:pt>
                <c:pt idx="11">
                  <c:v>DK</c:v>
                </c:pt>
                <c:pt idx="12">
                  <c:v>EE</c:v>
                </c:pt>
                <c:pt idx="13">
                  <c:v>RO</c:v>
                </c:pt>
                <c:pt idx="14">
                  <c:v>IT</c:v>
                </c:pt>
                <c:pt idx="15">
                  <c:v>BE</c:v>
                </c:pt>
                <c:pt idx="16">
                  <c:v>ES</c:v>
                </c:pt>
                <c:pt idx="17">
                  <c:v>NL</c:v>
                </c:pt>
                <c:pt idx="18">
                  <c:v>PT</c:v>
                </c:pt>
                <c:pt idx="19">
                  <c:v>IL</c:v>
                </c:pt>
                <c:pt idx="20">
                  <c:v>DE</c:v>
                </c:pt>
                <c:pt idx="21">
                  <c:v>CY</c:v>
                </c:pt>
                <c:pt idx="22">
                  <c:v>LT</c:v>
                </c:pt>
                <c:pt idx="23">
                  <c:v>FR</c:v>
                </c:pt>
                <c:pt idx="24">
                  <c:v>IE</c:v>
                </c:pt>
                <c:pt idx="25">
                  <c:v>SE</c:v>
                </c:pt>
                <c:pt idx="26">
                  <c:v>UK</c:v>
                </c:pt>
                <c:pt idx="27">
                  <c:v>CZ</c:v>
                </c:pt>
                <c:pt idx="28">
                  <c:v>HU</c:v>
                </c:pt>
                <c:pt idx="29">
                  <c:v>BG</c:v>
                </c:pt>
                <c:pt idx="30">
                  <c:v>SK</c:v>
                </c:pt>
                <c:pt idx="31">
                  <c:v>LV</c:v>
                </c:pt>
              </c:strCache>
            </c:strRef>
          </c:cat>
          <c:val>
            <c:numRef>
              <c:f>'[Updates after publication.xlsx]1. Road deaths 2011-2014'!$AH$53:$AH$84</c:f>
              <c:numCache>
                <c:formatCode>General</c:formatCode>
                <c:ptCount val="32"/>
                <c:pt idx="9" formatCode="0.00%">
                  <c:v>-5.4945054945054944E-2</c:v>
                </c:pt>
                <c:pt idx="10" formatCode="0.00%">
                  <c:v>-4.6172177539469762E-2</c:v>
                </c:pt>
                <c:pt idx="11" formatCode="0.00%">
                  <c:v>-4.1884816753926704E-2</c:v>
                </c:pt>
                <c:pt idx="12" formatCode="0.00%">
                  <c:v>-3.7037037037037035E-2</c:v>
                </c:pt>
                <c:pt idx="13" formatCode="0.00%">
                  <c:v>-2.3105857066093499E-2</c:v>
                </c:pt>
                <c:pt idx="14" formatCode="0.00%">
                  <c:v>-1.6248153618906941E-2</c:v>
                </c:pt>
                <c:pt idx="15" formatCode="0.00%">
                  <c:v>-1.2430939226519336E-2</c:v>
                </c:pt>
                <c:pt idx="16" formatCode="0.00%">
                  <c:v>4.7619047619047623E-3</c:v>
                </c:pt>
                <c:pt idx="17" formatCode="0.00%">
                  <c:v>0</c:v>
                </c:pt>
              </c:numCache>
            </c:numRef>
          </c:val>
        </c:ser>
        <c:ser>
          <c:idx val="3"/>
          <c:order val="3"/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'[Updates after publication.xlsx]1. Road deaths 2011-2014'!$AE$53:$AE$84</c:f>
              <c:strCache>
                <c:ptCount val="32"/>
                <c:pt idx="0">
                  <c:v>MT</c:v>
                </c:pt>
                <c:pt idx="1">
                  <c:v>LU</c:v>
                </c:pt>
                <c:pt idx="2">
                  <c:v>NO</c:v>
                </c:pt>
                <c:pt idx="3">
                  <c:v>HR</c:v>
                </c:pt>
                <c:pt idx="4">
                  <c:v>SI</c:v>
                </c:pt>
                <c:pt idx="5">
                  <c:v>RS</c:v>
                </c:pt>
                <c:pt idx="6">
                  <c:v>FI</c:v>
                </c:pt>
                <c:pt idx="7">
                  <c:v>EL</c:v>
                </c:pt>
                <c:pt idx="8">
                  <c:v>CH</c:v>
                </c:pt>
                <c:pt idx="9">
                  <c:v>AT</c:v>
                </c:pt>
                <c:pt idx="10">
                  <c:v>PL</c:v>
                </c:pt>
                <c:pt idx="11">
                  <c:v>DK</c:v>
                </c:pt>
                <c:pt idx="12">
                  <c:v>EE</c:v>
                </c:pt>
                <c:pt idx="13">
                  <c:v>RO</c:v>
                </c:pt>
                <c:pt idx="14">
                  <c:v>IT</c:v>
                </c:pt>
                <c:pt idx="15">
                  <c:v>BE</c:v>
                </c:pt>
                <c:pt idx="16">
                  <c:v>ES</c:v>
                </c:pt>
                <c:pt idx="17">
                  <c:v>NL</c:v>
                </c:pt>
                <c:pt idx="18">
                  <c:v>PT</c:v>
                </c:pt>
                <c:pt idx="19">
                  <c:v>IL</c:v>
                </c:pt>
                <c:pt idx="20">
                  <c:v>DE</c:v>
                </c:pt>
                <c:pt idx="21">
                  <c:v>CY</c:v>
                </c:pt>
                <c:pt idx="22">
                  <c:v>LT</c:v>
                </c:pt>
                <c:pt idx="23">
                  <c:v>FR</c:v>
                </c:pt>
                <c:pt idx="24">
                  <c:v>IE</c:v>
                </c:pt>
                <c:pt idx="25">
                  <c:v>SE</c:v>
                </c:pt>
                <c:pt idx="26">
                  <c:v>UK</c:v>
                </c:pt>
                <c:pt idx="27">
                  <c:v>CZ</c:v>
                </c:pt>
                <c:pt idx="28">
                  <c:v>HU</c:v>
                </c:pt>
                <c:pt idx="29">
                  <c:v>BG</c:v>
                </c:pt>
                <c:pt idx="30">
                  <c:v>SK</c:v>
                </c:pt>
                <c:pt idx="31">
                  <c:v>LV</c:v>
                </c:pt>
              </c:strCache>
            </c:strRef>
          </c:cat>
          <c:val>
            <c:numRef>
              <c:f>'[Updates after publication.xlsx]1. Road deaths 2011-2014'!$AI$53:$AI$84</c:f>
              <c:numCache>
                <c:formatCode>General</c:formatCode>
                <c:ptCount val="32"/>
                <c:pt idx="18" formatCode="0.00%">
                  <c:v>1.5698587127158557E-3</c:v>
                </c:pt>
                <c:pt idx="19" formatCode="0.00%">
                  <c:v>7.2202166064981952E-3</c:v>
                </c:pt>
                <c:pt idx="20" formatCode="0.00%">
                  <c:v>1.1077844311377245E-2</c:v>
                </c:pt>
                <c:pt idx="21" formatCode="0.00%">
                  <c:v>2.2727272727272728E-2</c:v>
                </c:pt>
                <c:pt idx="22" formatCode="0.00%">
                  <c:v>2.7131782945736434E-2</c:v>
                </c:pt>
                <c:pt idx="23" formatCode="0.00%">
                  <c:v>3.5495716034271728E-2</c:v>
                </c:pt>
                <c:pt idx="24" formatCode="0.00%">
                  <c:v>3.7234042553191488E-2</c:v>
                </c:pt>
                <c:pt idx="25" formatCode="0.00%">
                  <c:v>3.8461538461538464E-2</c:v>
                </c:pt>
                <c:pt idx="26" formatCode="0.00%">
                  <c:v>4.8049745618993785E-2</c:v>
                </c:pt>
                <c:pt idx="27" formatCode="0.00%">
                  <c:v>5.1987767584097858E-2</c:v>
                </c:pt>
                <c:pt idx="28" formatCode="0.00%">
                  <c:v>5.9221658206429779E-2</c:v>
                </c:pt>
                <c:pt idx="29" formatCode="0.00%">
                  <c:v>9.8169717138103157E-2</c:v>
                </c:pt>
                <c:pt idx="30" formatCode="0.00%">
                  <c:v>0.15695067264573992</c:v>
                </c:pt>
                <c:pt idx="31" formatCode="0.00%">
                  <c:v>0.18435754189944134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3"/>
        <c:overlap val="100"/>
        <c:axId val="114739952"/>
        <c:axId val="114736816"/>
      </c:barChart>
      <c:lineChart>
        <c:grouping val="standard"/>
        <c:varyColors val="0"/>
        <c:ser>
          <c:idx val="4"/>
          <c:order val="4"/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'[Updates after publication.xlsx]1. Road deaths 2011-2014'!$AE$53:$AE$84</c:f>
              <c:strCache>
                <c:ptCount val="32"/>
                <c:pt idx="0">
                  <c:v>MT</c:v>
                </c:pt>
                <c:pt idx="1">
                  <c:v>LU</c:v>
                </c:pt>
                <c:pt idx="2">
                  <c:v>NO</c:v>
                </c:pt>
                <c:pt idx="3">
                  <c:v>HR</c:v>
                </c:pt>
                <c:pt idx="4">
                  <c:v>SI</c:v>
                </c:pt>
                <c:pt idx="5">
                  <c:v>RS</c:v>
                </c:pt>
                <c:pt idx="6">
                  <c:v>FI</c:v>
                </c:pt>
                <c:pt idx="7">
                  <c:v>EL</c:v>
                </c:pt>
                <c:pt idx="8">
                  <c:v>CH</c:v>
                </c:pt>
                <c:pt idx="9">
                  <c:v>AT</c:v>
                </c:pt>
                <c:pt idx="10">
                  <c:v>PL</c:v>
                </c:pt>
                <c:pt idx="11">
                  <c:v>DK</c:v>
                </c:pt>
                <c:pt idx="12">
                  <c:v>EE</c:v>
                </c:pt>
                <c:pt idx="13">
                  <c:v>RO</c:v>
                </c:pt>
                <c:pt idx="14">
                  <c:v>IT</c:v>
                </c:pt>
                <c:pt idx="15">
                  <c:v>BE</c:v>
                </c:pt>
                <c:pt idx="16">
                  <c:v>ES</c:v>
                </c:pt>
                <c:pt idx="17">
                  <c:v>NL</c:v>
                </c:pt>
                <c:pt idx="18">
                  <c:v>PT</c:v>
                </c:pt>
                <c:pt idx="19">
                  <c:v>IL</c:v>
                </c:pt>
                <c:pt idx="20">
                  <c:v>DE</c:v>
                </c:pt>
                <c:pt idx="21">
                  <c:v>CY</c:v>
                </c:pt>
                <c:pt idx="22">
                  <c:v>LT</c:v>
                </c:pt>
                <c:pt idx="23">
                  <c:v>FR</c:v>
                </c:pt>
                <c:pt idx="24">
                  <c:v>IE</c:v>
                </c:pt>
                <c:pt idx="25">
                  <c:v>SE</c:v>
                </c:pt>
                <c:pt idx="26">
                  <c:v>UK</c:v>
                </c:pt>
                <c:pt idx="27">
                  <c:v>CZ</c:v>
                </c:pt>
                <c:pt idx="28">
                  <c:v>HU</c:v>
                </c:pt>
                <c:pt idx="29">
                  <c:v>BG</c:v>
                </c:pt>
                <c:pt idx="30">
                  <c:v>SK</c:v>
                </c:pt>
                <c:pt idx="31">
                  <c:v>LV</c:v>
                </c:pt>
              </c:strCache>
            </c:strRef>
          </c:cat>
          <c:val>
            <c:numRef>
              <c:f>'[Updates after publication.xlsx]1. Road deaths 2011-2014'!$AJ$53:$AJ$84</c:f>
              <c:numCache>
                <c:formatCode>0.00%</c:formatCode>
                <c:ptCount val="32"/>
                <c:pt idx="0">
                  <c:v>-1.7301703256565036E-3</c:v>
                </c:pt>
                <c:pt idx="1">
                  <c:v>-1.7301703256565036E-3</c:v>
                </c:pt>
                <c:pt idx="2">
                  <c:v>-1.7301703256565036E-3</c:v>
                </c:pt>
                <c:pt idx="3">
                  <c:v>-1.7301703256565036E-3</c:v>
                </c:pt>
                <c:pt idx="4">
                  <c:v>-1.7301703256565036E-3</c:v>
                </c:pt>
                <c:pt idx="5">
                  <c:v>-1.7301703256565036E-3</c:v>
                </c:pt>
                <c:pt idx="6">
                  <c:v>-1.7301703256565036E-3</c:v>
                </c:pt>
                <c:pt idx="7">
                  <c:v>-1.7301703256565036E-3</c:v>
                </c:pt>
                <c:pt idx="8">
                  <c:v>-1.7301703256565036E-3</c:v>
                </c:pt>
                <c:pt idx="9">
                  <c:v>-1.7301703256565036E-3</c:v>
                </c:pt>
                <c:pt idx="10">
                  <c:v>-1.7301703256565036E-3</c:v>
                </c:pt>
                <c:pt idx="11">
                  <c:v>-1.7301703256565036E-3</c:v>
                </c:pt>
                <c:pt idx="12">
                  <c:v>-1.7301703256565036E-3</c:v>
                </c:pt>
                <c:pt idx="13">
                  <c:v>-1.7301703256565036E-3</c:v>
                </c:pt>
                <c:pt idx="14">
                  <c:v>-1.7301703256565036E-3</c:v>
                </c:pt>
                <c:pt idx="15">
                  <c:v>-1.7301703256565036E-3</c:v>
                </c:pt>
                <c:pt idx="16">
                  <c:v>-1.7301703256565036E-3</c:v>
                </c:pt>
                <c:pt idx="17">
                  <c:v>-1.7301703256565036E-3</c:v>
                </c:pt>
                <c:pt idx="18">
                  <c:v>-1.7301703256565036E-3</c:v>
                </c:pt>
                <c:pt idx="19">
                  <c:v>-1.7301703256565036E-3</c:v>
                </c:pt>
                <c:pt idx="20">
                  <c:v>-1.7301703256565036E-3</c:v>
                </c:pt>
                <c:pt idx="21">
                  <c:v>-1.7301703256565036E-3</c:v>
                </c:pt>
                <c:pt idx="22">
                  <c:v>-1.7301703256565036E-3</c:v>
                </c:pt>
                <c:pt idx="23">
                  <c:v>-1.7301703256565036E-3</c:v>
                </c:pt>
                <c:pt idx="24">
                  <c:v>-1.7301703256565036E-3</c:v>
                </c:pt>
                <c:pt idx="25">
                  <c:v>-1.7301703256565036E-3</c:v>
                </c:pt>
                <c:pt idx="26">
                  <c:v>-1.7301703256565036E-3</c:v>
                </c:pt>
                <c:pt idx="27">
                  <c:v>-1.7301703256565036E-3</c:v>
                </c:pt>
                <c:pt idx="28">
                  <c:v>-1.7301703256565036E-3</c:v>
                </c:pt>
                <c:pt idx="29">
                  <c:v>-1.7301703256565036E-3</c:v>
                </c:pt>
                <c:pt idx="30">
                  <c:v>-1.7301703256565036E-3</c:v>
                </c:pt>
                <c:pt idx="31">
                  <c:v>-1.7301703256565036E-3</c:v>
                </c:pt>
              </c:numCache>
            </c:numRef>
          </c:val>
          <c:smooth val="0"/>
        </c:ser>
        <c:ser>
          <c:idx val="5"/>
          <c:order val="5"/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'[Updates after publication.xlsx]1. Road deaths 2011-2014'!$AE$53:$AE$84</c:f>
              <c:strCache>
                <c:ptCount val="32"/>
                <c:pt idx="0">
                  <c:v>MT</c:v>
                </c:pt>
                <c:pt idx="1">
                  <c:v>LU</c:v>
                </c:pt>
                <c:pt idx="2">
                  <c:v>NO</c:v>
                </c:pt>
                <c:pt idx="3">
                  <c:v>HR</c:v>
                </c:pt>
                <c:pt idx="4">
                  <c:v>SI</c:v>
                </c:pt>
                <c:pt idx="5">
                  <c:v>RS</c:v>
                </c:pt>
                <c:pt idx="6">
                  <c:v>FI</c:v>
                </c:pt>
                <c:pt idx="7">
                  <c:v>EL</c:v>
                </c:pt>
                <c:pt idx="8">
                  <c:v>CH</c:v>
                </c:pt>
                <c:pt idx="9">
                  <c:v>AT</c:v>
                </c:pt>
                <c:pt idx="10">
                  <c:v>PL</c:v>
                </c:pt>
                <c:pt idx="11">
                  <c:v>DK</c:v>
                </c:pt>
                <c:pt idx="12">
                  <c:v>EE</c:v>
                </c:pt>
                <c:pt idx="13">
                  <c:v>RO</c:v>
                </c:pt>
                <c:pt idx="14">
                  <c:v>IT</c:v>
                </c:pt>
                <c:pt idx="15">
                  <c:v>BE</c:v>
                </c:pt>
                <c:pt idx="16">
                  <c:v>ES</c:v>
                </c:pt>
                <c:pt idx="17">
                  <c:v>NL</c:v>
                </c:pt>
                <c:pt idx="18">
                  <c:v>PT</c:v>
                </c:pt>
                <c:pt idx="19">
                  <c:v>IL</c:v>
                </c:pt>
                <c:pt idx="20">
                  <c:v>DE</c:v>
                </c:pt>
                <c:pt idx="21">
                  <c:v>CY</c:v>
                </c:pt>
                <c:pt idx="22">
                  <c:v>LT</c:v>
                </c:pt>
                <c:pt idx="23">
                  <c:v>FR</c:v>
                </c:pt>
                <c:pt idx="24">
                  <c:v>IE</c:v>
                </c:pt>
                <c:pt idx="25">
                  <c:v>SE</c:v>
                </c:pt>
                <c:pt idx="26">
                  <c:v>UK</c:v>
                </c:pt>
                <c:pt idx="27">
                  <c:v>CZ</c:v>
                </c:pt>
                <c:pt idx="28">
                  <c:v>HU</c:v>
                </c:pt>
                <c:pt idx="29">
                  <c:v>BG</c:v>
                </c:pt>
                <c:pt idx="30">
                  <c:v>SK</c:v>
                </c:pt>
                <c:pt idx="31">
                  <c:v>LV</c:v>
                </c:pt>
              </c:strCache>
            </c:strRef>
          </c:cat>
          <c:val>
            <c:numRef>
              <c:f>'[Updates after publication.xlsx]1. Road deaths 2011-2014'!$AK$53:$AK$84</c:f>
              <c:numCache>
                <c:formatCode>0.00%</c:formatCode>
                <c:ptCount val="32"/>
                <c:pt idx="0">
                  <c:v>-6.7000000000000004E-2</c:v>
                </c:pt>
                <c:pt idx="1">
                  <c:v>-6.7000000000000004E-2</c:v>
                </c:pt>
                <c:pt idx="2">
                  <c:v>-6.7000000000000004E-2</c:v>
                </c:pt>
                <c:pt idx="3">
                  <c:v>-6.7000000000000004E-2</c:v>
                </c:pt>
                <c:pt idx="4">
                  <c:v>-6.7000000000000004E-2</c:v>
                </c:pt>
                <c:pt idx="5">
                  <c:v>-6.7000000000000004E-2</c:v>
                </c:pt>
                <c:pt idx="6">
                  <c:v>-6.7000000000000004E-2</c:v>
                </c:pt>
                <c:pt idx="7">
                  <c:v>-6.7000000000000004E-2</c:v>
                </c:pt>
                <c:pt idx="8">
                  <c:v>-6.7000000000000004E-2</c:v>
                </c:pt>
                <c:pt idx="9">
                  <c:v>-6.7000000000000004E-2</c:v>
                </c:pt>
                <c:pt idx="10">
                  <c:v>-6.7000000000000004E-2</c:v>
                </c:pt>
                <c:pt idx="11">
                  <c:v>-6.7000000000000004E-2</c:v>
                </c:pt>
                <c:pt idx="12">
                  <c:v>-6.7000000000000004E-2</c:v>
                </c:pt>
                <c:pt idx="13">
                  <c:v>-6.7000000000000004E-2</c:v>
                </c:pt>
                <c:pt idx="14">
                  <c:v>-6.7000000000000004E-2</c:v>
                </c:pt>
                <c:pt idx="15">
                  <c:v>-6.7000000000000004E-2</c:v>
                </c:pt>
                <c:pt idx="16">
                  <c:v>-6.7000000000000004E-2</c:v>
                </c:pt>
                <c:pt idx="17">
                  <c:v>-6.7000000000000004E-2</c:v>
                </c:pt>
                <c:pt idx="18">
                  <c:v>-6.7000000000000004E-2</c:v>
                </c:pt>
                <c:pt idx="19">
                  <c:v>-6.7000000000000004E-2</c:v>
                </c:pt>
                <c:pt idx="20">
                  <c:v>-6.7000000000000004E-2</c:v>
                </c:pt>
                <c:pt idx="21">
                  <c:v>-6.7000000000000004E-2</c:v>
                </c:pt>
                <c:pt idx="22">
                  <c:v>-6.7000000000000004E-2</c:v>
                </c:pt>
                <c:pt idx="23">
                  <c:v>-6.7000000000000004E-2</c:v>
                </c:pt>
                <c:pt idx="24">
                  <c:v>-6.7000000000000004E-2</c:v>
                </c:pt>
                <c:pt idx="25">
                  <c:v>-6.7000000000000004E-2</c:v>
                </c:pt>
                <c:pt idx="26">
                  <c:v>-6.7000000000000004E-2</c:v>
                </c:pt>
                <c:pt idx="27">
                  <c:v>-6.7000000000000004E-2</c:v>
                </c:pt>
                <c:pt idx="28">
                  <c:v>-6.7000000000000004E-2</c:v>
                </c:pt>
                <c:pt idx="29">
                  <c:v>-6.7000000000000004E-2</c:v>
                </c:pt>
                <c:pt idx="30">
                  <c:v>-6.7000000000000004E-2</c:v>
                </c:pt>
                <c:pt idx="31">
                  <c:v>-6.7000000000000004E-2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4739952"/>
        <c:axId val="114736816"/>
      </c:lineChart>
      <c:catAx>
        <c:axId val="114739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4320000" spcFirstLastPara="1" vertOverflow="ellipsis" wrap="square" anchor="ctr" anchorCtr="1"/>
          <a:lstStyle/>
          <a:p>
            <a:pPr>
              <a:defRPr sz="1250" b="1" i="0" u="none" strike="noStrike" kern="1200" baseline="0">
                <a:solidFill>
                  <a:schemeClr val="tx1"/>
                </a:solidFill>
                <a:latin typeface="Frutiger-Roman" pitchFamily="2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4736816"/>
        <c:crosses val="autoZero"/>
        <c:auto val="1"/>
        <c:lblAlgn val="ctr"/>
        <c:lblOffset val="100"/>
        <c:noMultiLvlLbl val="0"/>
      </c:catAx>
      <c:valAx>
        <c:axId val="114736816"/>
        <c:scaling>
          <c:orientation val="minMax"/>
          <c:max val="0.2"/>
          <c:min val="-0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4739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5601924759405076E-2"/>
          <c:y val="2.5045576270934254E-2"/>
          <c:w val="0.91023904107724096"/>
          <c:h val="0.9393222991419338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'[Updates after publication.xlsx]1. Road deaths 2011-2014'!$E$53:$E$84</c:f>
              <c:strCache>
                <c:ptCount val="32"/>
                <c:pt idx="0">
                  <c:v>EL</c:v>
                </c:pt>
                <c:pt idx="1">
                  <c:v>MT</c:v>
                </c:pt>
                <c:pt idx="2">
                  <c:v>PT</c:v>
                </c:pt>
                <c:pt idx="3">
                  <c:v>ES</c:v>
                </c:pt>
                <c:pt idx="4">
                  <c:v>NO</c:v>
                </c:pt>
                <c:pt idx="5">
                  <c:v>DK</c:v>
                </c:pt>
                <c:pt idx="6">
                  <c:v>HR</c:v>
                </c:pt>
                <c:pt idx="7">
                  <c:v>SK</c:v>
                </c:pt>
                <c:pt idx="8">
                  <c:v>CH</c:v>
                </c:pt>
                <c:pt idx="9">
                  <c:v>CY</c:v>
                </c:pt>
                <c:pt idx="10">
                  <c:v>RO</c:v>
                </c:pt>
                <c:pt idx="11">
                  <c:v>AT</c:v>
                </c:pt>
                <c:pt idx="12">
                  <c:v>SI</c:v>
                </c:pt>
                <c:pt idx="13">
                  <c:v>IL</c:v>
                </c:pt>
                <c:pt idx="14">
                  <c:v>IT</c:v>
                </c:pt>
                <c:pt idx="15">
                  <c:v>PL</c:v>
                </c:pt>
                <c:pt idx="16">
                  <c:v>FI</c:v>
                </c:pt>
                <c:pt idx="17">
                  <c:v>HU</c:v>
                </c:pt>
                <c:pt idx="18">
                  <c:v>FR</c:v>
                </c:pt>
                <c:pt idx="19">
                  <c:v>BE</c:v>
                </c:pt>
                <c:pt idx="20">
                  <c:v>BG</c:v>
                </c:pt>
                <c:pt idx="21">
                  <c:v>RS</c:v>
                </c:pt>
                <c:pt idx="22">
                  <c:v>CZ</c:v>
                </c:pt>
                <c:pt idx="23">
                  <c:v>LT</c:v>
                </c:pt>
                <c:pt idx="24">
                  <c:v>NL</c:v>
                </c:pt>
                <c:pt idx="25">
                  <c:v>IE</c:v>
                </c:pt>
                <c:pt idx="26">
                  <c:v>DE</c:v>
                </c:pt>
                <c:pt idx="27">
                  <c:v>LV</c:v>
                </c:pt>
                <c:pt idx="28">
                  <c:v>UK</c:v>
                </c:pt>
                <c:pt idx="29">
                  <c:v>EE</c:v>
                </c:pt>
                <c:pt idx="30">
                  <c:v>SE</c:v>
                </c:pt>
                <c:pt idx="31">
                  <c:v>LU</c:v>
                </c:pt>
              </c:strCache>
            </c:strRef>
          </c:cat>
          <c:val>
            <c:numRef>
              <c:f>'[Updates after publication.xlsx]1. Road deaths 2011-2014'!$F$53:$F$84</c:f>
              <c:numCache>
                <c:formatCode>0.00%</c:formatCode>
                <c:ptCount val="32"/>
                <c:pt idx="0">
                  <c:v>-0.36963434022257552</c:v>
                </c:pt>
                <c:pt idx="1">
                  <c:v>-0.33333333333333331</c:v>
                </c:pt>
                <c:pt idx="2">
                  <c:v>-0.31910352187833513</c:v>
                </c:pt>
                <c:pt idx="3">
                  <c:v>-0.31880548829701372</c:v>
                </c:pt>
                <c:pt idx="4">
                  <c:v>-0.3</c:v>
                </c:pt>
              </c:numCache>
            </c:numRef>
          </c:val>
        </c:ser>
        <c:ser>
          <c:idx val="1"/>
          <c:order val="1"/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'[Updates after publication.xlsx]1. Road deaths 2011-2014'!$E$53:$E$84</c:f>
              <c:strCache>
                <c:ptCount val="32"/>
                <c:pt idx="0">
                  <c:v>EL</c:v>
                </c:pt>
                <c:pt idx="1">
                  <c:v>MT</c:v>
                </c:pt>
                <c:pt idx="2">
                  <c:v>PT</c:v>
                </c:pt>
                <c:pt idx="3">
                  <c:v>ES</c:v>
                </c:pt>
                <c:pt idx="4">
                  <c:v>NO</c:v>
                </c:pt>
                <c:pt idx="5">
                  <c:v>DK</c:v>
                </c:pt>
                <c:pt idx="6">
                  <c:v>HR</c:v>
                </c:pt>
                <c:pt idx="7">
                  <c:v>SK</c:v>
                </c:pt>
                <c:pt idx="8">
                  <c:v>CH</c:v>
                </c:pt>
                <c:pt idx="9">
                  <c:v>CY</c:v>
                </c:pt>
                <c:pt idx="10">
                  <c:v>RO</c:v>
                </c:pt>
                <c:pt idx="11">
                  <c:v>AT</c:v>
                </c:pt>
                <c:pt idx="12">
                  <c:v>SI</c:v>
                </c:pt>
                <c:pt idx="13">
                  <c:v>IL</c:v>
                </c:pt>
                <c:pt idx="14">
                  <c:v>IT</c:v>
                </c:pt>
                <c:pt idx="15">
                  <c:v>PL</c:v>
                </c:pt>
                <c:pt idx="16">
                  <c:v>FI</c:v>
                </c:pt>
                <c:pt idx="17">
                  <c:v>HU</c:v>
                </c:pt>
                <c:pt idx="18">
                  <c:v>FR</c:v>
                </c:pt>
                <c:pt idx="19">
                  <c:v>BE</c:v>
                </c:pt>
                <c:pt idx="20">
                  <c:v>BG</c:v>
                </c:pt>
                <c:pt idx="21">
                  <c:v>RS</c:v>
                </c:pt>
                <c:pt idx="22">
                  <c:v>CZ</c:v>
                </c:pt>
                <c:pt idx="23">
                  <c:v>LT</c:v>
                </c:pt>
                <c:pt idx="24">
                  <c:v>NL</c:v>
                </c:pt>
                <c:pt idx="25">
                  <c:v>IE</c:v>
                </c:pt>
                <c:pt idx="26">
                  <c:v>DE</c:v>
                </c:pt>
                <c:pt idx="27">
                  <c:v>LV</c:v>
                </c:pt>
                <c:pt idx="28">
                  <c:v>UK</c:v>
                </c:pt>
                <c:pt idx="29">
                  <c:v>EE</c:v>
                </c:pt>
                <c:pt idx="30">
                  <c:v>SE</c:v>
                </c:pt>
                <c:pt idx="31">
                  <c:v>LU</c:v>
                </c:pt>
              </c:strCache>
            </c:strRef>
          </c:cat>
          <c:val>
            <c:numRef>
              <c:f>'[Updates after publication.xlsx]1. Road deaths 2011-2014'!$G$53:$G$84</c:f>
              <c:numCache>
                <c:formatCode>General</c:formatCode>
                <c:ptCount val="32"/>
                <c:pt idx="5" formatCode="0.00%">
                  <c:v>-0.28235294117647058</c:v>
                </c:pt>
                <c:pt idx="6" formatCode="0.00%">
                  <c:v>-0.27699530516431925</c:v>
                </c:pt>
                <c:pt idx="7" formatCode="0.00%">
                  <c:v>-0.26912181303116145</c:v>
                </c:pt>
                <c:pt idx="8" formatCode="0.00%">
                  <c:v>-0.25688073394495414</c:v>
                </c:pt>
                <c:pt idx="9" formatCode="0.00%">
                  <c:v>-0.25</c:v>
                </c:pt>
                <c:pt idx="10" formatCode="0.00%">
                  <c:v>-0.23517038283550695</c:v>
                </c:pt>
                <c:pt idx="11" formatCode="0.00%">
                  <c:v>-0.2210144927536232</c:v>
                </c:pt>
                <c:pt idx="12" formatCode="0.00%">
                  <c:v>-0.21739130434782608</c:v>
                </c:pt>
              </c:numCache>
            </c:numRef>
          </c:val>
        </c:ser>
        <c:ser>
          <c:idx val="2"/>
          <c:order val="2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'[Updates after publication.xlsx]1. Road deaths 2011-2014'!$E$53:$E$84</c:f>
              <c:strCache>
                <c:ptCount val="32"/>
                <c:pt idx="0">
                  <c:v>EL</c:v>
                </c:pt>
                <c:pt idx="1">
                  <c:v>MT</c:v>
                </c:pt>
                <c:pt idx="2">
                  <c:v>PT</c:v>
                </c:pt>
                <c:pt idx="3">
                  <c:v>ES</c:v>
                </c:pt>
                <c:pt idx="4">
                  <c:v>NO</c:v>
                </c:pt>
                <c:pt idx="5">
                  <c:v>DK</c:v>
                </c:pt>
                <c:pt idx="6">
                  <c:v>HR</c:v>
                </c:pt>
                <c:pt idx="7">
                  <c:v>SK</c:v>
                </c:pt>
                <c:pt idx="8">
                  <c:v>CH</c:v>
                </c:pt>
                <c:pt idx="9">
                  <c:v>CY</c:v>
                </c:pt>
                <c:pt idx="10">
                  <c:v>RO</c:v>
                </c:pt>
                <c:pt idx="11">
                  <c:v>AT</c:v>
                </c:pt>
                <c:pt idx="12">
                  <c:v>SI</c:v>
                </c:pt>
                <c:pt idx="13">
                  <c:v>IL</c:v>
                </c:pt>
                <c:pt idx="14">
                  <c:v>IT</c:v>
                </c:pt>
                <c:pt idx="15">
                  <c:v>PL</c:v>
                </c:pt>
                <c:pt idx="16">
                  <c:v>FI</c:v>
                </c:pt>
                <c:pt idx="17">
                  <c:v>HU</c:v>
                </c:pt>
                <c:pt idx="18">
                  <c:v>FR</c:v>
                </c:pt>
                <c:pt idx="19">
                  <c:v>BE</c:v>
                </c:pt>
                <c:pt idx="20">
                  <c:v>BG</c:v>
                </c:pt>
                <c:pt idx="21">
                  <c:v>RS</c:v>
                </c:pt>
                <c:pt idx="22">
                  <c:v>CZ</c:v>
                </c:pt>
                <c:pt idx="23">
                  <c:v>LT</c:v>
                </c:pt>
                <c:pt idx="24">
                  <c:v>NL</c:v>
                </c:pt>
                <c:pt idx="25">
                  <c:v>IE</c:v>
                </c:pt>
                <c:pt idx="26">
                  <c:v>DE</c:v>
                </c:pt>
                <c:pt idx="27">
                  <c:v>LV</c:v>
                </c:pt>
                <c:pt idx="28">
                  <c:v>UK</c:v>
                </c:pt>
                <c:pt idx="29">
                  <c:v>EE</c:v>
                </c:pt>
                <c:pt idx="30">
                  <c:v>SE</c:v>
                </c:pt>
                <c:pt idx="31">
                  <c:v>LU</c:v>
                </c:pt>
              </c:strCache>
            </c:strRef>
          </c:cat>
          <c:val>
            <c:numRef>
              <c:f>'[Updates after publication.xlsx]1. Road deaths 2011-2014'!$H$53:$H$84</c:f>
              <c:numCache>
                <c:formatCode>General</c:formatCode>
                <c:ptCount val="32"/>
                <c:pt idx="13" formatCode="0.00%">
                  <c:v>-0.20738636363636365</c:v>
                </c:pt>
                <c:pt idx="14" formatCode="0.00%">
                  <c:v>-0.19056878949927078</c:v>
                </c:pt>
                <c:pt idx="15" formatCode="0.00%">
                  <c:v>-0.18044535449193755</c:v>
                </c:pt>
                <c:pt idx="16" formatCode="0.00%">
                  <c:v>-0.17647058823529413</c:v>
                </c:pt>
                <c:pt idx="17" formatCode="0.00%">
                  <c:v>-0.15405405405405406</c:v>
                </c:pt>
                <c:pt idx="18" formatCode="0.00%">
                  <c:v>-0.15230460921843689</c:v>
                </c:pt>
                <c:pt idx="19" formatCode="0.00%">
                  <c:v>-0.14982164090368608</c:v>
                </c:pt>
                <c:pt idx="20" formatCode="0.00%">
                  <c:v>-0.14948453608247422</c:v>
                </c:pt>
                <c:pt idx="21" formatCode="0.00%">
                  <c:v>-0.14696969696969697</c:v>
                </c:pt>
                <c:pt idx="22" formatCode="0.00%">
                  <c:v>-0.14214463840399003</c:v>
                </c:pt>
                <c:pt idx="23" formatCode="0.00%">
                  <c:v>-0.11371237458193979</c:v>
                </c:pt>
                <c:pt idx="24" formatCode="0.00%">
                  <c:v>-0.109375</c:v>
                </c:pt>
                <c:pt idx="25" formatCode="0.00%">
                  <c:v>-8.0188679245283015E-2</c:v>
                </c:pt>
                <c:pt idx="26" formatCode="0.00%">
                  <c:v>-7.5047932073404544E-2</c:v>
                </c:pt>
              </c:numCache>
            </c:numRef>
          </c:val>
        </c:ser>
        <c:ser>
          <c:idx val="3"/>
          <c:order val="3"/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'[Updates after publication.xlsx]1. Road deaths 2011-2014'!$E$53:$E$84</c:f>
              <c:strCache>
                <c:ptCount val="32"/>
                <c:pt idx="0">
                  <c:v>EL</c:v>
                </c:pt>
                <c:pt idx="1">
                  <c:v>MT</c:v>
                </c:pt>
                <c:pt idx="2">
                  <c:v>PT</c:v>
                </c:pt>
                <c:pt idx="3">
                  <c:v>ES</c:v>
                </c:pt>
                <c:pt idx="4">
                  <c:v>NO</c:v>
                </c:pt>
                <c:pt idx="5">
                  <c:v>DK</c:v>
                </c:pt>
                <c:pt idx="6">
                  <c:v>HR</c:v>
                </c:pt>
                <c:pt idx="7">
                  <c:v>SK</c:v>
                </c:pt>
                <c:pt idx="8">
                  <c:v>CH</c:v>
                </c:pt>
                <c:pt idx="9">
                  <c:v>CY</c:v>
                </c:pt>
                <c:pt idx="10">
                  <c:v>RO</c:v>
                </c:pt>
                <c:pt idx="11">
                  <c:v>AT</c:v>
                </c:pt>
                <c:pt idx="12">
                  <c:v>SI</c:v>
                </c:pt>
                <c:pt idx="13">
                  <c:v>IL</c:v>
                </c:pt>
                <c:pt idx="14">
                  <c:v>IT</c:v>
                </c:pt>
                <c:pt idx="15">
                  <c:v>PL</c:v>
                </c:pt>
                <c:pt idx="16">
                  <c:v>FI</c:v>
                </c:pt>
                <c:pt idx="17">
                  <c:v>HU</c:v>
                </c:pt>
                <c:pt idx="18">
                  <c:v>FR</c:v>
                </c:pt>
                <c:pt idx="19">
                  <c:v>BE</c:v>
                </c:pt>
                <c:pt idx="20">
                  <c:v>BG</c:v>
                </c:pt>
                <c:pt idx="21">
                  <c:v>RS</c:v>
                </c:pt>
                <c:pt idx="22">
                  <c:v>CZ</c:v>
                </c:pt>
                <c:pt idx="23">
                  <c:v>LT</c:v>
                </c:pt>
                <c:pt idx="24">
                  <c:v>NL</c:v>
                </c:pt>
                <c:pt idx="25">
                  <c:v>IE</c:v>
                </c:pt>
                <c:pt idx="26">
                  <c:v>DE</c:v>
                </c:pt>
                <c:pt idx="27">
                  <c:v>LV</c:v>
                </c:pt>
                <c:pt idx="28">
                  <c:v>UK</c:v>
                </c:pt>
                <c:pt idx="29">
                  <c:v>EE</c:v>
                </c:pt>
                <c:pt idx="30">
                  <c:v>SE</c:v>
                </c:pt>
                <c:pt idx="31">
                  <c:v>LU</c:v>
                </c:pt>
              </c:strCache>
            </c:strRef>
          </c:cat>
          <c:val>
            <c:numRef>
              <c:f>'[Updates after publication.xlsx]1. Road deaths 2011-2014'!$I$53:$I$84</c:f>
              <c:numCache>
                <c:formatCode>General</c:formatCode>
                <c:ptCount val="32"/>
                <c:pt idx="27" formatCode="0.00%">
                  <c:v>-2.7522935779816515E-2</c:v>
                </c:pt>
                <c:pt idx="28" formatCode="0.00%">
                  <c:v>-2.6771653543307086E-2</c:v>
                </c:pt>
                <c:pt idx="29" formatCode="0.00%">
                  <c:v>-1.2658227848101266E-2</c:v>
                </c:pt>
                <c:pt idx="30" formatCode="0.00%">
                  <c:v>1.5037593984962405E-2</c:v>
                </c:pt>
                <c:pt idx="31" formatCode="0.00%">
                  <c:v>9.375E-2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"/>
        <c:overlap val="83"/>
        <c:axId val="206395416"/>
        <c:axId val="206400120"/>
      </c:barChart>
      <c:lineChart>
        <c:grouping val="standard"/>
        <c:varyColors val="0"/>
        <c:ser>
          <c:idx val="4"/>
          <c:order val="4"/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'[Updates after publication.xlsx]1. Road deaths 2011-2014'!$E$53:$E$84</c:f>
              <c:strCache>
                <c:ptCount val="32"/>
                <c:pt idx="0">
                  <c:v>EL</c:v>
                </c:pt>
                <c:pt idx="1">
                  <c:v>MT</c:v>
                </c:pt>
                <c:pt idx="2">
                  <c:v>PT</c:v>
                </c:pt>
                <c:pt idx="3">
                  <c:v>ES</c:v>
                </c:pt>
                <c:pt idx="4">
                  <c:v>NO</c:v>
                </c:pt>
                <c:pt idx="5">
                  <c:v>DK</c:v>
                </c:pt>
                <c:pt idx="6">
                  <c:v>HR</c:v>
                </c:pt>
                <c:pt idx="7">
                  <c:v>SK</c:v>
                </c:pt>
                <c:pt idx="8">
                  <c:v>CH</c:v>
                </c:pt>
                <c:pt idx="9">
                  <c:v>CY</c:v>
                </c:pt>
                <c:pt idx="10">
                  <c:v>RO</c:v>
                </c:pt>
                <c:pt idx="11">
                  <c:v>AT</c:v>
                </c:pt>
                <c:pt idx="12">
                  <c:v>SI</c:v>
                </c:pt>
                <c:pt idx="13">
                  <c:v>IL</c:v>
                </c:pt>
                <c:pt idx="14">
                  <c:v>IT</c:v>
                </c:pt>
                <c:pt idx="15">
                  <c:v>PL</c:v>
                </c:pt>
                <c:pt idx="16">
                  <c:v>FI</c:v>
                </c:pt>
                <c:pt idx="17">
                  <c:v>HU</c:v>
                </c:pt>
                <c:pt idx="18">
                  <c:v>FR</c:v>
                </c:pt>
                <c:pt idx="19">
                  <c:v>BE</c:v>
                </c:pt>
                <c:pt idx="20">
                  <c:v>BG</c:v>
                </c:pt>
                <c:pt idx="21">
                  <c:v>RS</c:v>
                </c:pt>
                <c:pt idx="22">
                  <c:v>CZ</c:v>
                </c:pt>
                <c:pt idx="23">
                  <c:v>LT</c:v>
                </c:pt>
                <c:pt idx="24">
                  <c:v>NL</c:v>
                </c:pt>
                <c:pt idx="25">
                  <c:v>IE</c:v>
                </c:pt>
                <c:pt idx="26">
                  <c:v>DE</c:v>
                </c:pt>
                <c:pt idx="27">
                  <c:v>LV</c:v>
                </c:pt>
                <c:pt idx="28">
                  <c:v>UK</c:v>
                </c:pt>
                <c:pt idx="29">
                  <c:v>EE</c:v>
                </c:pt>
                <c:pt idx="30">
                  <c:v>SE</c:v>
                </c:pt>
                <c:pt idx="31">
                  <c:v>LU</c:v>
                </c:pt>
              </c:strCache>
            </c:strRef>
          </c:cat>
          <c:val>
            <c:numRef>
              <c:f>'[Updates after publication.xlsx]1. Road deaths 2011-2014'!$J$53:$J$84</c:f>
              <c:numCache>
                <c:formatCode>0.00%</c:formatCode>
                <c:ptCount val="32"/>
                <c:pt idx="0">
                  <c:v>-0.17822440259534736</c:v>
                </c:pt>
                <c:pt idx="1">
                  <c:v>-0.17822440259534736</c:v>
                </c:pt>
                <c:pt idx="2">
                  <c:v>-0.17822440259534736</c:v>
                </c:pt>
                <c:pt idx="3">
                  <c:v>-0.17822440259534736</c:v>
                </c:pt>
                <c:pt idx="4">
                  <c:v>-0.17822440259534736</c:v>
                </c:pt>
                <c:pt idx="5">
                  <c:v>-0.17822440259534736</c:v>
                </c:pt>
                <c:pt idx="6">
                  <c:v>-0.17822440259534736</c:v>
                </c:pt>
                <c:pt idx="7">
                  <c:v>-0.17822440259534736</c:v>
                </c:pt>
                <c:pt idx="8">
                  <c:v>-0.17822440259534736</c:v>
                </c:pt>
                <c:pt idx="9">
                  <c:v>-0.17822440259534736</c:v>
                </c:pt>
                <c:pt idx="10">
                  <c:v>-0.17822440259534736</c:v>
                </c:pt>
                <c:pt idx="11">
                  <c:v>-0.17822440259534736</c:v>
                </c:pt>
                <c:pt idx="12">
                  <c:v>-0.17822440259534736</c:v>
                </c:pt>
                <c:pt idx="13">
                  <c:v>-0.17822440259534736</c:v>
                </c:pt>
                <c:pt idx="14">
                  <c:v>-0.17822440259534736</c:v>
                </c:pt>
                <c:pt idx="15">
                  <c:v>-0.17822440259534736</c:v>
                </c:pt>
                <c:pt idx="16">
                  <c:v>-0.17822440259534736</c:v>
                </c:pt>
                <c:pt idx="17">
                  <c:v>-0.17822440259534736</c:v>
                </c:pt>
                <c:pt idx="18">
                  <c:v>-0.17822440259534736</c:v>
                </c:pt>
                <c:pt idx="19">
                  <c:v>-0.17822440259534736</c:v>
                </c:pt>
                <c:pt idx="20">
                  <c:v>-0.17822440259534736</c:v>
                </c:pt>
                <c:pt idx="21">
                  <c:v>-0.17822440259534736</c:v>
                </c:pt>
                <c:pt idx="22">
                  <c:v>-0.17822440259534736</c:v>
                </c:pt>
                <c:pt idx="23">
                  <c:v>-0.17822440259534736</c:v>
                </c:pt>
                <c:pt idx="24">
                  <c:v>-0.17822440259534736</c:v>
                </c:pt>
                <c:pt idx="25">
                  <c:v>-0.17822440259534736</c:v>
                </c:pt>
                <c:pt idx="26">
                  <c:v>-0.17822440259534736</c:v>
                </c:pt>
                <c:pt idx="27">
                  <c:v>-0.17822440259534736</c:v>
                </c:pt>
                <c:pt idx="28">
                  <c:v>-0.17822440259534736</c:v>
                </c:pt>
                <c:pt idx="29">
                  <c:v>-0.17822440259534736</c:v>
                </c:pt>
                <c:pt idx="30">
                  <c:v>-0.17822440259534736</c:v>
                </c:pt>
                <c:pt idx="31">
                  <c:v>-0.17822440259534736</c:v>
                </c:pt>
              </c:numCache>
            </c:numRef>
          </c:val>
          <c:smooth val="0"/>
        </c:ser>
        <c:ser>
          <c:idx val="5"/>
          <c:order val="5"/>
          <c:spPr>
            <a:ln w="28575" cap="rnd">
              <a:solidFill>
                <a:schemeClr val="accent5">
                  <a:lumMod val="75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'[Updates after publication.xlsx]1. Road deaths 2011-2014'!$E$53:$E$84</c:f>
              <c:strCache>
                <c:ptCount val="32"/>
                <c:pt idx="0">
                  <c:v>EL</c:v>
                </c:pt>
                <c:pt idx="1">
                  <c:v>MT</c:v>
                </c:pt>
                <c:pt idx="2">
                  <c:v>PT</c:v>
                </c:pt>
                <c:pt idx="3">
                  <c:v>ES</c:v>
                </c:pt>
                <c:pt idx="4">
                  <c:v>NO</c:v>
                </c:pt>
                <c:pt idx="5">
                  <c:v>DK</c:v>
                </c:pt>
                <c:pt idx="6">
                  <c:v>HR</c:v>
                </c:pt>
                <c:pt idx="7">
                  <c:v>SK</c:v>
                </c:pt>
                <c:pt idx="8">
                  <c:v>CH</c:v>
                </c:pt>
                <c:pt idx="9">
                  <c:v>CY</c:v>
                </c:pt>
                <c:pt idx="10">
                  <c:v>RO</c:v>
                </c:pt>
                <c:pt idx="11">
                  <c:v>AT</c:v>
                </c:pt>
                <c:pt idx="12">
                  <c:v>SI</c:v>
                </c:pt>
                <c:pt idx="13">
                  <c:v>IL</c:v>
                </c:pt>
                <c:pt idx="14">
                  <c:v>IT</c:v>
                </c:pt>
                <c:pt idx="15">
                  <c:v>PL</c:v>
                </c:pt>
                <c:pt idx="16">
                  <c:v>FI</c:v>
                </c:pt>
                <c:pt idx="17">
                  <c:v>HU</c:v>
                </c:pt>
                <c:pt idx="18">
                  <c:v>FR</c:v>
                </c:pt>
                <c:pt idx="19">
                  <c:v>BE</c:v>
                </c:pt>
                <c:pt idx="20">
                  <c:v>BG</c:v>
                </c:pt>
                <c:pt idx="21">
                  <c:v>RS</c:v>
                </c:pt>
                <c:pt idx="22">
                  <c:v>CZ</c:v>
                </c:pt>
                <c:pt idx="23">
                  <c:v>LT</c:v>
                </c:pt>
                <c:pt idx="24">
                  <c:v>NL</c:v>
                </c:pt>
                <c:pt idx="25">
                  <c:v>IE</c:v>
                </c:pt>
                <c:pt idx="26">
                  <c:v>DE</c:v>
                </c:pt>
                <c:pt idx="27">
                  <c:v>LV</c:v>
                </c:pt>
                <c:pt idx="28">
                  <c:v>UK</c:v>
                </c:pt>
                <c:pt idx="29">
                  <c:v>EE</c:v>
                </c:pt>
                <c:pt idx="30">
                  <c:v>SE</c:v>
                </c:pt>
                <c:pt idx="31">
                  <c:v>LU</c:v>
                </c:pt>
              </c:strCache>
            </c:strRef>
          </c:cat>
          <c:val>
            <c:numRef>
              <c:f>'[Updates after publication.xlsx]1. Road deaths 2011-2014'!$K$53:$K$84</c:f>
              <c:numCache>
                <c:formatCode>0.00%</c:formatCode>
                <c:ptCount val="32"/>
                <c:pt idx="0">
                  <c:v>-0.24</c:v>
                </c:pt>
                <c:pt idx="1">
                  <c:v>-0.24</c:v>
                </c:pt>
                <c:pt idx="2">
                  <c:v>-0.24</c:v>
                </c:pt>
                <c:pt idx="3">
                  <c:v>-0.24</c:v>
                </c:pt>
                <c:pt idx="4">
                  <c:v>-0.24</c:v>
                </c:pt>
                <c:pt idx="5">
                  <c:v>-0.24</c:v>
                </c:pt>
                <c:pt idx="6">
                  <c:v>-0.24</c:v>
                </c:pt>
                <c:pt idx="7">
                  <c:v>-0.24</c:v>
                </c:pt>
                <c:pt idx="8">
                  <c:v>-0.24</c:v>
                </c:pt>
                <c:pt idx="9">
                  <c:v>-0.24</c:v>
                </c:pt>
                <c:pt idx="10">
                  <c:v>-0.24</c:v>
                </c:pt>
                <c:pt idx="11">
                  <c:v>-0.24</c:v>
                </c:pt>
                <c:pt idx="12">
                  <c:v>-0.24</c:v>
                </c:pt>
                <c:pt idx="13">
                  <c:v>-0.24</c:v>
                </c:pt>
                <c:pt idx="14">
                  <c:v>-0.24</c:v>
                </c:pt>
                <c:pt idx="15">
                  <c:v>-0.24</c:v>
                </c:pt>
                <c:pt idx="16">
                  <c:v>-0.24</c:v>
                </c:pt>
                <c:pt idx="17">
                  <c:v>-0.24</c:v>
                </c:pt>
                <c:pt idx="18">
                  <c:v>-0.24</c:v>
                </c:pt>
                <c:pt idx="19">
                  <c:v>-0.24</c:v>
                </c:pt>
                <c:pt idx="20">
                  <c:v>-0.24</c:v>
                </c:pt>
                <c:pt idx="21">
                  <c:v>-0.24</c:v>
                </c:pt>
                <c:pt idx="22">
                  <c:v>-0.24</c:v>
                </c:pt>
                <c:pt idx="23">
                  <c:v>-0.24</c:v>
                </c:pt>
                <c:pt idx="24">
                  <c:v>-0.24</c:v>
                </c:pt>
                <c:pt idx="25">
                  <c:v>-0.24</c:v>
                </c:pt>
                <c:pt idx="26">
                  <c:v>-0.24</c:v>
                </c:pt>
                <c:pt idx="27">
                  <c:v>-0.24</c:v>
                </c:pt>
                <c:pt idx="28">
                  <c:v>-0.24</c:v>
                </c:pt>
                <c:pt idx="29">
                  <c:v>-0.24</c:v>
                </c:pt>
                <c:pt idx="30">
                  <c:v>-0.24</c:v>
                </c:pt>
                <c:pt idx="31">
                  <c:v>-0.24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6395416"/>
        <c:axId val="206400120"/>
      </c:lineChart>
      <c:catAx>
        <c:axId val="206395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4440000" spcFirstLastPara="1" vertOverflow="ellipsis" wrap="square" anchor="ctr" anchorCtr="1"/>
          <a:lstStyle/>
          <a:p>
            <a:pPr>
              <a:defRPr sz="1250" b="1" i="0" u="none" strike="noStrike" kern="1200" baseline="0">
                <a:solidFill>
                  <a:schemeClr val="tx1"/>
                </a:solidFill>
                <a:latin typeface="Frutiger-Roman" pitchFamily="2" charset="0"/>
                <a:ea typeface="+mn-ea"/>
                <a:cs typeface="+mn-cs"/>
              </a:defRPr>
            </a:pPr>
            <a:endParaRPr lang="en-US"/>
          </a:p>
        </c:txPr>
        <c:crossAx val="206400120"/>
        <c:crosses val="autoZero"/>
        <c:auto val="1"/>
        <c:lblAlgn val="ctr"/>
        <c:lblOffset val="100"/>
        <c:noMultiLvlLbl val="0"/>
      </c:catAx>
      <c:valAx>
        <c:axId val="206400120"/>
        <c:scaling>
          <c:orientation val="minMax"/>
          <c:max val="0.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395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9922436819190818E-2"/>
          <c:y val="3.7865667541038282E-2"/>
          <c:w val="0.93862531563302531"/>
          <c:h val="0.803533955845880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'[Updates after publication.xlsx]Deaths per million inhabitants'!$N$3</c:f>
              <c:strCache>
                <c:ptCount val="1"/>
                <c:pt idx="0">
                  <c:v>Deaths per million inhabitants 2010</c:v>
                </c:pt>
              </c:strCache>
            </c:strRef>
          </c:tx>
          <c:spPr>
            <a:solidFill>
              <a:schemeClr val="bg1"/>
            </a:solidFill>
            <a:ln w="19050">
              <a:solidFill>
                <a:schemeClr val="tx1"/>
              </a:solidFill>
            </a:ln>
            <a:effectLst/>
          </c:spPr>
          <c:invertIfNegative val="0"/>
          <c:cat>
            <c:strRef>
              <c:f>'[Updates after publication.xlsx]Deaths per million inhabitants'!$M$4:$M$35</c:f>
              <c:strCache>
                <c:ptCount val="32"/>
                <c:pt idx="0">
                  <c:v>MT</c:v>
                </c:pt>
                <c:pt idx="1">
                  <c:v>SE</c:v>
                </c:pt>
                <c:pt idx="2">
                  <c:v>NO</c:v>
                </c:pt>
                <c:pt idx="3">
                  <c:v>UK</c:v>
                </c:pt>
                <c:pt idx="4">
                  <c:v>CH</c:v>
                </c:pt>
                <c:pt idx="5">
                  <c:v>DK*</c:v>
                </c:pt>
                <c:pt idx="6">
                  <c:v>IL</c:v>
                </c:pt>
                <c:pt idx="7">
                  <c:v>NL</c:v>
                </c:pt>
                <c:pt idx="8">
                  <c:v>ES</c:v>
                </c:pt>
                <c:pt idx="9">
                  <c:v>FI*</c:v>
                </c:pt>
                <c:pt idx="10">
                  <c:v>DE</c:v>
                </c:pt>
                <c:pt idx="11">
                  <c:v>IE*</c:v>
                </c:pt>
                <c:pt idx="12">
                  <c:v>SK</c:v>
                </c:pt>
                <c:pt idx="13">
                  <c:v>AT</c:v>
                </c:pt>
                <c:pt idx="14">
                  <c:v>FR</c:v>
                </c:pt>
                <c:pt idx="15">
                  <c:v>SI</c:v>
                </c:pt>
                <c:pt idx="16">
                  <c:v>CY</c:v>
                </c:pt>
                <c:pt idx="17">
                  <c:v>IT*</c:v>
                </c:pt>
                <c:pt idx="18">
                  <c:v>EE</c:v>
                </c:pt>
                <c:pt idx="19">
                  <c:v>PT</c:v>
                </c:pt>
                <c:pt idx="20">
                  <c:v>HU</c:v>
                </c:pt>
                <c:pt idx="21">
                  <c:v>BE*</c:v>
                </c:pt>
                <c:pt idx="22">
                  <c:v>LU</c:v>
                </c:pt>
                <c:pt idx="23">
                  <c:v>CZ</c:v>
                </c:pt>
                <c:pt idx="24">
                  <c:v>HR</c:v>
                </c:pt>
                <c:pt idx="25">
                  <c:v>EL*</c:v>
                </c:pt>
                <c:pt idx="26">
                  <c:v>RS*</c:v>
                </c:pt>
                <c:pt idx="27">
                  <c:v>PL</c:v>
                </c:pt>
                <c:pt idx="28">
                  <c:v>LT</c:v>
                </c:pt>
                <c:pt idx="29">
                  <c:v>BG</c:v>
                </c:pt>
                <c:pt idx="30">
                  <c:v>RO</c:v>
                </c:pt>
                <c:pt idx="31">
                  <c:v>LV</c:v>
                </c:pt>
              </c:strCache>
            </c:strRef>
          </c:cat>
          <c:val>
            <c:numRef>
              <c:f>'[Updates after publication.xlsx]Deaths per million inhabitants'!$N$4:$N$35</c:f>
              <c:numCache>
                <c:formatCode>0</c:formatCode>
                <c:ptCount val="32"/>
                <c:pt idx="0">
                  <c:v>36.229521263106029</c:v>
                </c:pt>
                <c:pt idx="1">
                  <c:v>28.477577975569663</c:v>
                </c:pt>
                <c:pt idx="2">
                  <c:v>43.225895028178137</c:v>
                </c:pt>
                <c:pt idx="3">
                  <c:v>30.475027938241819</c:v>
                </c:pt>
                <c:pt idx="4">
                  <c:v>41.999505253534444</c:v>
                </c:pt>
                <c:pt idx="5">
                  <c:v>46.07264155954627</c:v>
                </c:pt>
                <c:pt idx="6">
                  <c:v>45.743395147561436</c:v>
                </c:pt>
                <c:pt idx="7">
                  <c:v>38.612393649250684</c:v>
                </c:pt>
                <c:pt idx="8">
                  <c:v>53.305662001360005</c:v>
                </c:pt>
                <c:pt idx="9">
                  <c:v>50.827564311350976</c:v>
                </c:pt>
                <c:pt idx="10">
                  <c:v>44.632020361003001</c:v>
                </c:pt>
                <c:pt idx="11">
                  <c:v>46.599264786694064</c:v>
                </c:pt>
                <c:pt idx="12">
                  <c:v>65.486669845150928</c:v>
                </c:pt>
                <c:pt idx="13">
                  <c:v>65.908165567998239</c:v>
                </c:pt>
                <c:pt idx="14">
                  <c:v>61.739415865941083</c:v>
                </c:pt>
                <c:pt idx="15">
                  <c:v>67.416520760380195</c:v>
                </c:pt>
                <c:pt idx="16">
                  <c:v>73.247552310960273</c:v>
                </c:pt>
                <c:pt idx="17">
                  <c:v>69.504816029925792</c:v>
                </c:pt>
                <c:pt idx="18">
                  <c:v>59.251925687584844</c:v>
                </c:pt>
                <c:pt idx="19">
                  <c:v>88.617946846066459</c:v>
                </c:pt>
                <c:pt idx="20">
                  <c:v>73.89415401379064</c:v>
                </c:pt>
                <c:pt idx="21">
                  <c:v>77.583705761258983</c:v>
                </c:pt>
                <c:pt idx="22">
                  <c:v>63.736640202682516</c:v>
                </c:pt>
                <c:pt idx="23">
                  <c:v>76.657737920002205</c:v>
                </c:pt>
                <c:pt idx="24">
                  <c:v>99.004217440220387</c:v>
                </c:pt>
                <c:pt idx="25">
                  <c:v>112.48698530945009</c:v>
                </c:pt>
                <c:pt idx="26">
                  <c:v>90.328339407914157</c:v>
                </c:pt>
                <c:pt idx="27">
                  <c:v>102.36503581374531</c:v>
                </c:pt>
                <c:pt idx="28">
                  <c:v>95.163043893397017</c:v>
                </c:pt>
                <c:pt idx="29">
                  <c:v>104.55732503557779</c:v>
                </c:pt>
                <c:pt idx="30">
                  <c:v>117.12427338727095</c:v>
                </c:pt>
                <c:pt idx="31">
                  <c:v>102.80574806744058</c:v>
                </c:pt>
              </c:numCache>
            </c:numRef>
          </c:val>
        </c:ser>
        <c:ser>
          <c:idx val="2"/>
          <c:order val="2"/>
          <c:tx>
            <c:strRef>
              <c:f>'[Updates after publication.xlsx]Deaths per million inhabitants'!$P$3</c:f>
              <c:strCache>
                <c:ptCount val="1"/>
                <c:pt idx="0">
                  <c:v>Deaths per million inhabitants 2014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'[Updates after publication.xlsx]Deaths per million inhabitants'!$M$4:$M$35</c:f>
              <c:strCache>
                <c:ptCount val="32"/>
                <c:pt idx="0">
                  <c:v>MT</c:v>
                </c:pt>
                <c:pt idx="1">
                  <c:v>SE</c:v>
                </c:pt>
                <c:pt idx="2">
                  <c:v>NO</c:v>
                </c:pt>
                <c:pt idx="3">
                  <c:v>UK</c:v>
                </c:pt>
                <c:pt idx="4">
                  <c:v>CH</c:v>
                </c:pt>
                <c:pt idx="5">
                  <c:v>DK*</c:v>
                </c:pt>
                <c:pt idx="6">
                  <c:v>IL</c:v>
                </c:pt>
                <c:pt idx="7">
                  <c:v>NL</c:v>
                </c:pt>
                <c:pt idx="8">
                  <c:v>ES</c:v>
                </c:pt>
                <c:pt idx="9">
                  <c:v>FI*</c:v>
                </c:pt>
                <c:pt idx="10">
                  <c:v>DE</c:v>
                </c:pt>
                <c:pt idx="11">
                  <c:v>IE*</c:v>
                </c:pt>
                <c:pt idx="12">
                  <c:v>SK</c:v>
                </c:pt>
                <c:pt idx="13">
                  <c:v>AT</c:v>
                </c:pt>
                <c:pt idx="14">
                  <c:v>FR</c:v>
                </c:pt>
                <c:pt idx="15">
                  <c:v>SI</c:v>
                </c:pt>
                <c:pt idx="16">
                  <c:v>CY</c:v>
                </c:pt>
                <c:pt idx="17">
                  <c:v>IT*</c:v>
                </c:pt>
                <c:pt idx="18">
                  <c:v>EE</c:v>
                </c:pt>
                <c:pt idx="19">
                  <c:v>PT</c:v>
                </c:pt>
                <c:pt idx="20">
                  <c:v>HU</c:v>
                </c:pt>
                <c:pt idx="21">
                  <c:v>BE*</c:v>
                </c:pt>
                <c:pt idx="22">
                  <c:v>LU</c:v>
                </c:pt>
                <c:pt idx="23">
                  <c:v>CZ</c:v>
                </c:pt>
                <c:pt idx="24">
                  <c:v>HR</c:v>
                </c:pt>
                <c:pt idx="25">
                  <c:v>EL*</c:v>
                </c:pt>
                <c:pt idx="26">
                  <c:v>RS*</c:v>
                </c:pt>
                <c:pt idx="27">
                  <c:v>PL</c:v>
                </c:pt>
                <c:pt idx="28">
                  <c:v>LT</c:v>
                </c:pt>
                <c:pt idx="29">
                  <c:v>BG</c:v>
                </c:pt>
                <c:pt idx="30">
                  <c:v>RO</c:v>
                </c:pt>
                <c:pt idx="31">
                  <c:v>LV</c:v>
                </c:pt>
              </c:strCache>
            </c:strRef>
          </c:cat>
          <c:val>
            <c:numRef>
              <c:f>'[Updates after publication.xlsx]Deaths per million inhabitants'!$P$4:$P$35</c:f>
              <c:numCache>
                <c:formatCode>0</c:formatCode>
                <c:ptCount val="32"/>
                <c:pt idx="0">
                  <c:v>23.50817144039268</c:v>
                </c:pt>
                <c:pt idx="1">
                  <c:v>27.994173894002031</c:v>
                </c:pt>
                <c:pt idx="2" formatCode="0.00">
                  <c:v>28.778555864658564</c:v>
                </c:pt>
                <c:pt idx="3" formatCode="0.00">
                  <c:v>28.829888589274713</c:v>
                </c:pt>
              </c:numCache>
            </c:numRef>
          </c:val>
        </c:ser>
        <c:ser>
          <c:idx val="3"/>
          <c:order val="3"/>
          <c:tx>
            <c:strRef>
              <c:f>'[Updates after publication.xlsx]Deaths per million inhabitants'!$Q$3</c:f>
              <c:strCache>
                <c:ptCount val="1"/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'[Updates after publication.xlsx]Deaths per million inhabitants'!$M$4:$M$35</c:f>
              <c:strCache>
                <c:ptCount val="32"/>
                <c:pt idx="0">
                  <c:v>MT</c:v>
                </c:pt>
                <c:pt idx="1">
                  <c:v>SE</c:v>
                </c:pt>
                <c:pt idx="2">
                  <c:v>NO</c:v>
                </c:pt>
                <c:pt idx="3">
                  <c:v>UK</c:v>
                </c:pt>
                <c:pt idx="4">
                  <c:v>CH</c:v>
                </c:pt>
                <c:pt idx="5">
                  <c:v>DK*</c:v>
                </c:pt>
                <c:pt idx="6">
                  <c:v>IL</c:v>
                </c:pt>
                <c:pt idx="7">
                  <c:v>NL</c:v>
                </c:pt>
                <c:pt idx="8">
                  <c:v>ES</c:v>
                </c:pt>
                <c:pt idx="9">
                  <c:v>FI*</c:v>
                </c:pt>
                <c:pt idx="10">
                  <c:v>DE</c:v>
                </c:pt>
                <c:pt idx="11">
                  <c:v>IE*</c:v>
                </c:pt>
                <c:pt idx="12">
                  <c:v>SK</c:v>
                </c:pt>
                <c:pt idx="13">
                  <c:v>AT</c:v>
                </c:pt>
                <c:pt idx="14">
                  <c:v>FR</c:v>
                </c:pt>
                <c:pt idx="15">
                  <c:v>SI</c:v>
                </c:pt>
                <c:pt idx="16">
                  <c:v>CY</c:v>
                </c:pt>
                <c:pt idx="17">
                  <c:v>IT*</c:v>
                </c:pt>
                <c:pt idx="18">
                  <c:v>EE</c:v>
                </c:pt>
                <c:pt idx="19">
                  <c:v>PT</c:v>
                </c:pt>
                <c:pt idx="20">
                  <c:v>HU</c:v>
                </c:pt>
                <c:pt idx="21">
                  <c:v>BE*</c:v>
                </c:pt>
                <c:pt idx="22">
                  <c:v>LU</c:v>
                </c:pt>
                <c:pt idx="23">
                  <c:v>CZ</c:v>
                </c:pt>
                <c:pt idx="24">
                  <c:v>HR</c:v>
                </c:pt>
                <c:pt idx="25">
                  <c:v>EL*</c:v>
                </c:pt>
                <c:pt idx="26">
                  <c:v>RS*</c:v>
                </c:pt>
                <c:pt idx="27">
                  <c:v>PL</c:v>
                </c:pt>
                <c:pt idx="28">
                  <c:v>LT</c:v>
                </c:pt>
                <c:pt idx="29">
                  <c:v>BG</c:v>
                </c:pt>
                <c:pt idx="30">
                  <c:v>RO</c:v>
                </c:pt>
                <c:pt idx="31">
                  <c:v>LV</c:v>
                </c:pt>
              </c:strCache>
            </c:strRef>
          </c:cat>
          <c:val>
            <c:numRef>
              <c:f>'[Updates after publication.xlsx]Deaths per million inhabitants'!$Q$4:$Q$35</c:f>
              <c:numCache>
                <c:formatCode>General</c:formatCode>
                <c:ptCount val="32"/>
                <c:pt idx="4" formatCode="0">
                  <c:v>29.853933181983312</c:v>
                </c:pt>
                <c:pt idx="5" formatCode="0">
                  <c:v>32.520411889675835</c:v>
                </c:pt>
                <c:pt idx="6" formatCode="0">
                  <c:v>33.626612028444015</c:v>
                </c:pt>
                <c:pt idx="7" formatCode="0">
                  <c:v>33.869523543151466</c:v>
                </c:pt>
                <c:pt idx="8" formatCode="0">
                  <c:v>36.11955650602544</c:v>
                </c:pt>
              </c:numCache>
            </c:numRef>
          </c:val>
        </c:ser>
        <c:ser>
          <c:idx val="4"/>
          <c:order val="4"/>
          <c:tx>
            <c:strRef>
              <c:f>'[Updates after publication.xlsx]Deaths per million inhabitants'!$R$3</c:f>
              <c:strCache>
                <c:ptCount val="1"/>
              </c:strCache>
            </c:strRef>
          </c:tx>
          <c:spPr>
            <a:solidFill>
              <a:schemeClr val="accent4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strRef>
              <c:f>'[Updates after publication.xlsx]Deaths per million inhabitants'!$M$4:$M$35</c:f>
              <c:strCache>
                <c:ptCount val="32"/>
                <c:pt idx="0">
                  <c:v>MT</c:v>
                </c:pt>
                <c:pt idx="1">
                  <c:v>SE</c:v>
                </c:pt>
                <c:pt idx="2">
                  <c:v>NO</c:v>
                </c:pt>
                <c:pt idx="3">
                  <c:v>UK</c:v>
                </c:pt>
                <c:pt idx="4">
                  <c:v>CH</c:v>
                </c:pt>
                <c:pt idx="5">
                  <c:v>DK*</c:v>
                </c:pt>
                <c:pt idx="6">
                  <c:v>IL</c:v>
                </c:pt>
                <c:pt idx="7">
                  <c:v>NL</c:v>
                </c:pt>
                <c:pt idx="8">
                  <c:v>ES</c:v>
                </c:pt>
                <c:pt idx="9">
                  <c:v>FI*</c:v>
                </c:pt>
                <c:pt idx="10">
                  <c:v>DE</c:v>
                </c:pt>
                <c:pt idx="11">
                  <c:v>IE*</c:v>
                </c:pt>
                <c:pt idx="12">
                  <c:v>SK</c:v>
                </c:pt>
                <c:pt idx="13">
                  <c:v>AT</c:v>
                </c:pt>
                <c:pt idx="14">
                  <c:v>FR</c:v>
                </c:pt>
                <c:pt idx="15">
                  <c:v>SI</c:v>
                </c:pt>
                <c:pt idx="16">
                  <c:v>CY</c:v>
                </c:pt>
                <c:pt idx="17">
                  <c:v>IT*</c:v>
                </c:pt>
                <c:pt idx="18">
                  <c:v>EE</c:v>
                </c:pt>
                <c:pt idx="19">
                  <c:v>PT</c:v>
                </c:pt>
                <c:pt idx="20">
                  <c:v>HU</c:v>
                </c:pt>
                <c:pt idx="21">
                  <c:v>BE*</c:v>
                </c:pt>
                <c:pt idx="22">
                  <c:v>LU</c:v>
                </c:pt>
                <c:pt idx="23">
                  <c:v>CZ</c:v>
                </c:pt>
                <c:pt idx="24">
                  <c:v>HR</c:v>
                </c:pt>
                <c:pt idx="25">
                  <c:v>EL*</c:v>
                </c:pt>
                <c:pt idx="26">
                  <c:v>RS*</c:v>
                </c:pt>
                <c:pt idx="27">
                  <c:v>PL</c:v>
                </c:pt>
                <c:pt idx="28">
                  <c:v>LT</c:v>
                </c:pt>
                <c:pt idx="29">
                  <c:v>BG</c:v>
                </c:pt>
                <c:pt idx="30">
                  <c:v>RO</c:v>
                </c:pt>
                <c:pt idx="31">
                  <c:v>LV</c:v>
                </c:pt>
              </c:strCache>
            </c:strRef>
          </c:cat>
          <c:val>
            <c:numRef>
              <c:f>'[Updates after publication.xlsx]Deaths per million inhabitants'!$R$4:$R$35</c:f>
              <c:numCache>
                <c:formatCode>General</c:formatCode>
                <c:ptCount val="32"/>
                <c:pt idx="9" formatCode="0">
                  <c:v>41.091342017548207</c:v>
                </c:pt>
                <c:pt idx="10" formatCode="0">
                  <c:v>41.8113913024605</c:v>
                </c:pt>
                <c:pt idx="11" formatCode="0">
                  <c:v>42.340670428689521</c:v>
                </c:pt>
                <c:pt idx="12" formatCode="0">
                  <c:v>47.637080777533171</c:v>
                </c:pt>
                <c:pt idx="13" formatCode="0">
                  <c:v>50.547268219909768</c:v>
                </c:pt>
                <c:pt idx="14" formatCode="0">
                  <c:v>51.461535714601979</c:v>
                </c:pt>
                <c:pt idx="15" formatCode="0">
                  <c:v>52.399585655128249</c:v>
                </c:pt>
                <c:pt idx="16" formatCode="0">
                  <c:v>52.447552447552447</c:v>
                </c:pt>
                <c:pt idx="17" formatCode="0">
                  <c:v>54.785354272372516</c:v>
                </c:pt>
                <c:pt idx="18" formatCode="0">
                  <c:v>59.278669786649985</c:v>
                </c:pt>
                <c:pt idx="19" formatCode="0">
                  <c:v>61.185535931110074</c:v>
                </c:pt>
                <c:pt idx="20" formatCode="0">
                  <c:v>63.377226618637664</c:v>
                </c:pt>
                <c:pt idx="21" formatCode="0">
                  <c:v>63.816539676215406</c:v>
                </c:pt>
                <c:pt idx="22" formatCode="0">
                  <c:v>65.492650269247562</c:v>
                </c:pt>
                <c:pt idx="23" formatCode="0">
                  <c:v>65.446402012705164</c:v>
                </c:pt>
                <c:pt idx="24" formatCode="0">
                  <c:v>72.525041743106414</c:v>
                </c:pt>
                <c:pt idx="25" formatCode="0">
                  <c:v>72.727579545446204</c:v>
                </c:pt>
                <c:pt idx="26" formatCode="0">
                  <c:v>78.77696729384607</c:v>
                </c:pt>
              </c:numCache>
            </c:numRef>
          </c:val>
        </c:ser>
        <c:ser>
          <c:idx val="5"/>
          <c:order val="5"/>
          <c:tx>
            <c:strRef>
              <c:f>'[Updates after publication.xlsx]Deaths per million inhabitants'!$S$3</c:f>
              <c:strCache>
                <c:ptCount val="1"/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'[Updates after publication.xlsx]Deaths per million inhabitants'!$M$4:$M$35</c:f>
              <c:strCache>
                <c:ptCount val="32"/>
                <c:pt idx="0">
                  <c:v>MT</c:v>
                </c:pt>
                <c:pt idx="1">
                  <c:v>SE</c:v>
                </c:pt>
                <c:pt idx="2">
                  <c:v>NO</c:v>
                </c:pt>
                <c:pt idx="3">
                  <c:v>UK</c:v>
                </c:pt>
                <c:pt idx="4">
                  <c:v>CH</c:v>
                </c:pt>
                <c:pt idx="5">
                  <c:v>DK*</c:v>
                </c:pt>
                <c:pt idx="6">
                  <c:v>IL</c:v>
                </c:pt>
                <c:pt idx="7">
                  <c:v>NL</c:v>
                </c:pt>
                <c:pt idx="8">
                  <c:v>ES</c:v>
                </c:pt>
                <c:pt idx="9">
                  <c:v>FI*</c:v>
                </c:pt>
                <c:pt idx="10">
                  <c:v>DE</c:v>
                </c:pt>
                <c:pt idx="11">
                  <c:v>IE*</c:v>
                </c:pt>
                <c:pt idx="12">
                  <c:v>SK</c:v>
                </c:pt>
                <c:pt idx="13">
                  <c:v>AT</c:v>
                </c:pt>
                <c:pt idx="14">
                  <c:v>FR</c:v>
                </c:pt>
                <c:pt idx="15">
                  <c:v>SI</c:v>
                </c:pt>
                <c:pt idx="16">
                  <c:v>CY</c:v>
                </c:pt>
                <c:pt idx="17">
                  <c:v>IT*</c:v>
                </c:pt>
                <c:pt idx="18">
                  <c:v>EE</c:v>
                </c:pt>
                <c:pt idx="19">
                  <c:v>PT</c:v>
                </c:pt>
                <c:pt idx="20">
                  <c:v>HU</c:v>
                </c:pt>
                <c:pt idx="21">
                  <c:v>BE*</c:v>
                </c:pt>
                <c:pt idx="22">
                  <c:v>LU</c:v>
                </c:pt>
                <c:pt idx="23">
                  <c:v>CZ</c:v>
                </c:pt>
                <c:pt idx="24">
                  <c:v>HR</c:v>
                </c:pt>
                <c:pt idx="25">
                  <c:v>EL*</c:v>
                </c:pt>
                <c:pt idx="26">
                  <c:v>RS*</c:v>
                </c:pt>
                <c:pt idx="27">
                  <c:v>PL</c:v>
                </c:pt>
                <c:pt idx="28">
                  <c:v>LT</c:v>
                </c:pt>
                <c:pt idx="29">
                  <c:v>BG</c:v>
                </c:pt>
                <c:pt idx="30">
                  <c:v>RO</c:v>
                </c:pt>
                <c:pt idx="31">
                  <c:v>LV</c:v>
                </c:pt>
              </c:strCache>
            </c:strRef>
          </c:cat>
          <c:val>
            <c:numRef>
              <c:f>'[Updates after publication.xlsx]Deaths per million inhabitants'!$S$4:$S$35</c:f>
              <c:numCache>
                <c:formatCode>General</c:formatCode>
                <c:ptCount val="32"/>
                <c:pt idx="27" formatCode="0">
                  <c:v>84.223581676988829</c:v>
                </c:pt>
                <c:pt idx="28" formatCode="0">
                  <c:v>90.029733593524924</c:v>
                </c:pt>
                <c:pt idx="29" formatCode="0">
                  <c:v>91.088796809463076</c:v>
                </c:pt>
                <c:pt idx="30" formatCode="0">
                  <c:v>91.140104047106902</c:v>
                </c:pt>
                <c:pt idx="31" formatCode="0">
                  <c:v>105.92225306624937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overlap val="90"/>
        <c:axId val="206873752"/>
        <c:axId val="206876104"/>
      </c:barChart>
      <c:lineChart>
        <c:grouping val="standard"/>
        <c:varyColors val="0"/>
        <c:ser>
          <c:idx val="1"/>
          <c:order val="1"/>
          <c:tx>
            <c:strRef>
              <c:f>'[Updates after publication.xlsx]Deaths per million inhabitants'!$O$3</c:f>
              <c:strCache>
                <c:ptCount val="1"/>
                <c:pt idx="0">
                  <c:v>EU 2010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'[Updates after publication.xlsx]Deaths per million inhabitants'!$M$4:$M$35</c:f>
              <c:strCache>
                <c:ptCount val="32"/>
                <c:pt idx="0">
                  <c:v>MT</c:v>
                </c:pt>
                <c:pt idx="1">
                  <c:v>SE</c:v>
                </c:pt>
                <c:pt idx="2">
                  <c:v>NO</c:v>
                </c:pt>
                <c:pt idx="3">
                  <c:v>UK</c:v>
                </c:pt>
                <c:pt idx="4">
                  <c:v>CH</c:v>
                </c:pt>
                <c:pt idx="5">
                  <c:v>DK*</c:v>
                </c:pt>
                <c:pt idx="6">
                  <c:v>IL</c:v>
                </c:pt>
                <c:pt idx="7">
                  <c:v>NL</c:v>
                </c:pt>
                <c:pt idx="8">
                  <c:v>ES</c:v>
                </c:pt>
                <c:pt idx="9">
                  <c:v>FI*</c:v>
                </c:pt>
                <c:pt idx="10">
                  <c:v>DE</c:v>
                </c:pt>
                <c:pt idx="11">
                  <c:v>IE*</c:v>
                </c:pt>
                <c:pt idx="12">
                  <c:v>SK</c:v>
                </c:pt>
                <c:pt idx="13">
                  <c:v>AT</c:v>
                </c:pt>
                <c:pt idx="14">
                  <c:v>FR</c:v>
                </c:pt>
                <c:pt idx="15">
                  <c:v>SI</c:v>
                </c:pt>
                <c:pt idx="16">
                  <c:v>CY</c:v>
                </c:pt>
                <c:pt idx="17">
                  <c:v>IT*</c:v>
                </c:pt>
                <c:pt idx="18">
                  <c:v>EE</c:v>
                </c:pt>
                <c:pt idx="19">
                  <c:v>PT</c:v>
                </c:pt>
                <c:pt idx="20">
                  <c:v>HU</c:v>
                </c:pt>
                <c:pt idx="21">
                  <c:v>BE*</c:v>
                </c:pt>
                <c:pt idx="22">
                  <c:v>LU</c:v>
                </c:pt>
                <c:pt idx="23">
                  <c:v>CZ</c:v>
                </c:pt>
                <c:pt idx="24">
                  <c:v>HR</c:v>
                </c:pt>
                <c:pt idx="25">
                  <c:v>EL*</c:v>
                </c:pt>
                <c:pt idx="26">
                  <c:v>RS*</c:v>
                </c:pt>
                <c:pt idx="27">
                  <c:v>PL</c:v>
                </c:pt>
                <c:pt idx="28">
                  <c:v>LT</c:v>
                </c:pt>
                <c:pt idx="29">
                  <c:v>BG</c:v>
                </c:pt>
                <c:pt idx="30">
                  <c:v>RO</c:v>
                </c:pt>
                <c:pt idx="31">
                  <c:v>LV</c:v>
                </c:pt>
              </c:strCache>
            </c:strRef>
          </c:cat>
          <c:val>
            <c:numRef>
              <c:f>'[Updates after publication.xlsx]Deaths per million inhabitants'!$O$4:$O$35</c:f>
              <c:numCache>
                <c:formatCode>0</c:formatCode>
                <c:ptCount val="32"/>
                <c:pt idx="0">
                  <c:v>62.7628421217522</c:v>
                </c:pt>
                <c:pt idx="1">
                  <c:v>62.7628421217522</c:v>
                </c:pt>
                <c:pt idx="2">
                  <c:v>62.7628421217522</c:v>
                </c:pt>
                <c:pt idx="3">
                  <c:v>62.7628421217522</c:v>
                </c:pt>
                <c:pt idx="4">
                  <c:v>62.7628421217522</c:v>
                </c:pt>
                <c:pt idx="5">
                  <c:v>62.7628421217522</c:v>
                </c:pt>
                <c:pt idx="6">
                  <c:v>62.7628421217522</c:v>
                </c:pt>
                <c:pt idx="7">
                  <c:v>62.7628421217522</c:v>
                </c:pt>
                <c:pt idx="8">
                  <c:v>62.7628421217522</c:v>
                </c:pt>
                <c:pt idx="9">
                  <c:v>62.7628421217522</c:v>
                </c:pt>
                <c:pt idx="10">
                  <c:v>62.7628421217522</c:v>
                </c:pt>
                <c:pt idx="11">
                  <c:v>62.7628421217522</c:v>
                </c:pt>
                <c:pt idx="12">
                  <c:v>62.7628421217522</c:v>
                </c:pt>
                <c:pt idx="13">
                  <c:v>62.7628421217522</c:v>
                </c:pt>
                <c:pt idx="14">
                  <c:v>62.7628421217522</c:v>
                </c:pt>
                <c:pt idx="15">
                  <c:v>62.7628421217522</c:v>
                </c:pt>
                <c:pt idx="16">
                  <c:v>62.7628421217522</c:v>
                </c:pt>
                <c:pt idx="17">
                  <c:v>62.7628421217522</c:v>
                </c:pt>
                <c:pt idx="18">
                  <c:v>62.7628421217522</c:v>
                </c:pt>
                <c:pt idx="19">
                  <c:v>62.7628421217522</c:v>
                </c:pt>
                <c:pt idx="20">
                  <c:v>62.7628421217522</c:v>
                </c:pt>
                <c:pt idx="21">
                  <c:v>62.7628421217522</c:v>
                </c:pt>
                <c:pt idx="22">
                  <c:v>62.7628421217522</c:v>
                </c:pt>
                <c:pt idx="23">
                  <c:v>62.7628421217522</c:v>
                </c:pt>
                <c:pt idx="24">
                  <c:v>62.7628421217522</c:v>
                </c:pt>
                <c:pt idx="25">
                  <c:v>62.7628421217522</c:v>
                </c:pt>
                <c:pt idx="26">
                  <c:v>62.7628421217522</c:v>
                </c:pt>
                <c:pt idx="27">
                  <c:v>62.7628421217522</c:v>
                </c:pt>
                <c:pt idx="28">
                  <c:v>62.7628421217522</c:v>
                </c:pt>
                <c:pt idx="29">
                  <c:v>62.7628421217522</c:v>
                </c:pt>
                <c:pt idx="30">
                  <c:v>62.7628421217522</c:v>
                </c:pt>
                <c:pt idx="31">
                  <c:v>62.7628421217522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'[Updates after publication.xlsx]Deaths per million inhabitants'!$T$3</c:f>
              <c:strCache>
                <c:ptCount val="1"/>
                <c:pt idx="0">
                  <c:v>EU 2014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'[Updates after publication.xlsx]Deaths per million inhabitants'!$M$4:$M$35</c:f>
              <c:strCache>
                <c:ptCount val="32"/>
                <c:pt idx="0">
                  <c:v>MT</c:v>
                </c:pt>
                <c:pt idx="1">
                  <c:v>SE</c:v>
                </c:pt>
                <c:pt idx="2">
                  <c:v>NO</c:v>
                </c:pt>
                <c:pt idx="3">
                  <c:v>UK</c:v>
                </c:pt>
                <c:pt idx="4">
                  <c:v>CH</c:v>
                </c:pt>
                <c:pt idx="5">
                  <c:v>DK*</c:v>
                </c:pt>
                <c:pt idx="6">
                  <c:v>IL</c:v>
                </c:pt>
                <c:pt idx="7">
                  <c:v>NL</c:v>
                </c:pt>
                <c:pt idx="8">
                  <c:v>ES</c:v>
                </c:pt>
                <c:pt idx="9">
                  <c:v>FI*</c:v>
                </c:pt>
                <c:pt idx="10">
                  <c:v>DE</c:v>
                </c:pt>
                <c:pt idx="11">
                  <c:v>IE*</c:v>
                </c:pt>
                <c:pt idx="12">
                  <c:v>SK</c:v>
                </c:pt>
                <c:pt idx="13">
                  <c:v>AT</c:v>
                </c:pt>
                <c:pt idx="14">
                  <c:v>FR</c:v>
                </c:pt>
                <c:pt idx="15">
                  <c:v>SI</c:v>
                </c:pt>
                <c:pt idx="16">
                  <c:v>CY</c:v>
                </c:pt>
                <c:pt idx="17">
                  <c:v>IT*</c:v>
                </c:pt>
                <c:pt idx="18">
                  <c:v>EE</c:v>
                </c:pt>
                <c:pt idx="19">
                  <c:v>PT</c:v>
                </c:pt>
                <c:pt idx="20">
                  <c:v>HU</c:v>
                </c:pt>
                <c:pt idx="21">
                  <c:v>BE*</c:v>
                </c:pt>
                <c:pt idx="22">
                  <c:v>LU</c:v>
                </c:pt>
                <c:pt idx="23">
                  <c:v>CZ</c:v>
                </c:pt>
                <c:pt idx="24">
                  <c:v>HR</c:v>
                </c:pt>
                <c:pt idx="25">
                  <c:v>EL*</c:v>
                </c:pt>
                <c:pt idx="26">
                  <c:v>RS*</c:v>
                </c:pt>
                <c:pt idx="27">
                  <c:v>PL</c:v>
                </c:pt>
                <c:pt idx="28">
                  <c:v>LT</c:v>
                </c:pt>
                <c:pt idx="29">
                  <c:v>BG</c:v>
                </c:pt>
                <c:pt idx="30">
                  <c:v>RO</c:v>
                </c:pt>
                <c:pt idx="31">
                  <c:v>LV</c:v>
                </c:pt>
              </c:strCache>
            </c:strRef>
          </c:cat>
          <c:val>
            <c:numRef>
              <c:f>'[Updates after publication.xlsx]Deaths per million inhabitants'!$T$4:$T$35</c:f>
              <c:numCache>
                <c:formatCode>0</c:formatCode>
                <c:ptCount val="32"/>
                <c:pt idx="0">
                  <c:v>51.066985791723027</c:v>
                </c:pt>
                <c:pt idx="1">
                  <c:v>51.066985791723027</c:v>
                </c:pt>
                <c:pt idx="2">
                  <c:v>51.066985791723027</c:v>
                </c:pt>
                <c:pt idx="3">
                  <c:v>51.066985791723027</c:v>
                </c:pt>
                <c:pt idx="4">
                  <c:v>51.066985791723027</c:v>
                </c:pt>
                <c:pt idx="5">
                  <c:v>51.066985791723027</c:v>
                </c:pt>
                <c:pt idx="6">
                  <c:v>51.066985791723027</c:v>
                </c:pt>
                <c:pt idx="7">
                  <c:v>51.066985791723027</c:v>
                </c:pt>
                <c:pt idx="8">
                  <c:v>51.066985791723027</c:v>
                </c:pt>
                <c:pt idx="9">
                  <c:v>51.066985791723027</c:v>
                </c:pt>
                <c:pt idx="10">
                  <c:v>51.066985791723027</c:v>
                </c:pt>
                <c:pt idx="11">
                  <c:v>51.066985791723027</c:v>
                </c:pt>
                <c:pt idx="12">
                  <c:v>51.066985791723027</c:v>
                </c:pt>
                <c:pt idx="13">
                  <c:v>51.066985791723027</c:v>
                </c:pt>
                <c:pt idx="14">
                  <c:v>51.066985791723027</c:v>
                </c:pt>
                <c:pt idx="15">
                  <c:v>51.066985791723027</c:v>
                </c:pt>
                <c:pt idx="16">
                  <c:v>51.066985791723027</c:v>
                </c:pt>
                <c:pt idx="17">
                  <c:v>51.066985791723027</c:v>
                </c:pt>
                <c:pt idx="18">
                  <c:v>51.066985791723027</c:v>
                </c:pt>
                <c:pt idx="19">
                  <c:v>51.066985791723027</c:v>
                </c:pt>
                <c:pt idx="20">
                  <c:v>51.066985791723027</c:v>
                </c:pt>
                <c:pt idx="21">
                  <c:v>51.066985791723027</c:v>
                </c:pt>
                <c:pt idx="22">
                  <c:v>51.066985791723027</c:v>
                </c:pt>
                <c:pt idx="23">
                  <c:v>51.066985791723027</c:v>
                </c:pt>
                <c:pt idx="24">
                  <c:v>51.066985791723027</c:v>
                </c:pt>
                <c:pt idx="25">
                  <c:v>51.066985791723027</c:v>
                </c:pt>
                <c:pt idx="26">
                  <c:v>51.066985791723027</c:v>
                </c:pt>
                <c:pt idx="27">
                  <c:v>51.066985791723027</c:v>
                </c:pt>
                <c:pt idx="28">
                  <c:v>51.066985791723027</c:v>
                </c:pt>
                <c:pt idx="29">
                  <c:v>51.066985791723027</c:v>
                </c:pt>
                <c:pt idx="30">
                  <c:v>51.066985791723027</c:v>
                </c:pt>
                <c:pt idx="31">
                  <c:v>51.066985791723027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6873752"/>
        <c:axId val="206876104"/>
      </c:lineChart>
      <c:catAx>
        <c:axId val="206873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Frutiger-Roman" pitchFamily="2" charset="0"/>
                <a:ea typeface="+mn-ea"/>
                <a:cs typeface="+mn-cs"/>
              </a:defRPr>
            </a:pPr>
            <a:endParaRPr lang="en-US"/>
          </a:p>
        </c:txPr>
        <c:crossAx val="206876104"/>
        <c:crosses val="autoZero"/>
        <c:auto val="1"/>
        <c:lblAlgn val="ctr"/>
        <c:lblOffset val="100"/>
        <c:noMultiLvlLbl val="0"/>
      </c:catAx>
      <c:valAx>
        <c:axId val="206876104"/>
        <c:scaling>
          <c:orientation val="minMax"/>
          <c:max val="1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873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Frutiger-Roman" pitchFamily="2" charset="0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Frutiger-Roman" pitchFamily="2" charset="0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ayout>
        <c:manualLayout>
          <c:xMode val="edge"/>
          <c:yMode val="edge"/>
          <c:x val="3.2797482985981334E-2"/>
          <c:y val="1.6864687222723621E-2"/>
          <c:w val="0.55286275153105846"/>
          <c:h val="0.2293600671223931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ysClr val="windowText" lastClr="000000"/>
              </a:solidFill>
              <a:latin typeface="Frutiger-Roman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241464233901123E-2"/>
          <c:y val="0.124462976598265"/>
          <c:w val="0.89765752921288378"/>
          <c:h val="0.6677651535168863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'6. Alcohol related road deaths'!$L$46:$L$67</c:f>
              <c:strCache>
                <c:ptCount val="22"/>
                <c:pt idx="0">
                  <c:v>LV</c:v>
                </c:pt>
                <c:pt idx="1">
                  <c:v>SE</c:v>
                </c:pt>
                <c:pt idx="2">
                  <c:v>SI</c:v>
                </c:pt>
                <c:pt idx="3">
                  <c:v>HU</c:v>
                </c:pt>
                <c:pt idx="4">
                  <c:v>DK</c:v>
                </c:pt>
                <c:pt idx="5">
                  <c:v>DE</c:v>
                </c:pt>
                <c:pt idx="6">
                  <c:v>EE</c:v>
                </c:pt>
                <c:pt idx="7">
                  <c:v>CH</c:v>
                </c:pt>
                <c:pt idx="8">
                  <c:v>GB</c:v>
                </c:pt>
                <c:pt idx="9">
                  <c:v>FR</c:v>
                </c:pt>
                <c:pt idx="10">
                  <c:v>AT</c:v>
                </c:pt>
                <c:pt idx="11">
                  <c:v>IL</c:v>
                </c:pt>
                <c:pt idx="12">
                  <c:v>ES</c:v>
                </c:pt>
                <c:pt idx="13">
                  <c:v>BE</c:v>
                </c:pt>
                <c:pt idx="14">
                  <c:v>PL</c:v>
                </c:pt>
                <c:pt idx="15">
                  <c:v>HR</c:v>
                </c:pt>
                <c:pt idx="16">
                  <c:v>FI</c:v>
                </c:pt>
                <c:pt idx="17">
                  <c:v>SK</c:v>
                </c:pt>
                <c:pt idx="18">
                  <c:v>RO</c:v>
                </c:pt>
                <c:pt idx="19">
                  <c:v>CZ</c:v>
                </c:pt>
                <c:pt idx="20">
                  <c:v>RS</c:v>
                </c:pt>
                <c:pt idx="21">
                  <c:v>CY</c:v>
                </c:pt>
              </c:strCache>
            </c:strRef>
          </c:cat>
          <c:val>
            <c:numRef>
              <c:f>'6. Alcohol related road deaths'!$M$46:$M$67</c:f>
              <c:numCache>
                <c:formatCode>0.00%</c:formatCode>
                <c:ptCount val="22"/>
                <c:pt idx="0">
                  <c:v>-7.9712694147936594E-2</c:v>
                </c:pt>
                <c:pt idx="1">
                  <c:v>-6.5449743452940759E-2</c:v>
                </c:pt>
                <c:pt idx="2">
                  <c:v>-5.7526466549763122E-2</c:v>
                </c:pt>
                <c:pt idx="3">
                  <c:v>-4.9606678246116406E-2</c:v>
                </c:pt>
                <c:pt idx="4">
                  <c:v>-3.4286600225989512E-2</c:v>
                </c:pt>
                <c:pt idx="5">
                  <c:v>-3.1800205235319387E-2</c:v>
                </c:pt>
                <c:pt idx="6">
                  <c:v>-2.8929820047641774E-2</c:v>
                </c:pt>
                <c:pt idx="7">
                  <c:v>-2.2555913072090518E-2</c:v>
                </c:pt>
                <c:pt idx="8">
                  <c:v>-1.8917459029582109E-2</c:v>
                </c:pt>
                <c:pt idx="9">
                  <c:v>-1.6557524049351423E-2</c:v>
                </c:pt>
              </c:numCache>
            </c:numRef>
          </c:val>
        </c:ser>
        <c:ser>
          <c:idx val="1"/>
          <c:order val="1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'6. Alcohol related road deaths'!$L$46:$L$67</c:f>
              <c:strCache>
                <c:ptCount val="22"/>
                <c:pt idx="0">
                  <c:v>LV</c:v>
                </c:pt>
                <c:pt idx="1">
                  <c:v>SE</c:v>
                </c:pt>
                <c:pt idx="2">
                  <c:v>SI</c:v>
                </c:pt>
                <c:pt idx="3">
                  <c:v>HU</c:v>
                </c:pt>
                <c:pt idx="4">
                  <c:v>DK</c:v>
                </c:pt>
                <c:pt idx="5">
                  <c:v>DE</c:v>
                </c:pt>
                <c:pt idx="6">
                  <c:v>EE</c:v>
                </c:pt>
                <c:pt idx="7">
                  <c:v>CH</c:v>
                </c:pt>
                <c:pt idx="8">
                  <c:v>GB</c:v>
                </c:pt>
                <c:pt idx="9">
                  <c:v>FR</c:v>
                </c:pt>
                <c:pt idx="10">
                  <c:v>AT</c:v>
                </c:pt>
                <c:pt idx="11">
                  <c:v>IL</c:v>
                </c:pt>
                <c:pt idx="12">
                  <c:v>ES</c:v>
                </c:pt>
                <c:pt idx="13">
                  <c:v>BE</c:v>
                </c:pt>
                <c:pt idx="14">
                  <c:v>PL</c:v>
                </c:pt>
                <c:pt idx="15">
                  <c:v>HR</c:v>
                </c:pt>
                <c:pt idx="16">
                  <c:v>FI</c:v>
                </c:pt>
                <c:pt idx="17">
                  <c:v>SK</c:v>
                </c:pt>
                <c:pt idx="18">
                  <c:v>RO</c:v>
                </c:pt>
                <c:pt idx="19">
                  <c:v>CZ</c:v>
                </c:pt>
                <c:pt idx="20">
                  <c:v>RS</c:v>
                </c:pt>
                <c:pt idx="21">
                  <c:v>CY</c:v>
                </c:pt>
              </c:strCache>
            </c:strRef>
          </c:cat>
          <c:val>
            <c:numRef>
              <c:f>'6. Alcohol related road deaths'!$N$46:$N$67</c:f>
              <c:numCache>
                <c:formatCode>General</c:formatCode>
                <c:ptCount val="22"/>
                <c:pt idx="10" formatCode="0.00%">
                  <c:v>-9.4471616263486213E-3</c:v>
                </c:pt>
                <c:pt idx="11" formatCode="0.00%">
                  <c:v>-6.6943169041711074E-3</c:v>
                </c:pt>
                <c:pt idx="12" formatCode="0.00%">
                  <c:v>-5.3835682029321841E-3</c:v>
                </c:pt>
                <c:pt idx="13" formatCode="0.00%">
                  <c:v>-2.6488852486257252E-3</c:v>
                </c:pt>
                <c:pt idx="14" formatCode="0.00%">
                  <c:v>1.2186335588293407E-4</c:v>
                </c:pt>
                <c:pt idx="15" formatCode="0.00%">
                  <c:v>8.5198982009303537E-3</c:v>
                </c:pt>
                <c:pt idx="16" formatCode="0.00%">
                  <c:v>9.1829648629502374E-3</c:v>
                </c:pt>
                <c:pt idx="17" formatCode="0.00%">
                  <c:v>1.1154316236015604E-2</c:v>
                </c:pt>
                <c:pt idx="18" formatCode="0.00%">
                  <c:v>1.7925423412058945E-2</c:v>
                </c:pt>
              </c:numCache>
            </c:numRef>
          </c:val>
        </c:ser>
        <c:ser>
          <c:idx val="2"/>
          <c:order val="2"/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'6. Alcohol related road deaths'!$L$46:$L$67</c:f>
              <c:strCache>
                <c:ptCount val="22"/>
                <c:pt idx="0">
                  <c:v>LV</c:v>
                </c:pt>
                <c:pt idx="1">
                  <c:v>SE</c:v>
                </c:pt>
                <c:pt idx="2">
                  <c:v>SI</c:v>
                </c:pt>
                <c:pt idx="3">
                  <c:v>HU</c:v>
                </c:pt>
                <c:pt idx="4">
                  <c:v>DK</c:v>
                </c:pt>
                <c:pt idx="5">
                  <c:v>DE</c:v>
                </c:pt>
                <c:pt idx="6">
                  <c:v>EE</c:v>
                </c:pt>
                <c:pt idx="7">
                  <c:v>CH</c:v>
                </c:pt>
                <c:pt idx="8">
                  <c:v>GB</c:v>
                </c:pt>
                <c:pt idx="9">
                  <c:v>FR</c:v>
                </c:pt>
                <c:pt idx="10">
                  <c:v>AT</c:v>
                </c:pt>
                <c:pt idx="11">
                  <c:v>IL</c:v>
                </c:pt>
                <c:pt idx="12">
                  <c:v>ES</c:v>
                </c:pt>
                <c:pt idx="13">
                  <c:v>BE</c:v>
                </c:pt>
                <c:pt idx="14">
                  <c:v>PL</c:v>
                </c:pt>
                <c:pt idx="15">
                  <c:v>HR</c:v>
                </c:pt>
                <c:pt idx="16">
                  <c:v>FI</c:v>
                </c:pt>
                <c:pt idx="17">
                  <c:v>SK</c:v>
                </c:pt>
                <c:pt idx="18">
                  <c:v>RO</c:v>
                </c:pt>
                <c:pt idx="19">
                  <c:v>CZ</c:v>
                </c:pt>
                <c:pt idx="20">
                  <c:v>RS</c:v>
                </c:pt>
                <c:pt idx="21">
                  <c:v>CY</c:v>
                </c:pt>
              </c:strCache>
            </c:strRef>
          </c:cat>
          <c:val>
            <c:numRef>
              <c:f>'6. Alcohol related road deaths'!$O$46:$O$67</c:f>
              <c:numCache>
                <c:formatCode>General</c:formatCode>
                <c:ptCount val="22"/>
                <c:pt idx="19" formatCode="0.00%">
                  <c:v>2.8429993565375934E-2</c:v>
                </c:pt>
                <c:pt idx="20" formatCode="0.00%">
                  <c:v>4.1456136449806891E-2</c:v>
                </c:pt>
                <c:pt idx="21" formatCode="0.00%">
                  <c:v>0.11491046521756998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7"/>
        <c:overlap val="80"/>
        <c:axId val="114743088"/>
        <c:axId val="114741128"/>
      </c:barChart>
      <c:lineChart>
        <c:grouping val="standard"/>
        <c:varyColors val="0"/>
        <c:ser>
          <c:idx val="3"/>
          <c:order val="3"/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'6. Alcohol related road deaths'!$L$46:$L$67</c:f>
              <c:strCache>
                <c:ptCount val="22"/>
                <c:pt idx="0">
                  <c:v>LV</c:v>
                </c:pt>
                <c:pt idx="1">
                  <c:v>SE</c:v>
                </c:pt>
                <c:pt idx="2">
                  <c:v>SI</c:v>
                </c:pt>
                <c:pt idx="3">
                  <c:v>HU</c:v>
                </c:pt>
                <c:pt idx="4">
                  <c:v>DK</c:v>
                </c:pt>
                <c:pt idx="5">
                  <c:v>DE</c:v>
                </c:pt>
                <c:pt idx="6">
                  <c:v>EE</c:v>
                </c:pt>
                <c:pt idx="7">
                  <c:v>CH</c:v>
                </c:pt>
                <c:pt idx="8">
                  <c:v>GB</c:v>
                </c:pt>
                <c:pt idx="9">
                  <c:v>FR</c:v>
                </c:pt>
                <c:pt idx="10">
                  <c:v>AT</c:v>
                </c:pt>
                <c:pt idx="11">
                  <c:v>IL</c:v>
                </c:pt>
                <c:pt idx="12">
                  <c:v>ES</c:v>
                </c:pt>
                <c:pt idx="13">
                  <c:v>BE</c:v>
                </c:pt>
                <c:pt idx="14">
                  <c:v>PL</c:v>
                </c:pt>
                <c:pt idx="15">
                  <c:v>HR</c:v>
                </c:pt>
                <c:pt idx="16">
                  <c:v>FI</c:v>
                </c:pt>
                <c:pt idx="17">
                  <c:v>SK</c:v>
                </c:pt>
                <c:pt idx="18">
                  <c:v>RO</c:v>
                </c:pt>
                <c:pt idx="19">
                  <c:v>CZ</c:v>
                </c:pt>
                <c:pt idx="20">
                  <c:v>RS</c:v>
                </c:pt>
                <c:pt idx="21">
                  <c:v>CY</c:v>
                </c:pt>
              </c:strCache>
            </c:strRef>
          </c:cat>
          <c:val>
            <c:numRef>
              <c:f>'6. Alcohol related road deaths'!$P$46:$P$67</c:f>
              <c:numCache>
                <c:formatCode>0.00%</c:formatCode>
                <c:ptCount val="22"/>
                <c:pt idx="0">
                  <c:v>-1.154441632773418E-2</c:v>
                </c:pt>
                <c:pt idx="1">
                  <c:v>-1.154441632773418E-2</c:v>
                </c:pt>
                <c:pt idx="2">
                  <c:v>-1.154441632773418E-2</c:v>
                </c:pt>
                <c:pt idx="3">
                  <c:v>-1.154441632773418E-2</c:v>
                </c:pt>
                <c:pt idx="4">
                  <c:v>-1.154441632773418E-2</c:v>
                </c:pt>
                <c:pt idx="5">
                  <c:v>-1.154441632773418E-2</c:v>
                </c:pt>
                <c:pt idx="6">
                  <c:v>-1.154441632773418E-2</c:v>
                </c:pt>
                <c:pt idx="7">
                  <c:v>-1.154441632773418E-2</c:v>
                </c:pt>
                <c:pt idx="8">
                  <c:v>-1.154441632773418E-2</c:v>
                </c:pt>
                <c:pt idx="9">
                  <c:v>-1.154441632773418E-2</c:v>
                </c:pt>
                <c:pt idx="10">
                  <c:v>-1.154441632773418E-2</c:v>
                </c:pt>
                <c:pt idx="11">
                  <c:v>-1.154441632773418E-2</c:v>
                </c:pt>
                <c:pt idx="12">
                  <c:v>-1.154441632773418E-2</c:v>
                </c:pt>
                <c:pt idx="13">
                  <c:v>-1.154441632773418E-2</c:v>
                </c:pt>
                <c:pt idx="14">
                  <c:v>-1.154441632773418E-2</c:v>
                </c:pt>
                <c:pt idx="15">
                  <c:v>-1.154441632773418E-2</c:v>
                </c:pt>
                <c:pt idx="16">
                  <c:v>-1.154441632773418E-2</c:v>
                </c:pt>
                <c:pt idx="17">
                  <c:v>-1.154441632773418E-2</c:v>
                </c:pt>
                <c:pt idx="18">
                  <c:v>-1.154441632773418E-2</c:v>
                </c:pt>
                <c:pt idx="19">
                  <c:v>-1.154441632773418E-2</c:v>
                </c:pt>
                <c:pt idx="20">
                  <c:v>-1.154441632773418E-2</c:v>
                </c:pt>
                <c:pt idx="21">
                  <c:v>-1.154441632773418E-2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4743088"/>
        <c:axId val="114741128"/>
      </c:lineChart>
      <c:catAx>
        <c:axId val="114743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Arial" pitchFamily="34" charset="0"/>
                <a:ea typeface="+mn-ea"/>
                <a:cs typeface="+mn-cs"/>
              </a:defRPr>
            </a:pPr>
            <a:endParaRPr lang="en-US"/>
          </a:p>
        </c:txPr>
        <c:crossAx val="114741128"/>
        <c:crosses val="autoZero"/>
        <c:auto val="1"/>
        <c:lblAlgn val="ctr"/>
        <c:lblOffset val="100"/>
        <c:noMultiLvlLbl val="0"/>
      </c:catAx>
      <c:valAx>
        <c:axId val="114741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 w="254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Arial" pitchFamily="34" charset="0"/>
                <a:ea typeface="+mn-ea"/>
                <a:cs typeface="+mn-cs"/>
              </a:defRPr>
            </a:pPr>
            <a:endParaRPr lang="en-US"/>
          </a:p>
        </c:txPr>
        <c:crossAx val="114743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0.08071</cdr:x>
      <cdr:y>0.33281</cdr:y>
    </cdr:from>
    <cdr:to>
      <cdr:x>0.48977</cdr:x>
      <cdr:y>0.45912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54906" y="1321907"/>
          <a:ext cx="2812547" cy="5016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700" b="0" dirty="0">
              <a:solidFill>
                <a:schemeClr val="accent5">
                  <a:lumMod val="75000"/>
                </a:schemeClr>
              </a:solidFill>
              <a:latin typeface="Frutiger"/>
            </a:rPr>
            <a:t>EU 28 average:</a:t>
          </a:r>
          <a:r>
            <a:rPr lang="en-GB" sz="1700" b="0" baseline="0" dirty="0">
              <a:solidFill>
                <a:schemeClr val="accent5">
                  <a:lumMod val="75000"/>
                </a:schemeClr>
              </a:solidFill>
              <a:latin typeface="Frutiger"/>
            </a:rPr>
            <a:t> -0.2%</a:t>
          </a:r>
          <a:endParaRPr lang="en-GB" sz="1700" b="0" dirty="0">
            <a:solidFill>
              <a:schemeClr val="accent5">
                <a:lumMod val="75000"/>
              </a:schemeClr>
            </a:solidFill>
            <a:latin typeface="Frutiger"/>
          </a:endParaRPr>
        </a:p>
      </cdr:txBody>
    </cdr:sp>
  </cdr:relSizeAnchor>
  <cdr:relSizeAnchor xmlns:cdr="http://schemas.openxmlformats.org/drawingml/2006/chartDrawing">
    <cdr:from>
      <cdr:x>0.54346</cdr:x>
      <cdr:y>0.55628</cdr:y>
    </cdr:from>
    <cdr:to>
      <cdr:x>1</cdr:x>
      <cdr:y>0.75242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36606" y="2209510"/>
          <a:ext cx="3138980" cy="7790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700" dirty="0">
              <a:solidFill>
                <a:schemeClr val="accent5">
                  <a:lumMod val="75000"/>
                </a:schemeClr>
              </a:solidFill>
              <a:latin typeface="Frutiger-Roman" pitchFamily="2" charset="0"/>
            </a:rPr>
            <a:t>Desired EU28 progress towards 2020 </a:t>
          </a:r>
          <a:r>
            <a:rPr lang="en-GB" sz="1700" dirty="0" smtClean="0">
              <a:solidFill>
                <a:schemeClr val="accent5">
                  <a:lumMod val="75000"/>
                </a:schemeClr>
              </a:solidFill>
              <a:latin typeface="Frutiger-Roman" pitchFamily="2" charset="0"/>
            </a:rPr>
            <a:t>target</a:t>
          </a:r>
          <a:r>
            <a:rPr lang="en-GB" sz="1700" dirty="0">
              <a:solidFill>
                <a:schemeClr val="accent5">
                  <a:lumMod val="75000"/>
                </a:schemeClr>
              </a:solidFill>
              <a:latin typeface="Frutiger-Roman" pitchFamily="2" charset="0"/>
            </a:rPr>
            <a:t>: -6.7%</a:t>
          </a:r>
        </a:p>
      </cdr:txBody>
    </cdr:sp>
  </cdr:relSizeAnchor>
  <cdr:relSizeAnchor xmlns:cdr="http://schemas.openxmlformats.org/drawingml/2006/chartDrawing">
    <cdr:from>
      <cdr:x>0.06286</cdr:x>
      <cdr:y>0.92031</cdr:y>
    </cdr:from>
    <cdr:to>
      <cdr:x>0.15622</cdr:x>
      <cdr:y>0.98229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31128" y="3655402"/>
          <a:ext cx="640197" cy="2461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400" b="1" dirty="0" smtClean="0">
              <a:latin typeface="Arial" panose="020B0604020202020204" pitchFamily="34" charset="0"/>
              <a:cs typeface="Arial" panose="020B0604020202020204" pitchFamily="34" charset="0"/>
            </a:rPr>
            <a:t>-44%</a:t>
          </a:r>
          <a:endParaRPr lang="en-GB" sz="14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0.50227</cdr:x>
      <cdr:y>0.02403</cdr:y>
    </cdr:from>
    <cdr:to>
      <cdr:x>0.94887</cdr:x>
      <cdr:y>0.21581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592756" y="127260"/>
          <a:ext cx="4083710" cy="1015663"/>
        </a:xfrm>
        <a:prstGeom xmlns:a="http://schemas.openxmlformats.org/drawingml/2006/main" prst="rect">
          <a:avLst/>
        </a:prstGeom>
        <a:solidFill xmlns:a="http://schemas.openxmlformats.org/drawingml/2006/main">
          <a:srgbClr val="F60000">
            <a:alpha val="46667"/>
          </a:srgbClr>
        </a:solidFill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fr-FR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BE" sz="2000" dirty="0" smtClean="0">
              <a:solidFill>
                <a:schemeClr val="bg1"/>
              </a:solidFill>
              <a:latin typeface="Frutiger-Roman" pitchFamily="2" charset="0"/>
            </a:rPr>
            <a:t>30</a:t>
          </a:r>
          <a:r>
            <a:rPr lang="en-US" sz="2000" dirty="0" smtClean="0">
              <a:solidFill>
                <a:schemeClr val="bg1"/>
              </a:solidFill>
              <a:latin typeface="Frutiger-Roman" pitchFamily="2" charset="0"/>
            </a:rPr>
            <a:t>. </a:t>
          </a:r>
          <a:r>
            <a:rPr lang="fr-BE" sz="2000" dirty="0" smtClean="0">
              <a:solidFill>
                <a:schemeClr val="bg1"/>
              </a:solidFill>
              <a:latin typeface="Frutiger-Roman" pitchFamily="2" charset="0"/>
            </a:rPr>
            <a:t>BULGARIA</a:t>
          </a:r>
          <a:r>
            <a:rPr lang="en-GB" sz="2000" dirty="0" smtClean="0">
              <a:solidFill>
                <a:schemeClr val="bg1"/>
              </a:solidFill>
              <a:latin typeface="Frutiger-Roman" pitchFamily="2" charset="0"/>
            </a:rPr>
            <a:t> </a:t>
          </a:r>
          <a:r>
            <a:rPr lang="en-GB" sz="2000" dirty="0">
              <a:solidFill>
                <a:schemeClr val="bg1"/>
              </a:solidFill>
              <a:latin typeface="Frutiger-Roman" pitchFamily="2" charset="0"/>
            </a:rPr>
            <a:t>9</a:t>
          </a:r>
          <a:r>
            <a:rPr lang="en-GB" sz="2000" dirty="0" smtClean="0">
              <a:solidFill>
                <a:schemeClr val="bg1"/>
              </a:solidFill>
              <a:latin typeface="Frutiger-Roman" pitchFamily="2" charset="0"/>
            </a:rPr>
            <a:t>%</a:t>
          </a:r>
          <a:endParaRPr lang="en-US" sz="2000" dirty="0">
            <a:solidFill>
              <a:schemeClr val="bg1"/>
            </a:solidFill>
            <a:latin typeface="Frutiger-Light" pitchFamily="2" charset="0"/>
          </a:endParaRPr>
        </a:p>
        <a:p xmlns:a="http://schemas.openxmlformats.org/drawingml/2006/main">
          <a:r>
            <a:rPr lang="fr-BE" sz="2000" dirty="0" smtClean="0">
              <a:solidFill>
                <a:schemeClr val="bg1"/>
              </a:solidFill>
              <a:latin typeface="Frutiger-Roman" pitchFamily="2" charset="0"/>
            </a:rPr>
            <a:t>31</a:t>
          </a:r>
          <a:r>
            <a:rPr lang="en-US" sz="2000" dirty="0" smtClean="0">
              <a:solidFill>
                <a:schemeClr val="bg1"/>
              </a:solidFill>
              <a:latin typeface="Frutiger-Roman" pitchFamily="2" charset="0"/>
            </a:rPr>
            <a:t>.</a:t>
          </a:r>
          <a:r>
            <a:rPr lang="lt-LT" sz="2000" dirty="0" smtClean="0">
              <a:solidFill>
                <a:schemeClr val="bg1"/>
              </a:solidFill>
              <a:latin typeface="Frutiger-Roman" pitchFamily="2" charset="0"/>
            </a:rPr>
            <a:t> </a:t>
          </a:r>
          <a:r>
            <a:rPr lang="fr-BE" sz="2000" dirty="0" smtClean="0">
              <a:solidFill>
                <a:schemeClr val="bg1"/>
              </a:solidFill>
              <a:latin typeface="Frutiger-Roman" pitchFamily="2" charset="0"/>
            </a:rPr>
            <a:t>SLOVAKIA 1</a:t>
          </a:r>
          <a:r>
            <a:rPr lang="en-GB" sz="2000" dirty="0" smtClean="0">
              <a:solidFill>
                <a:schemeClr val="bg1"/>
              </a:solidFill>
              <a:latin typeface="Frutiger-Roman" pitchFamily="2" charset="0"/>
            </a:rPr>
            <a:t>5%</a:t>
          </a:r>
          <a:endParaRPr lang="en-US" sz="2000" dirty="0" smtClean="0">
            <a:solidFill>
              <a:schemeClr val="bg1"/>
            </a:solidFill>
            <a:latin typeface="Frutiger-Light" pitchFamily="2" charset="0"/>
          </a:endParaRPr>
        </a:p>
        <a:p xmlns:a="http://schemas.openxmlformats.org/drawingml/2006/main">
          <a:r>
            <a:rPr lang="en-US" sz="2000" dirty="0" smtClean="0">
              <a:solidFill>
                <a:schemeClr val="bg1"/>
              </a:solidFill>
              <a:latin typeface="Frutiger-Roman" pitchFamily="2" charset="0"/>
            </a:rPr>
            <a:t>32. </a:t>
          </a:r>
          <a:r>
            <a:rPr lang="fr-BE" sz="2000" dirty="0" smtClean="0">
              <a:solidFill>
                <a:schemeClr val="bg1"/>
              </a:solidFill>
              <a:latin typeface="Frutiger-Roman" pitchFamily="2" charset="0"/>
            </a:rPr>
            <a:t>LATVIA 18</a:t>
          </a:r>
          <a:r>
            <a:rPr lang="en-GB" sz="2000" dirty="0" smtClean="0">
              <a:solidFill>
                <a:schemeClr val="bg1"/>
              </a:solidFill>
              <a:latin typeface="Frutiger-Roman" pitchFamily="2" charset="0"/>
            </a:rPr>
            <a:t>%</a:t>
          </a:r>
          <a:endParaRPr lang="fr-BE" sz="2000" dirty="0">
            <a:solidFill>
              <a:schemeClr val="bg1"/>
            </a:solidFill>
            <a:latin typeface="Frutiger-Light" pitchFamily="2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0.60897</cdr:x>
      <cdr:y>0.52454</cdr:y>
    </cdr:from>
    <cdr:to>
      <cdr:x>0.9076</cdr:x>
      <cdr:y>0.65979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176347" y="2112248"/>
          <a:ext cx="2047998" cy="5446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700" dirty="0">
              <a:solidFill>
                <a:schemeClr val="accent5">
                  <a:lumMod val="75000"/>
                </a:schemeClr>
              </a:solidFill>
            </a:rPr>
            <a:t>EU28 average: -18%</a:t>
          </a:r>
        </a:p>
      </cdr:txBody>
    </cdr:sp>
  </cdr:relSizeAnchor>
  <cdr:relSizeAnchor xmlns:cdr="http://schemas.openxmlformats.org/drawingml/2006/chartDrawing">
    <cdr:from>
      <cdr:x>0.60385</cdr:x>
      <cdr:y>0.64282</cdr:y>
    </cdr:from>
    <cdr:to>
      <cdr:x>1</cdr:x>
      <cdr:y>0.80488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141177" y="2548998"/>
          <a:ext cx="2716823" cy="642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700" dirty="0">
              <a:solidFill>
                <a:schemeClr val="accent5">
                  <a:lumMod val="75000"/>
                </a:schemeClr>
              </a:solidFill>
            </a:rPr>
            <a:t>Desired EU28 progress</a:t>
          </a:r>
          <a:r>
            <a:rPr lang="en-GB" sz="1700" baseline="0" dirty="0">
              <a:solidFill>
                <a:schemeClr val="accent5">
                  <a:lumMod val="75000"/>
                </a:schemeClr>
              </a:solidFill>
            </a:rPr>
            <a:t> towards 2020 target: -24%</a:t>
          </a:r>
          <a:endParaRPr lang="en-GB" sz="1700" dirty="0">
            <a:solidFill>
              <a:schemeClr val="accent5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0.08965</cdr:x>
      <cdr:y>0</cdr:y>
    </cdr:from>
    <cdr:to>
      <cdr:x>0.47508</cdr:x>
      <cdr:y>0.25222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14820" y="0"/>
          <a:ext cx="2643285" cy="1015663"/>
        </a:xfrm>
        <a:prstGeom xmlns:a="http://schemas.openxmlformats.org/drawingml/2006/main" prst="rect">
          <a:avLst/>
        </a:prstGeom>
        <a:solidFill xmlns:a="http://schemas.openxmlformats.org/drawingml/2006/main">
          <a:srgbClr val="00B050">
            <a:alpha val="62000"/>
          </a:srgbClr>
        </a:solidFill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algn="l" defTabSz="684213" rtl="0" eaLnBrk="0" fontAlgn="base" hangingPunct="0">
            <a:spcBef>
              <a:spcPct val="0"/>
            </a:spcBef>
            <a:spcAft>
              <a:spcPct val="0"/>
            </a:spcAft>
            <a:defRPr sz="13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341313" indent="115888" algn="l" defTabSz="684213" rtl="0" eaLnBrk="0" fontAlgn="base" hangingPunct="0">
            <a:spcBef>
              <a:spcPct val="0"/>
            </a:spcBef>
            <a:spcAft>
              <a:spcPct val="0"/>
            </a:spcAft>
            <a:defRPr sz="13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684213" indent="230188" algn="l" defTabSz="684213" rtl="0" eaLnBrk="0" fontAlgn="base" hangingPunct="0">
            <a:spcBef>
              <a:spcPct val="0"/>
            </a:spcBef>
            <a:spcAft>
              <a:spcPct val="0"/>
            </a:spcAft>
            <a:defRPr sz="13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027113" indent="344488" algn="l" defTabSz="684213" rtl="0" eaLnBrk="0" fontAlgn="base" hangingPunct="0">
            <a:spcBef>
              <a:spcPct val="0"/>
            </a:spcBef>
            <a:spcAft>
              <a:spcPct val="0"/>
            </a:spcAft>
            <a:defRPr sz="13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370013" indent="458788" algn="l" defTabSz="684213" rtl="0" eaLnBrk="0" fontAlgn="base" hangingPunct="0">
            <a:spcBef>
              <a:spcPct val="0"/>
            </a:spcBef>
            <a:spcAft>
              <a:spcPct val="0"/>
            </a:spcAft>
            <a:defRPr sz="13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sz="13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sz="13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sz="13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sz="13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marL="342900" indent="-342900">
            <a:buAutoNum type="arabicPeriod"/>
          </a:pPr>
          <a:r>
            <a:rPr lang="lt-LT" sz="2000" dirty="0" smtClean="0">
              <a:solidFill>
                <a:schemeClr val="bg1"/>
              </a:solidFill>
              <a:latin typeface="Frutiger-Roman" pitchFamily="2" charset="0"/>
            </a:rPr>
            <a:t>GREECE</a:t>
          </a:r>
          <a:r>
            <a:rPr lang="en-GB" sz="2000" dirty="0" smtClean="0">
              <a:solidFill>
                <a:schemeClr val="bg1"/>
              </a:solidFill>
              <a:latin typeface="Frutiger-Roman" pitchFamily="2" charset="0"/>
            </a:rPr>
            <a:t> -37%</a:t>
          </a:r>
          <a:endParaRPr lang="en-US" sz="2000" dirty="0">
            <a:solidFill>
              <a:schemeClr val="bg1"/>
            </a:solidFill>
            <a:latin typeface="Frutiger-Roman" pitchFamily="2" charset="0"/>
          </a:endParaRPr>
        </a:p>
        <a:p xmlns:a="http://schemas.openxmlformats.org/drawingml/2006/main">
          <a:pPr marL="342900" indent="-342900">
            <a:buAutoNum type="arabicPeriod"/>
          </a:pPr>
          <a:r>
            <a:rPr lang="lt-LT" sz="2000" dirty="0" smtClean="0">
              <a:solidFill>
                <a:schemeClr val="bg1"/>
              </a:solidFill>
              <a:latin typeface="Frutiger-Roman" pitchFamily="2" charset="0"/>
            </a:rPr>
            <a:t>MALTA</a:t>
          </a:r>
          <a:r>
            <a:rPr lang="en-GB" sz="2000" dirty="0" smtClean="0">
              <a:solidFill>
                <a:schemeClr val="bg1"/>
              </a:solidFill>
              <a:latin typeface="Frutiger-Roman" pitchFamily="2" charset="0"/>
            </a:rPr>
            <a:t> -33%</a:t>
          </a:r>
          <a:endParaRPr lang="en-US" sz="2000" dirty="0">
            <a:solidFill>
              <a:schemeClr val="bg1"/>
            </a:solidFill>
            <a:latin typeface="Frutiger-Roman" pitchFamily="2" charset="0"/>
          </a:endParaRPr>
        </a:p>
        <a:p xmlns:a="http://schemas.openxmlformats.org/drawingml/2006/main">
          <a:pPr marL="342900" indent="-342900">
            <a:buAutoNum type="arabicPeriod"/>
          </a:pPr>
          <a:r>
            <a:rPr lang="lt-LT" sz="2000" dirty="0" smtClean="0">
              <a:solidFill>
                <a:schemeClr val="bg1"/>
              </a:solidFill>
              <a:latin typeface="Frutiger-Roman" pitchFamily="2" charset="0"/>
            </a:rPr>
            <a:t>PORTUGAL</a:t>
          </a:r>
          <a:r>
            <a:rPr lang="en-GB" sz="2000" dirty="0" smtClean="0">
              <a:solidFill>
                <a:schemeClr val="bg1"/>
              </a:solidFill>
              <a:latin typeface="Frutiger-Roman" pitchFamily="2" charset="0"/>
            </a:rPr>
            <a:t> -32%</a:t>
          </a:r>
          <a:endParaRPr lang="en-US" sz="2000" dirty="0" smtClean="0">
            <a:solidFill>
              <a:schemeClr val="bg1"/>
            </a:solidFill>
            <a:latin typeface="Frutiger-Roman" pitchFamily="2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0.0583</cdr:x>
      <cdr:y>0.33437</cdr:y>
    </cdr:from>
    <cdr:to>
      <cdr:x>0.35447</cdr:x>
      <cdr:y>0.41814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33115" y="1811658"/>
          <a:ext cx="2708113" cy="4538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2500" dirty="0">
              <a:solidFill>
                <a:schemeClr val="accent5">
                  <a:lumMod val="75000"/>
                </a:schemeClr>
              </a:solidFill>
              <a:latin typeface="Frutiger-Roman" pitchFamily="2" charset="0"/>
            </a:rPr>
            <a:t>EU28 (2010): 63</a:t>
          </a:r>
        </a:p>
      </cdr:txBody>
    </cdr:sp>
  </cdr:relSizeAnchor>
  <cdr:relSizeAnchor xmlns:cdr="http://schemas.openxmlformats.org/drawingml/2006/chartDrawing">
    <cdr:from>
      <cdr:x>0.0583</cdr:x>
      <cdr:y>0.41684</cdr:y>
    </cdr:from>
    <cdr:to>
      <cdr:x>0.34776</cdr:x>
      <cdr:y>0.52645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33116" y="2258525"/>
          <a:ext cx="2646812" cy="5938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2500" dirty="0">
              <a:solidFill>
                <a:schemeClr val="accent5">
                  <a:lumMod val="75000"/>
                </a:schemeClr>
              </a:solidFill>
              <a:latin typeface="Frutiger-Roman" pitchFamily="2" charset="0"/>
            </a:rPr>
            <a:t>EU28</a:t>
          </a:r>
          <a:r>
            <a:rPr lang="en-GB" sz="2500" baseline="0" dirty="0">
              <a:solidFill>
                <a:schemeClr val="accent5">
                  <a:lumMod val="75000"/>
                </a:schemeClr>
              </a:solidFill>
              <a:latin typeface="Frutiger-Roman" pitchFamily="2" charset="0"/>
            </a:rPr>
            <a:t> (2014): 51</a:t>
          </a:r>
          <a:endParaRPr lang="en-GB" sz="2500" dirty="0">
            <a:solidFill>
              <a:schemeClr val="accent5">
                <a:lumMod val="75000"/>
              </a:schemeClr>
            </a:solidFill>
            <a:latin typeface="Frutiger-Roman" pitchFamily="2" charset="0"/>
          </a:endParaRPr>
        </a:p>
      </cdr:txBody>
    </cdr:sp>
  </cdr:relSizeAnchor>
  <cdr:relSizeAnchor xmlns:cdr="http://schemas.openxmlformats.org/drawingml/2006/chartDrawing">
    <cdr:from>
      <cdr:x>0.14511</cdr:x>
      <cdr:y>0.83559</cdr:y>
    </cdr:from>
    <cdr:to>
      <cdr:x>0.17343</cdr:x>
      <cdr:y>0.97138</cdr:y>
    </cdr:to>
    <cdr:sp macro="" textlink="">
      <cdr:nvSpPr>
        <cdr:cNvPr id="4" name="Oval 3"/>
        <cdr:cNvSpPr/>
      </cdr:nvSpPr>
      <cdr:spPr>
        <a:xfrm xmlns:a="http://schemas.openxmlformats.org/drawingml/2006/main" rot="900000">
          <a:off x="1326904" y="4527363"/>
          <a:ext cx="258958" cy="735732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38100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GB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0.66018</cdr:x>
      <cdr:y>0.54671</cdr:y>
    </cdr:from>
    <cdr:to>
      <cdr:x>1</cdr:x>
      <cdr:y>0.66975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384865" y="2229409"/>
          <a:ext cx="2257058" cy="5017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600">
              <a:solidFill>
                <a:srgbClr val="0070C0"/>
              </a:solidFill>
              <a:latin typeface="Arial" pitchFamily="34" charset="0"/>
              <a:cs typeface="Arial" pitchFamily="34" charset="0"/>
            </a:rPr>
            <a:t>EU20</a:t>
          </a:r>
          <a:r>
            <a:rPr lang="en-GB" sz="1600" baseline="0">
              <a:solidFill>
                <a:srgbClr val="0070C0"/>
              </a:solidFill>
              <a:latin typeface="Arial" pitchFamily="34" charset="0"/>
              <a:cs typeface="Arial" pitchFamily="34" charset="0"/>
            </a:rPr>
            <a:t> average: -1.1%</a:t>
          </a:r>
          <a:endParaRPr lang="en-GB" sz="1600">
            <a:solidFill>
              <a:srgbClr val="0070C0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63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63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9B077E6-D046-4641-8495-35BDE4FD8A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390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8" rIns="91434" bIns="45718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8" rIns="91434" bIns="4571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AF91ABD-5BEB-4BE6-A289-05348E4421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0589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C09721A-60CB-4DC3-ADFC-BDF2A617AD03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 smtClean="0">
              <a:latin typeface="Arial" panose="020B0604020202020204" pitchFamily="34" charset="0"/>
            </a:endParaRPr>
          </a:p>
        </p:txBody>
      </p:sp>
      <p:sp>
        <p:nvSpPr>
          <p:cNvPr id="18437" name="Text Box 4"/>
          <p:cNvSpPr txBox="1">
            <a:spLocks noChangeArrowheads="1"/>
          </p:cNvSpPr>
          <p:nvPr/>
        </p:nvSpPr>
        <p:spPr bwMode="auto">
          <a:xfrm>
            <a:off x="906463" y="5105400"/>
            <a:ext cx="4913312" cy="423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288" tIns="45144" rIns="90288" bIns="45144">
            <a:spAutoFit/>
          </a:bodyPr>
          <a:lstStyle>
            <a:lvl1pPr defTabSz="9032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32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32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32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32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400">
                <a:latin typeface="Times New Roman" panose="02020603050405020304" pitchFamily="18" charset="0"/>
              </a:rPr>
              <a:t>Welcome participants, speakers…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2400">
                <a:latin typeface="Times New Roman" panose="02020603050405020304" pitchFamily="18" charset="0"/>
              </a:rPr>
              <a:t>Thank 10 colleagues 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2400">
                <a:latin typeface="Times New Roman" panose="02020603050405020304" pitchFamily="18" charset="0"/>
              </a:rPr>
              <a:t>Theme of conference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2400">
                <a:latin typeface="Times New Roman" panose="02020603050405020304" pitchFamily="18" charset="0"/>
              </a:rPr>
              <a:t>Depending on how successful we are with this and other activities we might  “decapitalise” the E and become the electronic transport safety council…</a:t>
            </a:r>
          </a:p>
          <a:p>
            <a:pPr eaLnBrk="1" hangingPunct="1">
              <a:spcBef>
                <a:spcPct val="50000"/>
              </a:spcBef>
            </a:pPr>
            <a:endParaRPr lang="en-GB" altLang="en-US" sz="24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891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432175" y="525463"/>
            <a:ext cx="3505200" cy="26304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651" tIns="45327" rIns="90651" bIns="45327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en-US" smtClean="0"/>
          </a:p>
        </p:txBody>
      </p:sp>
    </p:spTree>
    <p:extLst>
      <p:ext uri="{BB962C8B-B14F-4D97-AF65-F5344CB8AC3E}">
        <p14:creationId xmlns:p14="http://schemas.microsoft.com/office/powerpoint/2010/main" val="2585205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n-GB" altLang="en-US" dirty="0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B12817-52F5-49B9-A4D6-7EAB6003075D}" type="slidenum">
              <a:rPr lang="en-GB" altLang="en-US" sz="1200" smtClean="0">
                <a:solidFill>
                  <a:prstClr val="black"/>
                </a:solidFill>
                <a:latin typeface="Calibri" panose="020F0502020204030204" pitchFamily="34" charset="0"/>
              </a:rPr>
              <a:pPr/>
              <a:t>4</a:t>
            </a:fld>
            <a:endParaRPr lang="en-GB" altLang="en-US" sz="1200" smtClean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654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3C60C94-02D4-4F7A-BF87-3766A4690162}" type="slidenum">
              <a:rPr lang="en-GB" altLang="en-US" sz="1200" smtClean="0">
                <a:solidFill>
                  <a:prstClr val="black"/>
                </a:solidFill>
                <a:latin typeface="Calibri" panose="020F0502020204030204" pitchFamily="34" charset="0"/>
              </a:rPr>
              <a:pPr/>
              <a:t>5</a:t>
            </a:fld>
            <a:endParaRPr lang="en-GB" altLang="en-US" sz="1200" smtClean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63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BE" altLang="en-US" dirty="0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07EAAC3-E3FA-45E1-916C-EB2396A9D9FD}" type="slidenum">
              <a:rPr lang="en-GB" altLang="en-US" smtClean="0"/>
              <a:pPr/>
              <a:t>6</a:t>
            </a:fld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41797752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C9EB6-757A-4F1D-9E2E-EDC587CE4BCF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0315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F768B52-740F-42C8-A03F-68F82D8B5FF2}" type="slidenum">
              <a:rPr lang="en-GB" altLang="en-US" sz="1200" smtClean="0">
                <a:solidFill>
                  <a:prstClr val="black"/>
                </a:solidFill>
                <a:latin typeface="Calibri" panose="020F0502020204030204" pitchFamily="34" charset="0"/>
              </a:rPr>
              <a:pPr/>
              <a:t>8</a:t>
            </a:fld>
            <a:endParaRPr lang="en-GB" altLang="en-US" sz="1200" smtClean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5215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94A2C75-83C8-4E0F-90AD-2CBEB6FE62B9}" type="slidenum">
              <a:rPr lang="en-GB" altLang="en-US" sz="1200" smtClean="0">
                <a:solidFill>
                  <a:prstClr val="black"/>
                </a:solidFill>
                <a:latin typeface="Calibri" panose="020F0502020204030204" pitchFamily="34" charset="0"/>
              </a:rPr>
              <a:pPr/>
              <a:t>11</a:t>
            </a:fld>
            <a:endParaRPr lang="en-GB" altLang="en-US" sz="1200" smtClean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6803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3C72305-94A4-4612-A23D-7F98CBB9982D}" type="slidenum">
              <a:rPr lang="en-GB" altLang="en-US" smtClean="0"/>
              <a:pPr/>
              <a:t>12</a:t>
            </a:fld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0597597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en-US" smtClean="0">
              <a:latin typeface="Arial" panose="020B0604020202020204" pitchFamily="34" charset="0"/>
            </a:endParaRP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B67C0DE-0EAA-4C4A-B1B6-02AAB82C8E48}" type="slidenum">
              <a:rPr lang="en-US" altLang="en-US" smtClean="0"/>
              <a:pPr>
                <a:spcBef>
                  <a:spcPct val="0"/>
                </a:spcBef>
              </a:pPr>
              <a:t>13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999033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0313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altLang="en-US" dirty="0" smtClean="0"/>
              <a:t>Data</a:t>
            </a:r>
            <a:r>
              <a:rPr lang="en-GB" altLang="en-US" baseline="0" dirty="0" smtClean="0"/>
              <a:t> for UK are n/a</a:t>
            </a:r>
            <a:endParaRPr lang="en-GB" altLang="en-US" dirty="0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A29E9C5-3E5A-4D87-BE31-411CF530DC1A}" type="slidenum">
              <a:rPr lang="en-GB" altLang="en-US" smtClean="0"/>
              <a:pPr/>
              <a:t>15</a:t>
            </a:fld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7478540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3D42BA5-1411-4AC3-8082-A4C34DD28458}" type="slidenum">
              <a:rPr lang="en-US" altLang="en-US" sz="1200" smtClean="0">
                <a:solidFill>
                  <a:srgbClr val="000000"/>
                </a:solidFill>
              </a:rPr>
              <a:pPr/>
              <a:t>16</a:t>
            </a:fld>
            <a:endParaRPr lang="en-US" altLang="en-US" sz="1200" smtClean="0">
              <a:solidFill>
                <a:srgbClr val="000000"/>
              </a:solidFill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627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en-US" dirty="0" smtClean="0">
              <a:latin typeface="Arial" panose="020B0604020202020204" pitchFamily="34" charset="0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331591F-93D3-49D1-A793-AB3BC461963F}" type="slidenum">
              <a:rPr lang="en-US" altLang="en-US" sz="1200" smtClean="0">
                <a:solidFill>
                  <a:srgbClr val="000000"/>
                </a:solidFill>
              </a:rPr>
              <a:pPr/>
              <a:t>17</a:t>
            </a:fld>
            <a:endParaRPr lang="en-US" altLang="en-US" sz="12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9034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9410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C09721A-60CB-4DC3-ADFC-BDF2A617AD03}" type="slidenum">
              <a:rPr lang="en-US" altLang="en-US" smtClean="0"/>
              <a:pPr>
                <a:spcBef>
                  <a:spcPct val="0"/>
                </a:spcBef>
              </a:pPr>
              <a:t>20</a:t>
            </a:fld>
            <a:endParaRPr lang="en-US" alt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 smtClean="0">
              <a:latin typeface="Arial" panose="020B0604020202020204" pitchFamily="34" charset="0"/>
            </a:endParaRPr>
          </a:p>
        </p:txBody>
      </p:sp>
      <p:sp>
        <p:nvSpPr>
          <p:cNvPr id="18437" name="Text Box 4"/>
          <p:cNvSpPr txBox="1">
            <a:spLocks noChangeArrowheads="1"/>
          </p:cNvSpPr>
          <p:nvPr/>
        </p:nvSpPr>
        <p:spPr bwMode="auto">
          <a:xfrm>
            <a:off x="906463" y="5105400"/>
            <a:ext cx="4913312" cy="423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288" tIns="45144" rIns="90288" bIns="45144">
            <a:spAutoFit/>
          </a:bodyPr>
          <a:lstStyle>
            <a:lvl1pPr defTabSz="9032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32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32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32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32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400">
                <a:latin typeface="Times New Roman" panose="02020603050405020304" pitchFamily="18" charset="0"/>
              </a:rPr>
              <a:t>Welcome participants, speakers…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2400">
                <a:latin typeface="Times New Roman" panose="02020603050405020304" pitchFamily="18" charset="0"/>
              </a:rPr>
              <a:t>Thank 10 colleagues 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2400">
                <a:latin typeface="Times New Roman" panose="02020603050405020304" pitchFamily="18" charset="0"/>
              </a:rPr>
              <a:t>Theme of conference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2400">
                <a:latin typeface="Times New Roman" panose="02020603050405020304" pitchFamily="18" charset="0"/>
              </a:rPr>
              <a:t>Depending on how successful we are with this and other activities we might  “decapitalise” the E and become the electronic transport safety council…</a:t>
            </a:r>
          </a:p>
          <a:p>
            <a:pPr eaLnBrk="1" hangingPunct="1">
              <a:spcBef>
                <a:spcPct val="50000"/>
              </a:spcBef>
            </a:pPr>
            <a:endParaRPr lang="en-GB" altLang="en-US" sz="24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490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752600" y="6019800"/>
            <a:ext cx="7010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defRPr/>
            </a:pPr>
            <a:endParaRPr lang="en-US" altLang="en-US" sz="2000" smtClean="0">
              <a:solidFill>
                <a:srgbClr val="FFFFFF"/>
              </a:solidFill>
              <a:latin typeface="Frutiger-Light" pitchFamily="2" charset="0"/>
            </a:endParaRPr>
          </a:p>
          <a:p>
            <a:pPr eaLnBrk="1" hangingPunct="1">
              <a:defRPr/>
            </a:pPr>
            <a:r>
              <a:rPr lang="nl-NL" altLang="en-US" sz="1600" b="1" smtClean="0">
                <a:solidFill>
                  <a:srgbClr val="FFFFFF"/>
                </a:solidFill>
                <a:latin typeface="Frutiger-Light" pitchFamily="2" charset="0"/>
              </a:rPr>
              <a:t> 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676400" y="3429000"/>
            <a:ext cx="7086600" cy="1143000"/>
          </a:xfrm>
        </p:spPr>
        <p:txBody>
          <a:bodyPr/>
          <a:lstStyle>
            <a:lvl1pPr>
              <a:defRPr sz="5000">
                <a:solidFill>
                  <a:srgbClr val="CC6600"/>
                </a:solidFill>
                <a:latin typeface="Frutiger-Black" pitchFamily="2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2743200"/>
            <a:ext cx="7010400" cy="457200"/>
          </a:xfrm>
        </p:spPr>
        <p:txBody>
          <a:bodyPr/>
          <a:lstStyle>
            <a:lvl1pPr marL="0" indent="0">
              <a:buFont typeface="Frutiger-Roman" pitchFamily="2" charset="0"/>
              <a:buNone/>
              <a:defRPr sz="2800">
                <a:solidFill>
                  <a:srgbClr val="000000"/>
                </a:solidFill>
                <a:latin typeface="Frutiger-Roman" pitchFamily="2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97098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722189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7935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1052513"/>
            <a:ext cx="3924300" cy="5327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2350" y="1052513"/>
            <a:ext cx="3924300" cy="5327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19045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9135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latin typeface="Frutiger-Black" pitchFamily="2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22418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2471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255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8452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145637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6539" y="2"/>
            <a:ext cx="2170112" cy="6380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1" y="2"/>
            <a:ext cx="6357938" cy="6380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36027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"/>
            <a:ext cx="7239000" cy="765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55650" y="1052513"/>
            <a:ext cx="3924300" cy="53276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2350" y="1052513"/>
            <a:ext cx="3924300" cy="53276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008503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76200" y="2"/>
            <a:ext cx="7239000" cy="765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55650" y="1052515"/>
            <a:ext cx="3924300" cy="2587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32350" y="1052515"/>
            <a:ext cx="3924300" cy="2587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755650" y="3792540"/>
            <a:ext cx="3924300" cy="2587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32350" y="3792540"/>
            <a:ext cx="3924300" cy="2587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019088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>
            <a:lvl1pPr>
              <a:defRPr sz="2800">
                <a:latin typeface="Arial" pitchFamily="34" charset="0"/>
                <a:cs typeface="Arial" pitchFamily="34" charset="0"/>
              </a:defRPr>
            </a:lvl1pPr>
            <a:lvl2pPr>
              <a:defRPr sz="2800">
                <a:latin typeface="Arial" pitchFamily="34" charset="0"/>
                <a:cs typeface="Arial" pitchFamily="34" charset="0"/>
              </a:defRPr>
            </a:lvl2pPr>
            <a:lvl3pPr>
              <a:defRPr sz="2800">
                <a:latin typeface="Arial" pitchFamily="34" charset="0"/>
                <a:cs typeface="Arial" pitchFamily="34" charset="0"/>
              </a:defRPr>
            </a:lvl3pPr>
            <a:lvl4pPr>
              <a:defRPr sz="2800">
                <a:latin typeface="Arial" pitchFamily="34" charset="0"/>
                <a:cs typeface="Arial" pitchFamily="34" charset="0"/>
              </a:defRPr>
            </a:lvl4pPr>
            <a:lvl5pPr>
              <a:defRPr sz="28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121211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8566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7239000" cy="765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143000"/>
            <a:ext cx="3924300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914900" y="1143000"/>
            <a:ext cx="3924300" cy="5105400"/>
          </a:xfrm>
        </p:spPr>
        <p:txBody>
          <a:bodyPr/>
          <a:lstStyle/>
          <a:p>
            <a:pPr lvl="0"/>
            <a:endParaRPr lang="nl-BE" noProof="0" smtClean="0"/>
          </a:p>
        </p:txBody>
      </p:sp>
    </p:spTree>
    <p:extLst>
      <p:ext uri="{BB962C8B-B14F-4D97-AF65-F5344CB8AC3E}">
        <p14:creationId xmlns:p14="http://schemas.microsoft.com/office/powerpoint/2010/main" val="1265398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1052513"/>
            <a:ext cx="8001000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 smtClean="0"/>
              <a:t>Klik om de opmaakprofielen van de modeltekst te bewerken</a:t>
            </a:r>
          </a:p>
          <a:p>
            <a:pPr lvl="1"/>
            <a:r>
              <a:rPr lang="nl-NL" altLang="en-US" smtClean="0"/>
              <a:t>Tweede niveau</a:t>
            </a:r>
          </a:p>
          <a:p>
            <a:pPr lvl="2"/>
            <a:r>
              <a:rPr lang="nl-NL" altLang="en-US" smtClean="0"/>
              <a:t>Derde niveau</a:t>
            </a:r>
          </a:p>
          <a:p>
            <a:pPr lvl="3"/>
            <a:r>
              <a:rPr lang="nl-NL" altLang="en-US" smtClean="0"/>
              <a:t>Vierde niveau</a:t>
            </a:r>
          </a:p>
          <a:p>
            <a:pPr lvl="4"/>
            <a:r>
              <a:rPr lang="nl-NL" altLang="en-US" smtClean="0"/>
              <a:t>Vijfde niveau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76200" y="2"/>
            <a:ext cx="72390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TITLE OF SHEET</a:t>
            </a:r>
            <a:endParaRPr lang="nl-NL" altLang="en-US" smtClean="0"/>
          </a:p>
        </p:txBody>
      </p:sp>
      <p:sp>
        <p:nvSpPr>
          <p:cNvPr id="1029" name="Rectangle 11"/>
          <p:cNvSpPr>
            <a:spLocks noChangeArrowheads="1"/>
          </p:cNvSpPr>
          <p:nvPr/>
        </p:nvSpPr>
        <p:spPr bwMode="auto">
          <a:xfrm rot="-5400000">
            <a:off x="-2516980" y="3498057"/>
            <a:ext cx="5394325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endParaRPr lang="nl-NL" altLang="en-US" sz="2000" smtClean="0">
              <a:solidFill>
                <a:srgbClr val="996633"/>
              </a:solidFill>
              <a:latin typeface="Frutiger-Roman" pitchFamily="2" charset="0"/>
            </a:endParaRPr>
          </a:p>
        </p:txBody>
      </p:sp>
      <p:sp>
        <p:nvSpPr>
          <p:cNvPr id="1033" name="Text Box 62"/>
          <p:cNvSpPr txBox="1">
            <a:spLocks noChangeArrowheads="1"/>
          </p:cNvSpPr>
          <p:nvPr/>
        </p:nvSpPr>
        <p:spPr bwMode="auto">
          <a:xfrm>
            <a:off x="6659564" y="6237290"/>
            <a:ext cx="24844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defRPr/>
            </a:pPr>
            <a:endParaRPr lang="nl-BE" altLang="en-US" sz="2000" smtClean="0">
              <a:solidFill>
                <a:srgbClr val="996633"/>
              </a:solidFill>
              <a:latin typeface="Frutiger-Rom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042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06" r:id="rId1"/>
    <p:sldLayoutId id="2147484707" r:id="rId2"/>
    <p:sldLayoutId id="2147484708" r:id="rId3"/>
    <p:sldLayoutId id="2147484709" r:id="rId4"/>
    <p:sldLayoutId id="2147484710" r:id="rId5"/>
    <p:sldLayoutId id="2147484711" r:id="rId6"/>
    <p:sldLayoutId id="2147484712" r:id="rId7"/>
    <p:sldLayoutId id="2147484713" r:id="rId8"/>
    <p:sldLayoutId id="2147484714" r:id="rId9"/>
    <p:sldLayoutId id="2147484715" r:id="rId10"/>
    <p:sldLayoutId id="2147484716" r:id="rId11"/>
    <p:sldLayoutId id="2147484717" r:id="rId12"/>
    <p:sldLayoutId id="2147484718" r:id="rId13"/>
    <p:sldLayoutId id="2147484719" r:id="rId14"/>
    <p:sldLayoutId id="2147484690" r:id="rId15"/>
    <p:sldLayoutId id="2147484720" r:id="rId16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6600"/>
          </a:solidFill>
          <a:latin typeface="Frutiger-Black" pitchFamily="2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6600"/>
          </a:solidFill>
          <a:latin typeface="Frutiger-Black" pitchFamily="2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6600"/>
          </a:solidFill>
          <a:latin typeface="Frutiger-Black" pitchFamily="2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6600"/>
          </a:solidFill>
          <a:latin typeface="Frutiger-Black" pitchFamily="2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6600"/>
          </a:solidFill>
          <a:latin typeface="Frutiger-Black" pitchFamily="2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Frutiger-Bold" pitchFamily="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Frutiger-Bold" pitchFamily="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Frutiger-Bold" pitchFamily="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Frutiger-Bold" pitchFamily="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Font typeface="Frutiger-Roman" pitchFamily="2" charset="0"/>
        <a:buChar char="•"/>
        <a:defRPr sz="2500">
          <a:solidFill>
            <a:schemeClr val="tx1"/>
          </a:solidFill>
          <a:latin typeface="Frutiger-Roman" pitchFamily="2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2500">
          <a:solidFill>
            <a:schemeClr val="tx1"/>
          </a:solidFill>
          <a:latin typeface="Frutiger-Roman" pitchFamily="2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2500">
          <a:solidFill>
            <a:schemeClr val="tx1"/>
          </a:solidFill>
          <a:latin typeface="Frutiger-Roman" pitchFamily="2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2500">
          <a:solidFill>
            <a:schemeClr val="tx1"/>
          </a:solidFill>
          <a:latin typeface="Frutiger-Roman" pitchFamily="2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2500">
          <a:solidFill>
            <a:schemeClr val="tx1"/>
          </a:solidFill>
          <a:latin typeface="Frutiger-Roman" pitchFamily="2" charset="0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25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25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25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2500">
          <a:solidFill>
            <a:schemeClr val="tx1"/>
          </a:solidFill>
          <a:latin typeface="+mn-lt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6.png"/><Relationship Id="rId39" Type="http://schemas.openxmlformats.org/officeDocument/2006/relationships/image" Target="../media/image39.png"/><Relationship Id="rId3" Type="http://schemas.openxmlformats.org/officeDocument/2006/relationships/image" Target="../media/image5.png"/><Relationship Id="rId21" Type="http://schemas.openxmlformats.org/officeDocument/2006/relationships/image" Target="../media/image22.png"/><Relationship Id="rId34" Type="http://schemas.openxmlformats.org/officeDocument/2006/relationships/image" Target="../media/image34.png"/><Relationship Id="rId42" Type="http://schemas.openxmlformats.org/officeDocument/2006/relationships/image" Target="../media/image42.png"/><Relationship Id="rId47" Type="http://schemas.openxmlformats.org/officeDocument/2006/relationships/image" Target="../media/image47.png"/><Relationship Id="rId50" Type="http://schemas.openxmlformats.org/officeDocument/2006/relationships/image" Target="../media/image50.jpeg"/><Relationship Id="rId7" Type="http://schemas.openxmlformats.org/officeDocument/2006/relationships/image" Target="../media/image3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38" Type="http://schemas.openxmlformats.org/officeDocument/2006/relationships/image" Target="../media/image38.png"/><Relationship Id="rId46" Type="http://schemas.openxmlformats.org/officeDocument/2006/relationships/image" Target="../media/image46.png"/><Relationship Id="rId2" Type="http://schemas.openxmlformats.org/officeDocument/2006/relationships/image" Target="../media/image4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29" Type="http://schemas.openxmlformats.org/officeDocument/2006/relationships/image" Target="../media/image29.png"/><Relationship Id="rId41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2.png"/><Relationship Id="rId24" Type="http://schemas.openxmlformats.org/officeDocument/2006/relationships/image" Target="../media/image24.png"/><Relationship Id="rId32" Type="http://schemas.openxmlformats.org/officeDocument/2006/relationships/image" Target="../media/image32.png"/><Relationship Id="rId37" Type="http://schemas.openxmlformats.org/officeDocument/2006/relationships/image" Target="../media/image37.png"/><Relationship Id="rId40" Type="http://schemas.openxmlformats.org/officeDocument/2006/relationships/image" Target="../media/image40.png"/><Relationship Id="rId45" Type="http://schemas.openxmlformats.org/officeDocument/2006/relationships/image" Target="../media/image45.png"/><Relationship Id="rId53" Type="http://schemas.openxmlformats.org/officeDocument/2006/relationships/image" Target="../media/image53.png"/><Relationship Id="rId5" Type="http://schemas.openxmlformats.org/officeDocument/2006/relationships/image" Target="../media/image7.png"/><Relationship Id="rId15" Type="http://schemas.openxmlformats.org/officeDocument/2006/relationships/image" Target="../media/image16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36" Type="http://schemas.openxmlformats.org/officeDocument/2006/relationships/image" Target="../media/image36.png"/><Relationship Id="rId49" Type="http://schemas.openxmlformats.org/officeDocument/2006/relationships/image" Target="../media/image49.jpe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31" Type="http://schemas.openxmlformats.org/officeDocument/2006/relationships/image" Target="../media/image31.png"/><Relationship Id="rId44" Type="http://schemas.openxmlformats.org/officeDocument/2006/relationships/image" Target="../media/image44.png"/><Relationship Id="rId52" Type="http://schemas.openxmlformats.org/officeDocument/2006/relationships/image" Target="../media/image52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hyperlink" Target="http://www.kfv.at/" TargetMode="External"/><Relationship Id="rId27" Type="http://schemas.openxmlformats.org/officeDocument/2006/relationships/image" Target="../media/image27.png"/><Relationship Id="rId30" Type="http://schemas.openxmlformats.org/officeDocument/2006/relationships/image" Target="../media/image30.png"/><Relationship Id="rId35" Type="http://schemas.openxmlformats.org/officeDocument/2006/relationships/image" Target="../media/image35.png"/><Relationship Id="rId43" Type="http://schemas.openxmlformats.org/officeDocument/2006/relationships/image" Target="../media/image43.png"/><Relationship Id="rId48" Type="http://schemas.openxmlformats.org/officeDocument/2006/relationships/image" Target="../media/image48.png"/><Relationship Id="rId8" Type="http://schemas.openxmlformats.org/officeDocument/2006/relationships/image" Target="../media/image9.png"/><Relationship Id="rId51" Type="http://schemas.openxmlformats.org/officeDocument/2006/relationships/image" Target="../media/image5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6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58.jpeg"/><Relationship Id="rId4" Type="http://schemas.openxmlformats.org/officeDocument/2006/relationships/image" Target="../media/image55.jpeg"/><Relationship Id="rId9" Type="http://schemas.openxmlformats.org/officeDocument/2006/relationships/image" Target="../media/image5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4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5" Type="http://schemas.openxmlformats.org/officeDocument/2006/relationships/image" Target="../media/image75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528" y="3933056"/>
            <a:ext cx="7488832" cy="1223962"/>
          </a:xfrm>
        </p:spPr>
        <p:txBody>
          <a:bodyPr/>
          <a:lstStyle/>
          <a:p>
            <a:pPr eaLnBrk="1" hangingPunct="1">
              <a:defRPr/>
            </a:pPr>
            <a:r>
              <a:rPr lang="nl-BE" altLang="en-US" sz="2800" dirty="0"/>
              <a:t/>
            </a:r>
            <a:br>
              <a:rPr lang="nl-BE" altLang="en-US" sz="2800" dirty="0"/>
            </a:br>
            <a:r>
              <a:rPr lang="nl-BE" altLang="en-US" sz="2800" dirty="0"/>
              <a:t/>
            </a:r>
            <a:br>
              <a:rPr lang="nl-BE" altLang="en-US" sz="2800" dirty="0"/>
            </a:br>
            <a:r>
              <a:rPr lang="nl-BE" altLang="en-US" sz="2800" dirty="0" smtClean="0"/>
              <a:t/>
            </a:r>
            <a:br>
              <a:rPr lang="nl-BE" altLang="en-US" sz="2800" dirty="0" smtClean="0"/>
            </a:br>
            <a:r>
              <a:rPr lang="nl-BE" altLang="en-US" sz="2800" dirty="0"/>
              <a:t/>
            </a:r>
            <a:br>
              <a:rPr lang="nl-BE" altLang="en-US" sz="2800" dirty="0"/>
            </a:br>
            <a:r>
              <a:rPr lang="nl-BE" altLang="en-US" sz="2800" dirty="0" smtClean="0"/>
              <a:t/>
            </a:r>
            <a:br>
              <a:rPr lang="nl-BE" altLang="en-US" sz="2800" dirty="0" smtClean="0"/>
            </a:br>
            <a:r>
              <a:rPr lang="en-IE" altLang="en-US" sz="4000" dirty="0" smtClean="0"/>
              <a:t>Drink-Driving in the European Union</a:t>
            </a:r>
            <a:r>
              <a:rPr lang="en-GB" altLang="en-US" sz="2800" dirty="0"/>
              <a:t/>
            </a:r>
            <a:br>
              <a:rPr lang="en-GB" altLang="en-US" sz="2800" dirty="0"/>
            </a:br>
            <a:r>
              <a:rPr lang="en-GB" altLang="en-US" sz="2800" dirty="0" smtClean="0"/>
              <a:t/>
            </a:r>
            <a:br>
              <a:rPr lang="en-GB" altLang="en-US" sz="2800" dirty="0" smtClean="0"/>
            </a:br>
            <a:r>
              <a:rPr lang="nl-BE" altLang="en-US" sz="2800" dirty="0"/>
              <a:t/>
            </a:r>
            <a:br>
              <a:rPr lang="nl-BE" altLang="en-US" sz="2800" dirty="0"/>
            </a:br>
            <a:r>
              <a:rPr lang="nl-BE" altLang="en-US" sz="2400" kern="1200" dirty="0" smtClean="0">
                <a:solidFill>
                  <a:schemeClr val="tx1"/>
                </a:solidFill>
                <a:latin typeface="+mj-lt"/>
                <a:ea typeface="+mn-ea"/>
              </a:rPr>
              <a:t>SMART United Kingdom</a:t>
            </a:r>
            <a:r>
              <a:rPr lang="nl-BE" altLang="en-US" sz="2400" kern="1200" dirty="0">
                <a:solidFill>
                  <a:schemeClr val="tx1"/>
                </a:solidFill>
                <a:latin typeface="+mj-lt"/>
                <a:ea typeface="+mn-ea"/>
              </a:rPr>
              <a:t/>
            </a:r>
            <a:br>
              <a:rPr lang="nl-BE" altLang="en-US" sz="2400" kern="1200" dirty="0">
                <a:solidFill>
                  <a:schemeClr val="tx1"/>
                </a:solidFill>
                <a:latin typeface="+mj-lt"/>
                <a:ea typeface="+mn-ea"/>
              </a:rPr>
            </a:br>
            <a:r>
              <a:rPr lang="nl-BE" altLang="en-US" sz="2400" kern="1200" dirty="0" smtClean="0">
                <a:solidFill>
                  <a:schemeClr val="tx1"/>
                </a:solidFill>
                <a:latin typeface="+mj-lt"/>
                <a:ea typeface="+mn-ea"/>
              </a:rPr>
              <a:t>European Commission Representation, London</a:t>
            </a:r>
            <a:br>
              <a:rPr lang="nl-BE" altLang="en-US" sz="2400" kern="1200" dirty="0" smtClean="0">
                <a:solidFill>
                  <a:schemeClr val="tx1"/>
                </a:solidFill>
                <a:latin typeface="+mj-lt"/>
                <a:ea typeface="+mn-ea"/>
              </a:rPr>
            </a:br>
            <a:r>
              <a:rPr lang="nl-BE" altLang="en-US" sz="2400" kern="1200" dirty="0" smtClean="0">
                <a:solidFill>
                  <a:schemeClr val="tx1"/>
                </a:solidFill>
                <a:latin typeface="+mj-lt"/>
                <a:ea typeface="+mn-ea"/>
              </a:rPr>
              <a:t/>
            </a:r>
            <a:br>
              <a:rPr lang="nl-BE" altLang="en-US" sz="2400" kern="1200" dirty="0" smtClean="0">
                <a:solidFill>
                  <a:schemeClr val="tx1"/>
                </a:solidFill>
                <a:latin typeface="+mj-lt"/>
                <a:ea typeface="+mn-ea"/>
              </a:rPr>
            </a:br>
            <a:r>
              <a:rPr lang="nl-BE" altLang="en-US" sz="2400" kern="1200" dirty="0" smtClean="0">
                <a:solidFill>
                  <a:schemeClr val="tx1"/>
                </a:solidFill>
                <a:latin typeface="+mj-lt"/>
                <a:ea typeface="+mn-ea"/>
              </a:rPr>
              <a:t>Wednesday 14</a:t>
            </a:r>
            <a:r>
              <a:rPr lang="en-GB" altLang="en-US" sz="2400" kern="1200" baseline="30000" dirty="0" err="1" smtClean="0">
                <a:solidFill>
                  <a:schemeClr val="tx1"/>
                </a:solidFill>
                <a:latin typeface="+mj-lt"/>
                <a:ea typeface="+mn-ea"/>
              </a:rPr>
              <a:t>th</a:t>
            </a:r>
            <a:r>
              <a:rPr lang="en-GB" altLang="en-US" sz="2400" kern="1200" dirty="0" smtClean="0">
                <a:solidFill>
                  <a:schemeClr val="tx1"/>
                </a:solidFill>
                <a:latin typeface="+mj-lt"/>
                <a:ea typeface="+mn-ea"/>
              </a:rPr>
              <a:t> of October 2015</a:t>
            </a:r>
            <a:r>
              <a:rPr lang="nl-BE" altLang="en-US" sz="28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nl-BE" altLang="en-US" sz="2800" dirty="0" smtClean="0">
                <a:solidFill>
                  <a:schemeClr val="tx1"/>
                </a:solidFill>
                <a:latin typeface="+mn-lt"/>
              </a:rPr>
            </a:br>
            <a:r>
              <a:rPr lang="nl-BE" altLang="en-US" sz="28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nl-BE" altLang="en-US" sz="2800" dirty="0" smtClean="0">
                <a:solidFill>
                  <a:schemeClr val="tx1"/>
                </a:solidFill>
                <a:latin typeface="+mn-lt"/>
              </a:rPr>
            </a:br>
            <a:r>
              <a:rPr lang="nl-BE" altLang="en-US" sz="28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nl-BE" altLang="en-US" sz="2800" dirty="0" smtClean="0">
                <a:solidFill>
                  <a:schemeClr val="tx1"/>
                </a:solidFill>
                <a:latin typeface="+mn-lt"/>
              </a:rPr>
            </a:br>
            <a:r>
              <a:rPr lang="nl-BE" altLang="en-US" sz="28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nl-BE" altLang="en-US" sz="2800" dirty="0">
                <a:solidFill>
                  <a:schemeClr val="tx1"/>
                </a:solidFill>
                <a:latin typeface="+mn-lt"/>
              </a:rPr>
              <a:t/>
            </a:r>
            <a:br>
              <a:rPr lang="nl-BE" altLang="en-US" sz="2800" dirty="0">
                <a:solidFill>
                  <a:schemeClr val="tx1"/>
                </a:solidFill>
                <a:latin typeface="+mn-lt"/>
              </a:rPr>
            </a:br>
            <a:r>
              <a:rPr lang="nl-BE" altLang="en-US" sz="28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nl-BE" altLang="en-US" sz="2800" dirty="0" smtClean="0">
                <a:solidFill>
                  <a:schemeClr val="tx1"/>
                </a:solidFill>
                <a:latin typeface="+mn-lt"/>
              </a:rPr>
            </a:br>
            <a:r>
              <a:rPr lang="nl-BE" altLang="en-US" sz="28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nl-BE" altLang="en-US" sz="2800" dirty="0" smtClean="0">
                <a:solidFill>
                  <a:schemeClr val="tx1"/>
                </a:solidFill>
                <a:latin typeface="+mn-lt"/>
              </a:rPr>
            </a:br>
            <a:r>
              <a:rPr lang="nl-BE" altLang="en-US" sz="2800" dirty="0">
                <a:solidFill>
                  <a:schemeClr val="tx1"/>
                </a:solidFill>
                <a:latin typeface="+mn-lt"/>
              </a:rPr>
              <a:t/>
            </a:r>
            <a:br>
              <a:rPr lang="nl-BE" altLang="en-US" sz="2800" dirty="0">
                <a:solidFill>
                  <a:schemeClr val="tx1"/>
                </a:solidFill>
                <a:latin typeface="+mn-lt"/>
              </a:rPr>
            </a:br>
            <a:r>
              <a:rPr lang="nl-BE" altLang="en-US" sz="2800" dirty="0">
                <a:solidFill>
                  <a:schemeClr val="tx1"/>
                </a:solidFill>
                <a:latin typeface="+mn-lt"/>
              </a:rPr>
              <a:t/>
            </a:r>
            <a:br>
              <a:rPr lang="nl-BE" altLang="en-US" sz="2800" dirty="0">
                <a:solidFill>
                  <a:schemeClr val="tx1"/>
                </a:solidFill>
                <a:latin typeface="+mn-lt"/>
              </a:rPr>
            </a:br>
            <a:r>
              <a:rPr lang="nl-BE" altLang="en-US" sz="28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nl-BE" altLang="en-US" sz="2800" dirty="0" smtClean="0">
                <a:solidFill>
                  <a:schemeClr val="tx1"/>
                </a:solidFill>
                <a:latin typeface="+mn-lt"/>
              </a:rPr>
            </a:br>
            <a:r>
              <a:rPr lang="nl-BE" altLang="en-US" sz="2800" dirty="0">
                <a:solidFill>
                  <a:schemeClr val="tx1"/>
                </a:solidFill>
                <a:latin typeface="+mn-lt"/>
              </a:rPr>
              <a:t/>
            </a:r>
            <a:br>
              <a:rPr lang="nl-BE" altLang="en-US" sz="2800" dirty="0">
                <a:solidFill>
                  <a:schemeClr val="tx1"/>
                </a:solidFill>
                <a:latin typeface="+mn-lt"/>
              </a:rPr>
            </a:br>
            <a:r>
              <a:rPr lang="nl-BE" altLang="en-US" sz="28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nl-BE" altLang="en-US" sz="2800" dirty="0"/>
              <a:t/>
            </a:r>
            <a:br>
              <a:rPr lang="nl-BE" altLang="en-US" sz="2800" dirty="0"/>
            </a:br>
            <a:r>
              <a:rPr lang="nl-BE" altLang="en-US" sz="2800" dirty="0">
                <a:solidFill>
                  <a:schemeClr val="tx1"/>
                </a:solidFill>
                <a:latin typeface="Frutiger-Roman (Body)"/>
              </a:rPr>
              <a:t>January 2015, Brussels</a:t>
            </a:r>
            <a:endParaRPr lang="en-US" altLang="en-US" sz="2800" dirty="0">
              <a:latin typeface="Frutiger-Roman (Body)"/>
            </a:endParaRPr>
          </a:p>
        </p:txBody>
      </p:sp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1619250" y="476250"/>
            <a:ext cx="7215188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endParaRPr lang="nl-BE" sz="2800" b="1" dirty="0">
              <a:solidFill>
                <a:srgbClr val="000000"/>
              </a:solidFill>
              <a:latin typeface="+mn-lt"/>
              <a:cs typeface="Arial" charset="0"/>
            </a:endParaRPr>
          </a:p>
          <a:p>
            <a:pPr algn="ctr" eaLnBrk="1" hangingPunct="1">
              <a:defRPr/>
            </a:pPr>
            <a:endParaRPr lang="nl-BE" sz="2800" b="1" dirty="0">
              <a:solidFill>
                <a:srgbClr val="000000"/>
              </a:solidFill>
              <a:latin typeface="+mn-lt"/>
              <a:cs typeface="Arial" charset="0"/>
            </a:endParaRPr>
          </a:p>
          <a:p>
            <a:pPr algn="ctr" eaLnBrk="1" hangingPunct="1">
              <a:defRPr/>
            </a:pPr>
            <a:endParaRPr lang="nl-BE" sz="2800" b="1" dirty="0">
              <a:solidFill>
                <a:srgbClr val="000000"/>
              </a:solidFill>
              <a:latin typeface="+mn-lt"/>
              <a:cs typeface="Arial" charset="0"/>
            </a:endParaRPr>
          </a:p>
          <a:p>
            <a:pPr algn="ctr" eaLnBrk="1" hangingPunct="1">
              <a:defRPr/>
            </a:pPr>
            <a:endParaRPr lang="nl-BE" sz="2800" b="1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pic>
        <p:nvPicPr>
          <p:cNvPr id="17414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37" y="5877272"/>
            <a:ext cx="1950199" cy="639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5076056" y="5805264"/>
            <a:ext cx="3875617" cy="815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 eaLnBrk="0" hangingPunct="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Frutiger-Roman" pitchFamily="2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utiger-Roman" pitchFamily="2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Frutiger-Roman" pitchFamily="2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Frutiger-Roman" pitchFamily="2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Frutiger-Roman" pitchFamily="2" charset="0"/>
              </a:defRPr>
            </a:lvl5pPr>
            <a:lvl6pPr marL="2514600" indent="-228600" defTabSz="6842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Frutiger-Roman" pitchFamily="2" charset="0"/>
              </a:defRPr>
            </a:lvl6pPr>
            <a:lvl7pPr marL="2971800" indent="-228600" defTabSz="6842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Frutiger-Roman" pitchFamily="2" charset="0"/>
              </a:defRPr>
            </a:lvl7pPr>
            <a:lvl8pPr marL="3429000" indent="-228600" defTabSz="6842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Frutiger-Roman" pitchFamily="2" charset="0"/>
              </a:defRPr>
            </a:lvl8pPr>
            <a:lvl9pPr marL="3886200" indent="-228600" defTabSz="6842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Frutiger-Roman" pitchFamily="2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400" dirty="0" smtClean="0">
                <a:solidFill>
                  <a:srgbClr val="CC6600"/>
                </a:solidFill>
                <a:latin typeface="Frutiger-Bold" pitchFamily="2" charset="0"/>
              </a:rPr>
              <a:t>Antonio Avenoso</a:t>
            </a:r>
            <a:r>
              <a:rPr lang="en-GB" altLang="en-US" sz="2300" dirty="0" smtClean="0">
                <a:solidFill>
                  <a:srgbClr val="CC6600"/>
                </a:solidFill>
                <a:latin typeface="Frutiger-Bold" pitchFamily="2" charset="0"/>
              </a:rPr>
              <a:t/>
            </a:r>
            <a:br>
              <a:rPr lang="en-GB" altLang="en-US" sz="2300" dirty="0" smtClean="0">
                <a:solidFill>
                  <a:srgbClr val="CC6600"/>
                </a:solidFill>
                <a:latin typeface="Frutiger-Bold" pitchFamily="2" charset="0"/>
              </a:rPr>
            </a:br>
            <a:r>
              <a:rPr lang="en-GB" altLang="en-US" sz="2300" dirty="0" smtClean="0">
                <a:solidFill>
                  <a:srgbClr val="CC6600"/>
                </a:solidFill>
                <a:latin typeface="Frutiger-Bold" pitchFamily="2" charset="0"/>
              </a:rPr>
              <a:t>ETSC Executive Director</a:t>
            </a: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21287"/>
            <a:ext cx="2648198" cy="85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Parliamentary Advisory Council for Transport Safety (PACTS)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121" y="5805264"/>
            <a:ext cx="1629904" cy="8156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56275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uropean Federation of Road Traffic Victims (FEV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01" y="2981324"/>
            <a:ext cx="980207" cy="62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4" descr="Finnish Transport Safety Agen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541" y="2761631"/>
            <a:ext cx="1806084" cy="1305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6" descr="Safer Roads Found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103" y="2947463"/>
            <a:ext cx="841544" cy="540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8" descr="ANIA Fondazione per la Sicurezza Strada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321" y="1589071"/>
            <a:ext cx="974424" cy="625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10" descr="Chalmers University of Technology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290" y="3882424"/>
            <a:ext cx="1165192" cy="7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12" descr="Parliamentary Advisory Council for Transport Safety (PACTS)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394" y="250492"/>
            <a:ext cx="1394214" cy="899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14" descr="Confederation of Organisations in Road Transport Enforcement (CORTE)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98" y="3703160"/>
            <a:ext cx="972175" cy="62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16" descr="Road and Safety, Poland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843" y="5453878"/>
            <a:ext cx="1041667" cy="67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8" descr="Medizinischen Hochschule Hannover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7871" y="3084815"/>
            <a:ext cx="884335" cy="56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20" descr="Association Prévention Routière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624" y="4480609"/>
            <a:ext cx="1448800" cy="930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6" name="Picture 22" descr="Folksam Research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008" y="2160108"/>
            <a:ext cx="964328" cy="622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7" name="Picture 24" descr="Liikenneturva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257" y="5276686"/>
            <a:ext cx="1429226" cy="92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8" name="Picture 26" descr="Confederación Nacional de Autoescuelas (CNAE) (ES)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725" y="2272020"/>
            <a:ext cx="997641" cy="640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9" name="Picture 30" descr="Centre for Transport and Logistics (CTL), Sapienza – University of Rome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4" y="4529033"/>
            <a:ext cx="1093236" cy="703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0" name="Picture 32" descr="Belgian Road Safety Institute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986" y="2370905"/>
            <a:ext cx="1182343" cy="759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1" name="Picture 34" descr="Transport Infrastructure, Systems and Policy Group (TISPG), Portugal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235" y="3131917"/>
            <a:ext cx="942655" cy="605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2" name="Picture 36" descr="Swedish Abstaining Motorists’ Association (MHF)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20" y="1367134"/>
            <a:ext cx="975144" cy="626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3" name="Picture 38" descr="Road Safety Institute – Panos Mylonas, Greece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881" y="2347361"/>
            <a:ext cx="1024388" cy="657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4" name="Picture 40" descr="Road Safety Authority, Ireland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84" y="2261277"/>
            <a:ext cx="955442" cy="614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6" name="Picture 44" descr="MOVING International Road Safety Association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518" y="2272642"/>
            <a:ext cx="1061590" cy="683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8" name="Picture 48" descr="Austrian Road Safety Board – KFV">
            <a:hlinkClick r:id="rId22"/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0124" y="232103"/>
            <a:ext cx="1639664" cy="1052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70" name="Picture 51" descr="Institute for Transport Studies, University of Leeds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340" y="5986504"/>
            <a:ext cx="1271402" cy="816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71" name="Picture 53" descr="Finnish Motor Insurers’ Centre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068" y="6027498"/>
            <a:ext cx="1528679" cy="809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72" name="Picture 55" descr="Dutch Safety Board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4754" y="413680"/>
            <a:ext cx="1126447" cy="72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73" name="Picture 57" descr="P.A.U. Education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628" y="3313489"/>
            <a:ext cx="759293" cy="487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74" name="Picture 59" descr="Fundación MAPFRE"/>
          <p:cNvPicPr>
            <a:picLocks noChangeAspect="1" noChangeArrowheads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17" t="19491" b="26809"/>
          <a:stretch/>
        </p:blipFill>
        <p:spPr bwMode="auto">
          <a:xfrm>
            <a:off x="5895385" y="6139907"/>
            <a:ext cx="1645947" cy="633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75" name="Picture 61" descr="Auto und Reiseclub Deutschland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535" y="4568940"/>
            <a:ext cx="992135" cy="638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76" name="Picture 63" descr="International Motorcycling Federation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779" y="3703160"/>
            <a:ext cx="1077442" cy="691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77" name="Picture 65" descr="Road Traffic Safety Agency of the Republic of Serbia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98" y="5210738"/>
            <a:ext cx="1105745" cy="709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78" name="Picture 67" descr="Global Road Safety Partnership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557" y="1230001"/>
            <a:ext cx="1518583" cy="974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79" name="Picture 69" descr="Hellenic Institute of Transport – Centre for Research and Technology Hellas (CERTH)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6461" y="4689202"/>
            <a:ext cx="1021993" cy="657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80" name="Picture 71" descr="Norwegian Abstaining Motorists’ Association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324" y="5461535"/>
            <a:ext cx="855186" cy="55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81" name="Picture 73" descr="Danish Road Safety Council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1619" y="4492652"/>
            <a:ext cx="1179772" cy="757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82" name="Picture 75" descr="German Road Safety Council / Deutscher Verkehrssicherheitsrat (DVR)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062" y="325349"/>
            <a:ext cx="1344856" cy="866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83" name="Picture 77" descr="Motor Transport Institute, Poland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861" y="5495628"/>
            <a:ext cx="77152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84" name="Picture 79" descr="Region Midtjylland – Central Region Denmark"/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269" y="3861012"/>
            <a:ext cx="951198" cy="611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85" name="Picture 81" descr="Czech Transport Research Center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867" y="3130023"/>
            <a:ext cx="1082714" cy="69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87" name="Picture 85" descr="Catalan Traffic Service (SCT)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5709" y="3749308"/>
            <a:ext cx="1438912" cy="926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88" name="Picture 87" descr="VdTÜV"/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324" y="2250355"/>
            <a:ext cx="1024552" cy="65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89" name="Picture 89" descr="Flemish Foundation for Traffic Knowledge"/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398" y="3970755"/>
            <a:ext cx="925963" cy="594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90" name="Picture 91" descr="Centro Studi Città Amica (CeSCAm), University of Brescia"/>
          <p:cNvPicPr>
            <a:picLocks noChangeAspect="1" noChangeArrowheads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664" y="4731185"/>
            <a:ext cx="77152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91" name="Picture 93" descr="Vehicle Technology Research Centre, University of Birmingham"/>
          <p:cNvPicPr>
            <a:picLocks noChangeAspect="1" noChangeArrowheads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870" y="6086848"/>
            <a:ext cx="1120639" cy="723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92" name="Picture 95" descr="Norwegian Council for Road Safety"/>
          <p:cNvPicPr>
            <a:picLocks noChangeAspect="1"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681" y="4651066"/>
            <a:ext cx="986702" cy="63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93" name="Picture 97" descr="Transport Safety Research Centre, Loughborough University"/>
          <p:cNvPicPr>
            <a:picLocks noChangeAspect="1"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79" y="6008888"/>
            <a:ext cx="1264575" cy="816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94" name="Picture 28" descr="Slovenian Traffic Safety Agency"/>
          <p:cNvPicPr>
            <a:picLocks noChangeAspect="1" noChangeArrowheads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982" y="5288644"/>
            <a:ext cx="1317847" cy="84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4" name="Picture 2" descr="HSA Logo linking to the HSA Home page"/>
          <p:cNvPicPr>
            <a:picLocks noChangeAspect="1" noChangeArrowheads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996" y="5187474"/>
            <a:ext cx="1074521" cy="875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6" name="Picture 4" descr="http://www.esafetyaware.eu/images/Logos/aci.jpg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019" y="3834878"/>
            <a:ext cx="1289644" cy="64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8" name="Picture 6" descr="Association defending insured and harmed in accidents"/>
          <p:cNvPicPr>
            <a:picLocks noChangeAspect="1" noChangeArrowheads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900" y="1682981"/>
            <a:ext cx="1467230" cy="386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Title 1"/>
          <p:cNvSpPr>
            <a:spLocks noGrp="1"/>
          </p:cNvSpPr>
          <p:nvPr>
            <p:ph type="title"/>
          </p:nvPr>
        </p:nvSpPr>
        <p:spPr>
          <a:xfrm>
            <a:off x="-1647483" y="59657"/>
            <a:ext cx="7239000" cy="765175"/>
          </a:xfrm>
        </p:spPr>
        <p:txBody>
          <a:bodyPr/>
          <a:lstStyle/>
          <a:p>
            <a:pPr algn="ctr"/>
            <a:r>
              <a:rPr lang="en-US" altLang="en-US" sz="3500" dirty="0" smtClean="0"/>
              <a:t>ETSC MEMBERS</a:t>
            </a:r>
            <a:endParaRPr lang="en-GB" altLang="en-US" sz="3500" dirty="0" smtClean="0"/>
          </a:p>
        </p:txBody>
      </p:sp>
      <p:pic>
        <p:nvPicPr>
          <p:cNvPr id="28684" name="Picture 12" descr="http://www.amrks.org/repository/images/path/header-main-logo.png"/>
          <p:cNvPicPr>
            <a:picLocks noChangeAspect="1" noChangeArrowheads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35" y="6247354"/>
            <a:ext cx="1167290" cy="372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16" descr="data:image/jpeg;base64,/9j/4AAQSkZJRgABAQAAAQABAAD/2wCEAAkGBxMTERQSExQRFhMUFBoTGBUVGBgWFhUXFhciIhgbGBgbKCgsGSYmHBUXITEhJSktOjE6IB80ODMsNyktLisBCgoKDg0OGxAQGywkHyQsLCw0NDcsLCwsLCwsLSwsLDQsLywsLCwsLCwsLCwsLCwsLCwsLCwsLCwsLCwsLCwsLP/AABEIAGAAsAMBEQACEQEDEQH/xAAcAAEAAwEBAQEBAAAAAAAAAAAABAYHBQMCCAH/xABAEAACAQEDCAgEBAQFBQAAAAABAgMABAURBxIVITFTktEGEzNRcXOhsiJBYYEUUmKRI0JywTJjgrHhFhckk8L/xAAaAQEAAgMBAAAAAAAAAAAAAAAAAwQBAgUG/8QALREAAgIBAwIFAwMFAAAAAAAAAAECAxEEITESEwUiMkFRYXGBkbHwI0LB0eH/2gAMAwEAAhEDEQA/ANfu2wRGGMmOMkxqSSq6/hH0oCRo6HdRcC8qAaOh3UXAvKgGjod1FwLyoBo6HdRcC8qAaOh3UXAvKgGjod1FwLyoBo6HdRcC8qAaOh3UXAvKgGjod1FwLyoBo6HdRcC8qAaOh3UXAvKgGjod1FwLyoBo6HdRcC8qAaOh3UXAvKgGjod1FwLyoBo6HdRcC8qAaOh3UXAvKgGjod1FwLyoBo6HdRcC8qAaOh3UXAvKgI95WCIQyERxgiNiCFXV8J+lASLr7CLy09ooCVQCgFAKAUAoBQCgFAKAUAoBQCgFAKAUAoBQCgIt6dhL5b+00AuvsIvLT2igJVAKA8551RSzsqqNrMQAPEmsNpcm0Yyk8RWWVe35Q7FGcFdpD/lriOI4CoXqII6EPCtS+Vj7kBcqVlx1xzgd+Cn+9FfEzLwu1e6O5c/TGx2lgkcyhzsR/gY+AO37VJGcXwVLNLbWstbHfrcrigFAKAUAoBQCgFAKAUAoBQCgIt6dhL5b+00AuvsIvLT2igJVAcvpFfkdkhMsm06kQbXbuHP5VHZYoRyy1o9JZqrOiH5fwjFr+v6e1vnTNq/ljXUi+A+fia5s7JTe57TT6OrSxxWvz7s5LURrYeTGpUUrCNOe4kEawRqII2EH5VuitLg27ov0nZoIHlOIljDFvmrDU32xGNULPEHpNT27N4S3X0z/AIPPWxSk0i5A4667ieVlER/ayBQCgFAKAUAoBQCgFAKAUBFvTsJfLf2mgF19hF5ae0UBKoDE+ld4SW62MIlZ1QmONVGOoHW30xI2n6Vy7ZO2eEe40FFej0yc2lnds61wZOzMM6WdAAcCsJWQqRtDNsB+mupoaOX9+xz9T49BPFMc/VlssmT2wJtjaQ98jsfQYD0qxGiC9jkWeK6mfvj7Inf9IWHDD8LBwit+3H4Kz1d75kziX5kyscynqg0EmGoqSUx/Uhx9MKw6o+xJDXWraW6OS13tZILNZ3zesSI5+brGcXJ1GvL+Ox/qx+xVtsTm2WvodeXWRtGTrjww/pOz9sP9q6Pgmoc6nXLmP7f8NFLJYq7Zk87TOqIzscFRSxPcFGJ9BQFIbK3dnyeY+ET/AN6l7MiLvQPuDKvdjNgZJU+rxOAPHAGnZkO9At932+KdBJC6SI2xkIYH7io2muSRNPgr9/8AT+w2OYwTPIJFAJCxs2o7NY1VtGuUllGkrYxeGcz/ALuXb+af/wBTVt2ZGO9A71wdMbFbDmwTqz4Y9WwKPh9FbDH7VpKEo8m0bIy4OhfN6xWWFp5iVjTDEgFjrOGweNYSbeEbNpLLKkcrd2/mnPhE1SdmRH3oHvYsqV2SNm9cyfWRHUfc4YD71h1SQV0HsXGGVXUMpDKwxDKQQR3gjbUZKeF6dhL5b+00AuvsIvLT2igPq8WIhkIIBCMQTqAObtNYabWxvW4qacuMn5wt1+kr1NmLR2fYSPhkn/VI23DuTYK6Gl0UKY8bkmv8Qs1VjlJ7ey9ka7kbkQ3aFXDFJXDAd5OI9CKh1aasKlbyi9VWJBQCgMz6X20Panw2Jgn7bfUmvI+Kz7moePbYrze5I6Cz/wDlYfmRsftgal8GbV7XyjMHuaJXqSc4PTq3CG7rVJ/kso8WGA/3raCzJGk3iLMUyQ3YJryjJAKwo0hx1juX1NWrXiJUpjmRe8uFggFjjlzUWYShUYAAkEHOU4bRgMftUNLecE16XScXIHO/X2qME9V1aOR8g+cQD9CRj+30re/hGun9ypZULcJbztLDYhEY/wBC4H1xqSpYiiK15mzdro6OwLYIrNLFGyiFVcMo25vxYnxx11Vcn1ZLiiunB+crErLa0FmLFhaM2FhtOD4KfuKuPjcor1bG35Z7d1d2FNWdNIkf/wBN6Kaq0rMi3e8QKbkKuwPaLRMygiONUGIxGc5JPovrUl72SItOt2z0y7WKFJrM6KqyusmfmgDOVSuaSB9SwxpQ3hjUJZRZMhUztYJAxJVLSypj8l6tCQPpnFq0u9RLR6S+3p2Evlv7TUJMLr7CLy09ooD6vCz9ZFJH+dGTiUj+9ZTw8g/LnUMhKMMGQlWHcynA+ortrfdFOcsFzyadJhY7QVkOEE2CsfkjD/C3rgf+Kj1NDshlcogq1ChPD4Zu4ONcc6Z/aA59/XmtngeU7QMFHex2Cob7VVByNZy6VkxxrQSSScSTiT3k7a8nKpyeWVOotmTiItaHf5Rph93Or0U10/CqcWOXwv3Jat2aPXfLBm+XO8MywxwjbNMB/pQYn1zampXmyQah+XBQ8mdrttnM01ksRtIcLEWxwCFdeAP1zh6VLYovZshqclukdm9ejF83rMr2pI4I0xCqzDNQHbgiklicBrOH2rVThBbG7hOb3NG6L9G4LrsrhCWOBklkO1yo9ABjgKhlJzZNGCgjAOjtnNsvCFW1me0B38C2c/pjVuT6YlOK6pl2yq9K7witEtjz1jhIzlMa4NJGw2M5J+eIObhUVUItZJbpyTwWvJh0QsKQxW2LOlkdNTSYfwzsYKo1Ag4jHbUdk5ZwyWquKWUVzL5bsZLLADqVXlYfViFX0DVJQuWR6h8IhZPLwvKy2Zvwt3mZJn6wSk4A6sNmOsDCs2KLe7MVOSWyPY9AL1vG0dfbmSHHVrKswX8qIpIH3P71juQisRHanN5ka50fuWKxwJZ4Rgid+ssTtYnvJqvKTk8stRiorCPe9Owl8t/aawZF19hF5ae0UBKoDHMrHRRo5TbYlxikP8UD+R/zeB7+/wAa6WjuTXQ+SnqYteZFBgWumjjzZqWT/pnmKLNaW+Eao5D/AC/pc93ca5+r0fV54flF3Sa1R8ln4Zeb76RWayqGmkAzgSoGLM+H5QNu0Vx5zUPUdSVkY8syTpT0ua2SA61iX/And9W7zXM1Dla/oU7LepnGjtBYhVBLE4ADWSTsAFV+w/Yjybb0OuT8LZwrYdY/xyH9R+X2Gr9662npVUMe5frh0o7tWCQx3LNYLVabVCkME0iRRHWqkrnOdevwUVYpaS3K16cnsi65LroazXdGkilJGZpHU6iCx1YjwAqKx5kS1R6Y4LbWhIV3KC0mjrQsSO8jp1aqgJb4zgdQ+hNbwx1LJpZnpeDMsknRa0JbxLPBLGkcbEF1wBY4AYfYmprZpxwivTW1LLRacsnRh7TBHPCheaE5pVRizRvtAHzwIB/etKZ4eGSXQcllEDIz+LgMtlngnSJv4sbOpCq384x+WIwP2PfWbul7oxR1LZlayn3TbLTeMzx2a0OihY1IQ4HNHyPiTW9UoqPJHbGUpGzdGLv/AA9kghwwMcSqfHDX641Wk8vJaisLB1KwbCgIt6dhL5b+00AuvsIvLT2igJVAfE0SupVgGVhgVIxBB2gj51lPG6MNZMv6SZMGDGSxEFTrMLnAr/Qx2+B/eunRrlxZ+pzL9C3vX+hUJrtmhOEsUiH9SnD99ldGFkJel5OVbVOPqTR0bLeZMfUSKJoTr6t8TmnvjYa0PhUWo0dVy8yw/kVaqyvy8r4/18Cz9A3tDfwPxMSnfIrIPB8VJ4TXDu0MK+JpnSqzbxGS+/8AMmhdDegcViPWM3XT7M9hgE/oXXh47agjWonRroUN/ct9bkwoBQCgFAKAUAoBQCgFAKAUBFvTsJfLf2mgF19hF5ae0UBKoBQCgP4RQHyIVGxV/YVnLMdKPusGRQCgFAKAUAoBQCgFAKAUAoBQCgIt6dhL5b+00AuvsIvLT2igJVAKAUAoBQCgFAKAUAoBQCgFAKAUAoBQCgFAKAi3p2Evlv7TQEe7bfEIYwZIwRGoILLq+EUBI0jDvYuNedANIw72LjXnQDSMO9i4150A0jDvYuNedANIw72LjXnQDSMO9i4150A0jDvYuNedANIw72LjXnQDSMO9i4150A0jDvYuNedANIw72LjXnQDSMO9i4150A0jDvYuNedANIw72LjXnQDSMO9i4150A0jDvYuNedANIw72LjXnQDSMO9i4150A0jDvYuNedANIw72LjXnQEe8rfEYZAJIyTGwADLr+E0B//2Q=="/>
          <p:cNvSpPr>
            <a:spLocks noChangeAspect="1" noChangeArrowheads="1"/>
          </p:cNvSpPr>
          <p:nvPr/>
        </p:nvSpPr>
        <p:spPr bwMode="auto">
          <a:xfrm>
            <a:off x="155575" y="-547688"/>
            <a:ext cx="2095500" cy="115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8690" name="Picture 18" descr="http://www.ecviladeoeiras.com/images/logo_prevencao_rodoviaria.png"/>
          <p:cNvPicPr>
            <a:picLocks noChangeAspect="1" noChangeArrowheads="1"/>
          </p:cNvPicPr>
          <p:nvPr/>
        </p:nvPicPr>
        <p:blipFill rotWithShape="1"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1" t="8443" r="6128" b="13267"/>
          <a:stretch/>
        </p:blipFill>
        <p:spPr bwMode="auto">
          <a:xfrm>
            <a:off x="7844886" y="1477453"/>
            <a:ext cx="1109230" cy="51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8" name="Picture 4" descr="http://www.atn-diffusion-lpf.com/nouveau/images/stories/logo_bpa.png"/>
          <p:cNvPicPr>
            <a:picLocks noChangeAspect="1" noChangeArrowheads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768" y="1497830"/>
            <a:ext cx="1746398" cy="56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46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 descr="2586B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8" b="19403"/>
          <a:stretch>
            <a:fillRect/>
          </a:stretch>
        </p:blipFill>
        <p:spPr bwMode="auto">
          <a:xfrm>
            <a:off x="613835" y="303743"/>
            <a:ext cx="2074333" cy="19155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359833" y="2334686"/>
            <a:ext cx="4430184" cy="91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2239" eaLnBrk="1" hangingPunct="1">
              <a:spcBef>
                <a:spcPct val="50000"/>
              </a:spcBef>
            </a:pPr>
            <a:r>
              <a:rPr lang="en-GB" altLang="en-US" sz="2667" dirty="0">
                <a:solidFill>
                  <a:srgbClr val="CC6600"/>
                </a:solidFill>
                <a:latin typeface="Frutiger-Bold" pitchFamily="2" charset="0"/>
              </a:rPr>
              <a:t>Monitoring EU transport </a:t>
            </a:r>
            <a:br>
              <a:rPr lang="en-GB" altLang="en-US" sz="2667" dirty="0">
                <a:solidFill>
                  <a:srgbClr val="CC6600"/>
                </a:solidFill>
                <a:latin typeface="Frutiger-Bold" pitchFamily="2" charset="0"/>
              </a:rPr>
            </a:br>
            <a:r>
              <a:rPr lang="en-GB" altLang="en-US" sz="2667" dirty="0">
                <a:solidFill>
                  <a:srgbClr val="CC6600"/>
                </a:solidFill>
                <a:latin typeface="Frutiger-Bold" pitchFamily="2" charset="0"/>
              </a:rPr>
              <a:t>safety policy</a:t>
            </a:r>
          </a:p>
        </p:txBody>
      </p:sp>
      <p:sp>
        <p:nvSpPr>
          <p:cNvPr id="20484" name="Text Box 7"/>
          <p:cNvSpPr txBox="1">
            <a:spLocks noChangeArrowheads="1"/>
          </p:cNvSpPr>
          <p:nvPr/>
        </p:nvSpPr>
        <p:spPr bwMode="auto">
          <a:xfrm>
            <a:off x="7308853" y="188386"/>
            <a:ext cx="935567" cy="759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2239" eaLnBrk="1" hangingPunct="1">
              <a:spcBef>
                <a:spcPct val="50000"/>
              </a:spcBef>
            </a:pPr>
            <a:endParaRPr lang="de-DE" altLang="en-US" sz="1733">
              <a:solidFill>
                <a:srgbClr val="FFFFFF"/>
              </a:solidFill>
            </a:endParaRPr>
          </a:p>
          <a:p>
            <a:pPr defTabSz="912239" eaLnBrk="1" hangingPunct="1">
              <a:spcBef>
                <a:spcPct val="50000"/>
              </a:spcBef>
            </a:pPr>
            <a:endParaRPr lang="de-DE" altLang="en-US" sz="1733">
              <a:solidFill>
                <a:srgbClr val="FFFFFF"/>
              </a:solidFill>
            </a:endParaRPr>
          </a:p>
        </p:txBody>
      </p:sp>
      <p:sp>
        <p:nvSpPr>
          <p:cNvPr id="20485" name="Text Box 9"/>
          <p:cNvSpPr txBox="1">
            <a:spLocks noChangeArrowheads="1"/>
          </p:cNvSpPr>
          <p:nvPr/>
        </p:nvSpPr>
        <p:spPr bwMode="auto">
          <a:xfrm>
            <a:off x="613835" y="5033435"/>
            <a:ext cx="1439333" cy="359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2239" eaLnBrk="1" hangingPunct="1">
              <a:spcBef>
                <a:spcPct val="50000"/>
              </a:spcBef>
            </a:pPr>
            <a:endParaRPr lang="nl-BE" altLang="en-US" sz="1733">
              <a:solidFill>
                <a:srgbClr val="000000"/>
              </a:solidFill>
            </a:endParaRPr>
          </a:p>
        </p:txBody>
      </p:sp>
      <p:graphicFrame>
        <p:nvGraphicFramePr>
          <p:cNvPr id="20486" name="Object 11"/>
          <p:cNvGraphicFramePr>
            <a:graphicFrameLocks noChangeAspect="1"/>
          </p:cNvGraphicFramePr>
          <p:nvPr/>
        </p:nvGraphicFramePr>
        <p:xfrm>
          <a:off x="3735919" y="275167"/>
          <a:ext cx="1356783" cy="15980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4" name="Photo Editor Photo" r:id="rId5" imgW="7497221" imgH="9580952" progId="">
                  <p:embed/>
                </p:oleObj>
              </mc:Choice>
              <mc:Fallback>
                <p:oleObj name="Photo Editor Photo" r:id="rId5" imgW="7497221" imgH="958095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5919" y="275167"/>
                        <a:ext cx="1356783" cy="15980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6" name="Text Box 12"/>
          <p:cNvSpPr txBox="1">
            <a:spLocks noChangeArrowheads="1"/>
          </p:cNvSpPr>
          <p:nvPr/>
        </p:nvSpPr>
        <p:spPr bwMode="auto">
          <a:xfrm>
            <a:off x="5073652" y="330200"/>
            <a:ext cx="4070349" cy="193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>
            <a:spAutoFit/>
          </a:bodyPr>
          <a:lstStyle/>
          <a:p>
            <a:pPr defTabSz="912239" eaLnBrk="1" hangingPunct="1">
              <a:spcBef>
                <a:spcPct val="50000"/>
              </a:spcBef>
              <a:defRPr/>
            </a:pPr>
            <a:r>
              <a:rPr lang="de-DE" altLang="en-US" sz="2667" dirty="0">
                <a:solidFill>
                  <a:srgbClr val="CC6600"/>
                </a:solidFill>
                <a:latin typeface="Frutiger-Bold" pitchFamily="2" charset="0"/>
              </a:rPr>
              <a:t>Road Safety Performance Index (PIN)</a:t>
            </a:r>
          </a:p>
          <a:p>
            <a:pPr defTabSz="912239" eaLnBrk="1" hangingPunct="1">
              <a:spcBef>
                <a:spcPct val="50000"/>
              </a:spcBef>
              <a:defRPr/>
            </a:pPr>
            <a:r>
              <a:rPr lang="de-DE" altLang="en-US" sz="2667" dirty="0">
                <a:solidFill>
                  <a:prstClr val="black"/>
                </a:solidFill>
                <a:latin typeface="Frutiger-Light" pitchFamily="2" charset="0"/>
              </a:rPr>
              <a:t>Ranking EU countries‘ performances</a:t>
            </a:r>
            <a:endParaRPr lang="en-US" altLang="en-US" sz="2667" dirty="0">
              <a:solidFill>
                <a:prstClr val="black"/>
              </a:solidFill>
              <a:latin typeface="Frutiger-Light" pitchFamily="2" charset="0"/>
            </a:endParaRPr>
          </a:p>
        </p:txBody>
      </p:sp>
      <p:sp>
        <p:nvSpPr>
          <p:cNvPr id="24" name="Bent Arrow 23"/>
          <p:cNvSpPr/>
          <p:nvPr/>
        </p:nvSpPr>
        <p:spPr bwMode="auto">
          <a:xfrm>
            <a:off x="7452784" y="3213100"/>
            <a:ext cx="812800" cy="584775"/>
          </a:xfrm>
          <a:prstGeom prst="ben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40" tIns="45720" rIns="91440" bIns="45720">
            <a:spAutoFit/>
          </a:bodyPr>
          <a:lstStyle/>
          <a:p>
            <a:pPr defTabSz="912239" eaLnBrk="1" hangingPunct="1">
              <a:spcBef>
                <a:spcPct val="50000"/>
              </a:spcBef>
              <a:defRPr/>
            </a:pPr>
            <a:endParaRPr lang="fr-BE" sz="3200" dirty="0">
              <a:solidFill>
                <a:srgbClr val="000000"/>
              </a:solidFill>
              <a:latin typeface="Frutiger-Bold" pitchFamily="2" charset="0"/>
            </a:endParaRPr>
          </a:p>
        </p:txBody>
      </p:sp>
      <p:sp>
        <p:nvSpPr>
          <p:cNvPr id="20489" name="Text Box 5"/>
          <p:cNvSpPr txBox="1">
            <a:spLocks noChangeArrowheads="1"/>
          </p:cNvSpPr>
          <p:nvPr/>
        </p:nvSpPr>
        <p:spPr bwMode="auto">
          <a:xfrm>
            <a:off x="-345017" y="6047318"/>
            <a:ext cx="3875617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2239" eaLnBrk="1" hangingPunct="1"/>
            <a:r>
              <a:rPr lang="en-GB" altLang="en-US" sz="2667">
                <a:solidFill>
                  <a:srgbClr val="CC6600"/>
                </a:solidFill>
                <a:latin typeface="Frutiger-Bold" pitchFamily="2" charset="0"/>
              </a:rPr>
              <a:t>SAFE &amp; SOBER</a:t>
            </a:r>
          </a:p>
        </p:txBody>
      </p:sp>
      <p:pic>
        <p:nvPicPr>
          <p:cNvPr id="20490" name="Picture 5" descr="C:\Documents and Settings\owner\Desktop\Alcolock pictures\ACS_alcolock_v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53" y="4802720"/>
            <a:ext cx="1468967" cy="1187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1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36" y="3416302"/>
            <a:ext cx="3037417" cy="986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2" name="Picture 20" descr="iSAFER_logo_small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585" y="2504017"/>
            <a:ext cx="3589867" cy="1202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3" name="Picture 21" descr="logo_praise_rgb-300x200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2" y="3871386"/>
            <a:ext cx="1883833" cy="1255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4" name="Picture 22" descr="Logo-Bikepal-300x200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856" y="4995333"/>
            <a:ext cx="2791883" cy="186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596303" y="3941110"/>
            <a:ext cx="2657856" cy="108584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333" b="1" dirty="0">
                <a:solidFill>
                  <a:srgbClr val="CC6600"/>
                </a:solidFill>
              </a:rPr>
              <a:t>YEARS</a:t>
            </a:r>
          </a:p>
        </p:txBody>
      </p:sp>
    </p:spTree>
    <p:extLst>
      <p:ext uri="{BB962C8B-B14F-4D97-AF65-F5344CB8AC3E}">
        <p14:creationId xmlns:p14="http://schemas.microsoft.com/office/powerpoint/2010/main" val="401328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1255185" y="3433234"/>
            <a:ext cx="7505700" cy="802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b"/>
          <a:lstStyle>
            <a:lvl1pPr defTabSz="6858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6858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6858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6858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6858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27213" indent="458788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84413" indent="458788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741613" indent="458788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198813" indent="458788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GB" altLang="en-US" sz="4000">
              <a:solidFill>
                <a:prstClr val="black"/>
              </a:solidFill>
              <a:latin typeface="Frutiger-Light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740401" y="5437717"/>
            <a:ext cx="7505700" cy="802216"/>
          </a:xfrm>
          <a:prstGeom prst="rect">
            <a:avLst/>
          </a:prstGeom>
        </p:spPr>
        <p:txBody>
          <a:bodyPr lIns="91440" tIns="45720" rIns="91440" bIns="45720" anchor="b"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r>
              <a:rPr lang="en-US" dirty="0">
                <a:solidFill>
                  <a:srgbClr val="CC6600"/>
                </a:solidFill>
                <a:latin typeface="Frutiger-Bold" pitchFamily="2" charset="0"/>
              </a:rPr>
              <a:t/>
            </a:r>
            <a:br>
              <a:rPr lang="en-US" dirty="0">
                <a:solidFill>
                  <a:srgbClr val="CC6600"/>
                </a:solidFill>
                <a:latin typeface="Frutiger-Bold" pitchFamily="2" charset="0"/>
              </a:rPr>
            </a:br>
            <a:r>
              <a:rPr lang="en-US" dirty="0">
                <a:solidFill>
                  <a:srgbClr val="CC6600"/>
                </a:solidFill>
                <a:latin typeface="Frutiger-Bold" pitchFamily="2" charset="0"/>
              </a:rPr>
              <a:t/>
            </a:r>
            <a:br>
              <a:rPr lang="en-US" dirty="0">
                <a:solidFill>
                  <a:srgbClr val="CC6600"/>
                </a:solidFill>
                <a:latin typeface="Frutiger-Bold" pitchFamily="2" charset="0"/>
              </a:rPr>
            </a:br>
            <a:endParaRPr lang="en-GB" sz="4000" dirty="0">
              <a:solidFill>
                <a:srgbClr val="0070C0"/>
              </a:solidFill>
              <a:latin typeface="Frutiger-Light" pitchFamily="2" charset="0"/>
            </a:endParaRPr>
          </a:p>
        </p:txBody>
      </p:sp>
      <p:pic>
        <p:nvPicPr>
          <p:cNvPr id="9221" name="Picture 2" descr="18 June 2015 – Road Safety Performance Index (PIN) Conference, Brussel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39"/>
          <a:stretch/>
        </p:blipFill>
        <p:spPr bwMode="auto">
          <a:xfrm>
            <a:off x="1" y="0"/>
            <a:ext cx="917302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20719" y="2187332"/>
            <a:ext cx="577482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7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-Bold" pitchFamily="2" charset="0"/>
              </a:rPr>
              <a:t>2014</a:t>
            </a:r>
          </a:p>
          <a:p>
            <a:r>
              <a:rPr lang="en-GB" altLang="en-US" sz="7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-Bold" pitchFamily="2" charset="0"/>
              </a:rPr>
              <a:t>A bad year for road safety</a:t>
            </a:r>
          </a:p>
          <a:p>
            <a:endParaRPr lang="en-GB" sz="32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79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2"/>
          <p:cNvSpPr txBox="1">
            <a:spLocks noChangeArrowheads="1"/>
          </p:cNvSpPr>
          <p:nvPr/>
        </p:nvSpPr>
        <p:spPr bwMode="auto">
          <a:xfrm>
            <a:off x="1385883" y="935607"/>
            <a:ext cx="500508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37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12000" dirty="0">
                <a:solidFill>
                  <a:srgbClr val="CC6600"/>
                </a:solidFill>
                <a:latin typeface="Frutiger-Bold" pitchFamily="2" charset="0"/>
              </a:rPr>
              <a:t>25,</a:t>
            </a:r>
            <a:r>
              <a:rPr lang="lt-LT" altLang="en-US" sz="12000" dirty="0">
                <a:solidFill>
                  <a:srgbClr val="CC6600"/>
                </a:solidFill>
                <a:latin typeface="Frutiger-Bold" pitchFamily="2" charset="0"/>
              </a:rPr>
              <a:t>964</a:t>
            </a:r>
            <a:endParaRPr lang="en-GB" altLang="en-US" sz="120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673498" y="3886291"/>
            <a:ext cx="5438775" cy="601663"/>
          </a:xfrm>
          <a:prstGeom prst="rect">
            <a:avLst/>
          </a:prstGeom>
        </p:spPr>
        <p:txBody>
          <a:bodyPr lIns="68580" tIns="34291" rIns="68580" bIns="34291" anchor="b"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r>
              <a:rPr lang="en-US" sz="4000" dirty="0">
                <a:solidFill>
                  <a:srgbClr val="CC6600"/>
                </a:solidFill>
                <a:latin typeface="Frutiger-Roman" pitchFamily="2" charset="0"/>
              </a:rPr>
              <a:t/>
            </a:r>
            <a:br>
              <a:rPr lang="en-US" sz="4000" dirty="0">
                <a:solidFill>
                  <a:srgbClr val="CC6600"/>
                </a:solidFill>
                <a:latin typeface="Frutiger-Roman" pitchFamily="2" charset="0"/>
              </a:rPr>
            </a:br>
            <a:r>
              <a:rPr lang="en-US" sz="4000" dirty="0">
                <a:solidFill>
                  <a:srgbClr val="CC6600"/>
                </a:solidFill>
                <a:latin typeface="Frutiger-Roman" pitchFamily="2" charset="0"/>
              </a:rPr>
              <a:t>people died in road traffic in the EU in 2014 </a:t>
            </a:r>
            <a:endParaRPr lang="en-GB" sz="4000" dirty="0">
              <a:solidFill>
                <a:prstClr val="black"/>
              </a:solidFill>
              <a:latin typeface="Frutiger-Roman" pitchFamily="2" charset="0"/>
            </a:endParaRPr>
          </a:p>
        </p:txBody>
      </p:sp>
      <p:pic>
        <p:nvPicPr>
          <p:cNvPr id="18436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869" y="5917679"/>
            <a:ext cx="2225995" cy="72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7775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380839" y="776654"/>
            <a:ext cx="9251949" cy="800100"/>
          </a:xfrm>
          <a:prstGeom prst="rect">
            <a:avLst/>
          </a:prstGeom>
        </p:spPr>
        <p:txBody>
          <a:bodyPr lIns="91440" tIns="45720" rIns="91440" bIns="45720" anchor="b"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r>
              <a:rPr lang="en-US" sz="5333" dirty="0">
                <a:solidFill>
                  <a:srgbClr val="CC6600"/>
                </a:solidFill>
                <a:latin typeface="Frutiger-Roman" pitchFamily="2" charset="0"/>
              </a:rPr>
              <a:t/>
            </a:r>
            <a:br>
              <a:rPr lang="en-US" sz="5333" dirty="0">
                <a:solidFill>
                  <a:srgbClr val="CC6600"/>
                </a:solidFill>
                <a:latin typeface="Frutiger-Roman" pitchFamily="2" charset="0"/>
              </a:rPr>
            </a:br>
            <a:r>
              <a:rPr lang="en-US" sz="5333" dirty="0">
                <a:solidFill>
                  <a:srgbClr val="CC6600"/>
                </a:solidFill>
                <a:latin typeface="Frutiger-Roman" pitchFamily="2" charset="0"/>
              </a:rPr>
              <a:t/>
            </a:r>
            <a:br>
              <a:rPr lang="en-US" sz="5333" dirty="0">
                <a:solidFill>
                  <a:srgbClr val="CC6600"/>
                </a:solidFill>
                <a:latin typeface="Frutiger-Roman" pitchFamily="2" charset="0"/>
              </a:rPr>
            </a:br>
            <a:r>
              <a:rPr lang="en-US" sz="5333" dirty="0">
                <a:solidFill>
                  <a:srgbClr val="CC6600"/>
                </a:solidFill>
                <a:latin typeface="Frutiger-Roman" pitchFamily="2" charset="0"/>
              </a:rPr>
              <a:t>% change in road deaths 2013-2014</a:t>
            </a:r>
            <a:endParaRPr lang="en-GB" sz="5333" dirty="0">
              <a:latin typeface="Frutiger-Roman" pitchFamily="2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4908562"/>
              </p:ext>
            </p:extLst>
          </p:nvPr>
        </p:nvGraphicFramePr>
        <p:xfrm>
          <a:off x="2" y="1562100"/>
          <a:ext cx="9143999" cy="5295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39193" y="1685091"/>
            <a:ext cx="3953523" cy="913199"/>
          </a:xfrm>
          <a:prstGeom prst="rect">
            <a:avLst/>
          </a:prstGeom>
          <a:solidFill>
            <a:srgbClr val="00B050">
              <a:alpha val="62000"/>
            </a:srgbClr>
          </a:solidFill>
        </p:spPr>
        <p:txBody>
          <a:bodyPr wrap="square" rtlCol="0">
            <a:spAutoFit/>
          </a:bodyPr>
          <a:lstStyle/>
          <a:p>
            <a:r>
              <a:rPr lang="en-GB" sz="2667" dirty="0" smtClean="0">
                <a:solidFill>
                  <a:schemeClr val="bg1"/>
                </a:solidFill>
                <a:latin typeface="Frutiger-Roman" pitchFamily="2" charset="0"/>
              </a:rPr>
              <a:t>CROATIA    -16%</a:t>
            </a:r>
            <a:endParaRPr lang="en-US" sz="2667" dirty="0">
              <a:solidFill>
                <a:schemeClr val="bg1"/>
              </a:solidFill>
              <a:latin typeface="Frutiger-Roman" pitchFamily="2" charset="0"/>
            </a:endParaRPr>
          </a:p>
          <a:p>
            <a:r>
              <a:rPr lang="en-GB" sz="2667" dirty="0" smtClean="0">
                <a:solidFill>
                  <a:schemeClr val="bg1"/>
                </a:solidFill>
                <a:latin typeface="Frutiger-Roman" pitchFamily="2" charset="0"/>
              </a:rPr>
              <a:t>SLOVENIA   -13%</a:t>
            </a:r>
            <a:endParaRPr lang="en-US" sz="2667" dirty="0">
              <a:solidFill>
                <a:schemeClr val="bg1"/>
              </a:solidFill>
              <a:latin typeface="Frutiger-Rom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40152" y="5606479"/>
            <a:ext cx="2520280" cy="461665"/>
          </a:xfrm>
          <a:prstGeom prst="rect">
            <a:avLst/>
          </a:prstGeom>
          <a:solidFill>
            <a:srgbClr val="FF7C80"/>
          </a:solidFill>
        </p:spPr>
        <p:txBody>
          <a:bodyPr wrap="square" rtlCol="0">
            <a:spAutoFit/>
          </a:bodyPr>
          <a:lstStyle/>
          <a:p>
            <a:r>
              <a:rPr lang="fr-BE" dirty="0" smtClean="0">
                <a:solidFill>
                  <a:schemeClr val="bg1"/>
                </a:solidFill>
                <a:latin typeface="+mn-lt"/>
              </a:rPr>
              <a:t>27. UK 5%</a:t>
            </a:r>
            <a:endParaRPr lang="fr-BE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3839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2026" y="-108156"/>
            <a:ext cx="7886700" cy="1189703"/>
          </a:xfrm>
        </p:spPr>
        <p:txBody>
          <a:bodyPr>
            <a:noAutofit/>
          </a:bodyPr>
          <a:lstStyle/>
          <a:p>
            <a:r>
              <a:rPr lang="en-US" sz="5000" b="1" dirty="0">
                <a:latin typeface="Frutiger-Roman" pitchFamily="2" charset="0"/>
              </a:rPr>
              <a:t/>
            </a:r>
            <a:br>
              <a:rPr lang="en-US" sz="5000" b="1" dirty="0">
                <a:latin typeface="Frutiger-Roman" pitchFamily="2" charset="0"/>
              </a:rPr>
            </a:br>
            <a:r>
              <a:rPr lang="en-US" sz="5000" b="1" dirty="0">
                <a:latin typeface="Frutiger-Roman" pitchFamily="2" charset="0"/>
              </a:rPr>
              <a:t/>
            </a:r>
            <a:br>
              <a:rPr lang="en-US" sz="5000" b="1" dirty="0">
                <a:latin typeface="Frutiger-Roman" pitchFamily="2" charset="0"/>
              </a:rPr>
            </a:br>
            <a:r>
              <a:rPr lang="en-US" sz="5000" b="1" dirty="0">
                <a:latin typeface="Frutiger-Roman" pitchFamily="2" charset="0"/>
              </a:rPr>
              <a:t>% change in road deaths 2010-2014</a:t>
            </a:r>
            <a:r>
              <a:rPr lang="en-GB" sz="5000" b="1" dirty="0">
                <a:latin typeface="Frutiger-Roman" pitchFamily="2" charset="0"/>
              </a:rPr>
              <a:t/>
            </a:r>
            <a:br>
              <a:rPr lang="en-GB" sz="5000" b="1" dirty="0">
                <a:latin typeface="Frutiger-Roman" pitchFamily="2" charset="0"/>
              </a:rPr>
            </a:br>
            <a:endParaRPr lang="en-GB" sz="5000" b="1" dirty="0">
              <a:latin typeface="Frutiger-Roman" pitchFamily="2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0" y="1488832"/>
          <a:ext cx="9144000" cy="5369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1"/>
          <p:cNvSpPr txBox="1"/>
          <p:nvPr/>
        </p:nvSpPr>
        <p:spPr>
          <a:xfrm>
            <a:off x="4788024" y="1196752"/>
            <a:ext cx="3544749" cy="1246495"/>
          </a:xfrm>
          <a:prstGeom prst="rect">
            <a:avLst/>
          </a:prstGeom>
          <a:solidFill>
            <a:srgbClr val="F60000">
              <a:alpha val="46667"/>
            </a:srgbClr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BE" sz="2500" dirty="0" smtClean="0">
                <a:solidFill>
                  <a:schemeClr val="bg1"/>
                </a:solidFill>
                <a:latin typeface="Frutiger-Roman" pitchFamily="2" charset="0"/>
              </a:rPr>
              <a:t>30</a:t>
            </a:r>
            <a:r>
              <a:rPr lang="en-US" sz="2500" dirty="0" smtClean="0">
                <a:solidFill>
                  <a:schemeClr val="bg1"/>
                </a:solidFill>
                <a:latin typeface="Frutiger-Roman" pitchFamily="2" charset="0"/>
              </a:rPr>
              <a:t>.</a:t>
            </a:r>
            <a:r>
              <a:rPr lang="lt-LT" sz="2500" dirty="0" smtClean="0">
                <a:solidFill>
                  <a:schemeClr val="bg1"/>
                </a:solidFill>
                <a:latin typeface="Frutiger-Roman" pitchFamily="2" charset="0"/>
              </a:rPr>
              <a:t> </a:t>
            </a:r>
            <a:r>
              <a:rPr lang="lt-LT" sz="2500" dirty="0">
                <a:solidFill>
                  <a:schemeClr val="bg1"/>
                </a:solidFill>
                <a:latin typeface="Frutiger-Roman" pitchFamily="2" charset="0"/>
              </a:rPr>
              <a:t>ESTONIA</a:t>
            </a:r>
            <a:r>
              <a:rPr lang="en-GB" sz="2500" dirty="0">
                <a:solidFill>
                  <a:schemeClr val="bg1"/>
                </a:solidFill>
                <a:latin typeface="Frutiger-Roman" pitchFamily="2" charset="0"/>
              </a:rPr>
              <a:t> -1%</a:t>
            </a:r>
            <a:endParaRPr lang="en-US" sz="2500" dirty="0">
              <a:solidFill>
                <a:schemeClr val="bg1"/>
              </a:solidFill>
              <a:latin typeface="Frutiger-Light" pitchFamily="2" charset="0"/>
            </a:endParaRPr>
          </a:p>
          <a:p>
            <a:r>
              <a:rPr lang="en-US" sz="2500" dirty="0" smtClean="0">
                <a:solidFill>
                  <a:schemeClr val="bg1"/>
                </a:solidFill>
                <a:latin typeface="Frutiger-Roman" pitchFamily="2" charset="0"/>
              </a:rPr>
              <a:t>31. </a:t>
            </a:r>
            <a:r>
              <a:rPr lang="lt-LT" sz="2500" dirty="0">
                <a:solidFill>
                  <a:schemeClr val="bg1"/>
                </a:solidFill>
                <a:latin typeface="Frutiger-Roman" pitchFamily="2" charset="0"/>
              </a:rPr>
              <a:t>SWEDEN</a:t>
            </a:r>
            <a:r>
              <a:rPr lang="en-GB" sz="2500" dirty="0">
                <a:solidFill>
                  <a:schemeClr val="bg1"/>
                </a:solidFill>
                <a:latin typeface="Frutiger-Roman" pitchFamily="2" charset="0"/>
              </a:rPr>
              <a:t> 1</a:t>
            </a:r>
            <a:r>
              <a:rPr lang="en-GB" sz="2500" dirty="0" smtClean="0">
                <a:solidFill>
                  <a:schemeClr val="bg1"/>
                </a:solidFill>
                <a:latin typeface="Frutiger-Roman" pitchFamily="2" charset="0"/>
              </a:rPr>
              <a:t>%</a:t>
            </a:r>
          </a:p>
          <a:p>
            <a:r>
              <a:rPr lang="en-GB" sz="2500" dirty="0" smtClean="0">
                <a:solidFill>
                  <a:schemeClr val="bg1"/>
                </a:solidFill>
                <a:latin typeface="Frutiger-Roman" pitchFamily="2" charset="0"/>
              </a:rPr>
              <a:t>32. LUXEMBOURG 9%</a:t>
            </a:r>
            <a:endParaRPr lang="fr-BE" sz="2500" dirty="0">
              <a:solidFill>
                <a:schemeClr val="bg1"/>
              </a:solidFill>
              <a:latin typeface="Frutiger-Ligh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92080" y="5877272"/>
            <a:ext cx="1859805" cy="477054"/>
          </a:xfrm>
          <a:prstGeom prst="rect">
            <a:avLst/>
          </a:prstGeom>
          <a:solidFill>
            <a:srgbClr val="FF7C80"/>
          </a:solidFill>
        </p:spPr>
        <p:txBody>
          <a:bodyPr wrap="none" rtlCol="0">
            <a:spAutoFit/>
          </a:bodyPr>
          <a:lstStyle/>
          <a:p>
            <a:r>
              <a:rPr lang="fr-BE" sz="2500" dirty="0">
                <a:solidFill>
                  <a:schemeClr val="bg1"/>
                </a:solidFill>
                <a:latin typeface="Frutiger-Roman" pitchFamily="2" charset="0"/>
                <a:cs typeface="+mn-cs"/>
              </a:rPr>
              <a:t>29. UK -5%</a:t>
            </a:r>
          </a:p>
        </p:txBody>
      </p:sp>
    </p:spTree>
    <p:extLst>
      <p:ext uri="{BB962C8B-B14F-4D97-AF65-F5344CB8AC3E}">
        <p14:creationId xmlns:p14="http://schemas.microsoft.com/office/powerpoint/2010/main" val="98476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84"/>
          <a:stretch/>
        </p:blipFill>
        <p:spPr bwMode="auto">
          <a:xfrm>
            <a:off x="217667" y="255451"/>
            <a:ext cx="8926333" cy="6444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211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3051" y="0"/>
            <a:ext cx="43180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510117" y="953558"/>
            <a:ext cx="8534400" cy="800100"/>
          </a:xfrm>
          <a:prstGeom prst="rect">
            <a:avLst/>
          </a:prstGeom>
        </p:spPr>
        <p:txBody>
          <a:bodyPr lIns="91440" tIns="45720" rIns="91440" bIns="45720" anchor="b"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r>
              <a:rPr lang="en-US" sz="5333" dirty="0">
                <a:solidFill>
                  <a:srgbClr val="CC6600"/>
                </a:solidFill>
                <a:latin typeface="Frutiger-Roman" pitchFamily="2" charset="0"/>
              </a:rPr>
              <a:t/>
            </a:r>
            <a:br>
              <a:rPr lang="en-US" sz="5333" dirty="0">
                <a:solidFill>
                  <a:srgbClr val="CC6600"/>
                </a:solidFill>
                <a:latin typeface="Frutiger-Roman" pitchFamily="2" charset="0"/>
              </a:rPr>
            </a:br>
            <a:r>
              <a:rPr lang="en-US" sz="5333" dirty="0">
                <a:solidFill>
                  <a:srgbClr val="CC6600"/>
                </a:solidFill>
                <a:latin typeface="Frutiger-Roman" pitchFamily="2" charset="0"/>
              </a:rPr>
              <a:t/>
            </a:r>
            <a:br>
              <a:rPr lang="en-US" sz="5333" dirty="0">
                <a:solidFill>
                  <a:srgbClr val="CC6600"/>
                </a:solidFill>
                <a:latin typeface="Frutiger-Roman" pitchFamily="2" charset="0"/>
              </a:rPr>
            </a:br>
            <a:r>
              <a:rPr lang="en-US" sz="5333" dirty="0">
                <a:solidFill>
                  <a:srgbClr val="CC6600"/>
                </a:solidFill>
                <a:latin typeface="Frutiger-Roman" pitchFamily="2" charset="0"/>
              </a:rPr>
              <a:t>Road deaths per million inhabitants in 2014</a:t>
            </a:r>
            <a:endParaRPr lang="en-GB" sz="5333" dirty="0">
              <a:latin typeface="Frutiger-Rom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018" y="1578718"/>
            <a:ext cx="7612575" cy="5129068"/>
          </a:xfrm>
          <a:prstGeom prst="rect">
            <a:avLst/>
          </a:prstGeom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413" y="1758948"/>
            <a:ext cx="1016000" cy="1896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1447969" y="1796091"/>
            <a:ext cx="1460983" cy="2226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67" b="1" dirty="0"/>
              <a:t>&lt; 30</a:t>
            </a:r>
          </a:p>
          <a:p>
            <a:r>
              <a:rPr lang="en-GB" sz="2667" b="1" dirty="0"/>
              <a:t>30-36</a:t>
            </a:r>
          </a:p>
          <a:p>
            <a:r>
              <a:rPr lang="en-GB" sz="2667" b="1" dirty="0"/>
              <a:t>37-80</a:t>
            </a:r>
          </a:p>
          <a:p>
            <a:r>
              <a:rPr lang="en-GB" sz="2667" b="1" dirty="0"/>
              <a:t>&gt;80</a:t>
            </a:r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658146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303"/>
            <a:ext cx="9144000" cy="916023"/>
          </a:xfrm>
        </p:spPr>
        <p:txBody>
          <a:bodyPr/>
          <a:lstStyle/>
          <a:p>
            <a:pPr algn="ctr"/>
            <a:r>
              <a:rPr lang="en-GB" sz="4400" b="1" dirty="0" smtClean="0">
                <a:solidFill>
                  <a:srgbClr val="CC6600"/>
                </a:solidFill>
                <a:latin typeface="Frutiger-Roman" pitchFamily="2" charset="0"/>
              </a:rPr>
              <a:t>Road deaths per </a:t>
            </a:r>
            <a:r>
              <a:rPr lang="en-GB" sz="4400" b="1" dirty="0" err="1" smtClean="0">
                <a:solidFill>
                  <a:srgbClr val="CC6600"/>
                </a:solidFill>
                <a:latin typeface="Frutiger-Roman" pitchFamily="2" charset="0"/>
              </a:rPr>
              <a:t>mln</a:t>
            </a:r>
            <a:r>
              <a:rPr lang="en-GB" sz="4400" b="1" dirty="0" smtClean="0">
                <a:solidFill>
                  <a:srgbClr val="CC6600"/>
                </a:solidFill>
                <a:latin typeface="Frutiger-Roman" pitchFamily="2" charset="0"/>
              </a:rPr>
              <a:t>. inhabitants</a:t>
            </a:r>
            <a:endParaRPr lang="en-GB" sz="4400" b="1" dirty="0">
              <a:solidFill>
                <a:srgbClr val="CC6600"/>
              </a:solidFill>
              <a:latin typeface="Frutiger-Roman" pitchFamily="2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95534" y="1514902"/>
          <a:ext cx="9144000" cy="5418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59873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2"/>
          <p:cNvSpPr txBox="1">
            <a:spLocks noChangeArrowheads="1"/>
          </p:cNvSpPr>
          <p:nvPr/>
        </p:nvSpPr>
        <p:spPr bwMode="auto">
          <a:xfrm>
            <a:off x="1581151" y="1095479"/>
            <a:ext cx="598487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37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12000" dirty="0">
                <a:solidFill>
                  <a:srgbClr val="CC6600"/>
                </a:solidFill>
                <a:latin typeface="Frutiger-Bold" pitchFamily="2" charset="0"/>
              </a:rPr>
              <a:t>203,500</a:t>
            </a:r>
            <a:endParaRPr lang="en-GB" altLang="en-US" sz="120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613551" y="3928481"/>
            <a:ext cx="5438775" cy="601663"/>
          </a:xfrm>
          <a:prstGeom prst="rect">
            <a:avLst/>
          </a:prstGeom>
        </p:spPr>
        <p:txBody>
          <a:bodyPr lIns="68580" tIns="34291" rIns="68580" bIns="34291" anchor="b"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r>
              <a:rPr lang="en-US" sz="4000" dirty="0">
                <a:solidFill>
                  <a:srgbClr val="CC6600"/>
                </a:solidFill>
                <a:latin typeface="Frutiger-Roman" pitchFamily="2" charset="0"/>
              </a:rPr>
              <a:t/>
            </a:r>
            <a:br>
              <a:rPr lang="en-US" sz="4000" dirty="0">
                <a:solidFill>
                  <a:srgbClr val="CC6600"/>
                </a:solidFill>
                <a:latin typeface="Frutiger-Roman" pitchFamily="2" charset="0"/>
              </a:rPr>
            </a:br>
            <a:r>
              <a:rPr lang="en-US" sz="4000" dirty="0">
                <a:solidFill>
                  <a:srgbClr val="CC6600"/>
                </a:solidFill>
                <a:latin typeface="Frutiger-Roman" pitchFamily="2" charset="0"/>
              </a:rPr>
              <a:t/>
            </a:r>
            <a:br>
              <a:rPr lang="en-US" sz="4000" dirty="0">
                <a:solidFill>
                  <a:srgbClr val="CC6600"/>
                </a:solidFill>
                <a:latin typeface="Frutiger-Roman" pitchFamily="2" charset="0"/>
              </a:rPr>
            </a:br>
            <a:r>
              <a:rPr lang="en-US" sz="4000" dirty="0">
                <a:solidFill>
                  <a:srgbClr val="CC6600"/>
                </a:solidFill>
                <a:latin typeface="Frutiger-Roman" pitchFamily="2" charset="0"/>
              </a:rPr>
              <a:t>seriously injured in road traffic in the EU in 2014 </a:t>
            </a:r>
            <a:endParaRPr lang="en-GB" sz="4000" dirty="0">
              <a:solidFill>
                <a:prstClr val="black"/>
              </a:solidFill>
              <a:latin typeface="Frutiger-Roman" pitchFamily="2" charset="0"/>
            </a:endParaRPr>
          </a:p>
        </p:txBody>
      </p:sp>
      <p:sp>
        <p:nvSpPr>
          <p:cNvPr id="20486" name="TextBox 1"/>
          <p:cNvSpPr txBox="1">
            <a:spLocks noChangeArrowheads="1"/>
          </p:cNvSpPr>
          <p:nvPr/>
        </p:nvSpPr>
        <p:spPr bwMode="auto">
          <a:xfrm>
            <a:off x="7096920" y="1410981"/>
            <a:ext cx="9382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37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2000" dirty="0">
                <a:solidFill>
                  <a:srgbClr val="CC6600"/>
                </a:solidFill>
                <a:latin typeface="Frutiger-Bold" pitchFamily="2" charset="0"/>
                <a:cs typeface="+mn-cs"/>
              </a:rPr>
              <a:t>*</a:t>
            </a:r>
            <a:endParaRPr lang="en-GB" altLang="en-US" sz="2000" dirty="0">
              <a:solidFill>
                <a:srgbClr val="CC6600"/>
              </a:solidFill>
              <a:latin typeface="Frutiger-Bold" pitchFamily="2" charset="0"/>
              <a:cs typeface="+mn-cs"/>
            </a:endParaRPr>
          </a:p>
        </p:txBody>
      </p:sp>
      <p:sp>
        <p:nvSpPr>
          <p:cNvPr id="20487" name="TextBox 6"/>
          <p:cNvSpPr txBox="1">
            <a:spLocks noChangeArrowheads="1"/>
          </p:cNvSpPr>
          <p:nvPr/>
        </p:nvSpPr>
        <p:spPr bwMode="auto">
          <a:xfrm>
            <a:off x="2160383" y="4802437"/>
            <a:ext cx="6345111" cy="438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91437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2251" i="1" dirty="0">
                <a:solidFill>
                  <a:srgbClr val="CC6600"/>
                </a:solidFill>
                <a:latin typeface="Frutiger-Light" pitchFamily="2" charset="0"/>
                <a:cs typeface="+mn-cs"/>
              </a:rPr>
              <a:t>*Data from police records in 23 EU countries</a:t>
            </a:r>
            <a:endParaRPr lang="en-GB" altLang="en-US" sz="2251" i="1" dirty="0">
              <a:solidFill>
                <a:srgbClr val="CC6600"/>
              </a:solidFill>
              <a:latin typeface="Frutiger-Light" pitchFamily="2" charset="0"/>
              <a:cs typeface="+mn-cs"/>
            </a:endParaRPr>
          </a:p>
        </p:txBody>
      </p:sp>
      <p:pic>
        <p:nvPicPr>
          <p:cNvPr id="7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535" y="5918605"/>
            <a:ext cx="2225995" cy="72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603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" y="674595"/>
            <a:ext cx="4364865" cy="4873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467" dirty="0">
                <a:solidFill>
                  <a:srgbClr val="CC6600"/>
                </a:solidFill>
                <a:latin typeface="Frutiger-Roman" pitchFamily="2" charset="0"/>
              </a:rPr>
              <a:t>Average annual reduction in deaths</a:t>
            </a:r>
          </a:p>
          <a:p>
            <a:pPr>
              <a:buNone/>
            </a:pPr>
            <a:r>
              <a:rPr lang="en-US" sz="3467" dirty="0">
                <a:solidFill>
                  <a:srgbClr val="CC6600"/>
                </a:solidFill>
                <a:latin typeface="Frutiger-Roman" pitchFamily="2" charset="0"/>
              </a:rPr>
              <a:t>In EU28</a:t>
            </a:r>
          </a:p>
          <a:p>
            <a:pPr>
              <a:buNone/>
            </a:pPr>
            <a:endParaRPr lang="en-US" sz="1867" dirty="0">
              <a:solidFill>
                <a:srgbClr val="CC6600"/>
              </a:solidFill>
              <a:latin typeface="Frutiger-Light" pitchFamily="2" charset="0"/>
            </a:endParaRPr>
          </a:p>
          <a:p>
            <a:pPr>
              <a:buNone/>
            </a:pPr>
            <a:endParaRPr lang="en-US" sz="1867" dirty="0">
              <a:solidFill>
                <a:srgbClr val="CC6600"/>
              </a:solidFill>
              <a:latin typeface="Frutiger-Light" pitchFamily="2" charset="0"/>
            </a:endParaRPr>
          </a:p>
          <a:p>
            <a:pPr>
              <a:buNone/>
            </a:pPr>
            <a:endParaRPr lang="en-US" sz="933" dirty="0">
              <a:solidFill>
                <a:srgbClr val="CC6600"/>
              </a:solidFill>
              <a:latin typeface="Frutiger-Light" pitchFamily="2" charset="0"/>
            </a:endParaRPr>
          </a:p>
          <a:p>
            <a:pPr>
              <a:buNone/>
            </a:pPr>
            <a:r>
              <a:rPr lang="en-US" sz="12800" b="1" dirty="0">
                <a:solidFill>
                  <a:srgbClr val="CC6600"/>
                </a:solidFill>
                <a:latin typeface="Frutiger-Light" pitchFamily="2" charset="0"/>
              </a:rPr>
              <a:t>6.2%</a:t>
            </a:r>
            <a:endParaRPr lang="en-GB" sz="12800" b="1" dirty="0">
              <a:latin typeface="Frutiger-Light" pitchFamily="2" charset="0"/>
            </a:endParaRPr>
          </a:p>
          <a:p>
            <a:endParaRPr lang="en-GB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4267201" y="674594"/>
            <a:ext cx="4994031" cy="4873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467" dirty="0">
                <a:solidFill>
                  <a:srgbClr val="CC6600"/>
                </a:solidFill>
                <a:latin typeface="Frutiger-Roman" pitchFamily="2" charset="0"/>
              </a:rPr>
              <a:t>Average annual reduction in recorded</a:t>
            </a:r>
          </a:p>
          <a:p>
            <a:pPr>
              <a:buNone/>
            </a:pPr>
            <a:r>
              <a:rPr lang="en-US" sz="3467" dirty="0">
                <a:solidFill>
                  <a:srgbClr val="CC6600"/>
                </a:solidFill>
                <a:latin typeface="Frutiger-Roman" pitchFamily="2" charset="0"/>
              </a:rPr>
              <a:t>serious injuries in EU28</a:t>
            </a:r>
          </a:p>
          <a:p>
            <a:pPr>
              <a:buNone/>
            </a:pPr>
            <a:endParaRPr lang="en-US" sz="1867" dirty="0">
              <a:solidFill>
                <a:srgbClr val="CC6600"/>
              </a:solidFill>
              <a:latin typeface="Frutiger-Light" pitchFamily="2" charset="0"/>
            </a:endParaRPr>
          </a:p>
          <a:p>
            <a:pPr>
              <a:buNone/>
            </a:pPr>
            <a:endParaRPr lang="en-US" sz="1867" dirty="0">
              <a:solidFill>
                <a:srgbClr val="CC6600"/>
              </a:solidFill>
              <a:latin typeface="Frutiger-Light" pitchFamily="2" charset="0"/>
            </a:endParaRPr>
          </a:p>
          <a:p>
            <a:pPr>
              <a:buNone/>
            </a:pPr>
            <a:endParaRPr lang="en-US" sz="933" dirty="0">
              <a:solidFill>
                <a:srgbClr val="CC6600"/>
              </a:solidFill>
              <a:latin typeface="Frutiger-Light" pitchFamily="2" charset="0"/>
            </a:endParaRPr>
          </a:p>
          <a:p>
            <a:pPr>
              <a:buNone/>
            </a:pPr>
            <a:r>
              <a:rPr lang="en-US" sz="12800" b="1" dirty="0">
                <a:solidFill>
                  <a:srgbClr val="CC6600"/>
                </a:solidFill>
                <a:latin typeface="Frutiger-Light" pitchFamily="2" charset="0"/>
              </a:rPr>
              <a:t>2.6%</a:t>
            </a:r>
            <a:endParaRPr lang="en-GB" sz="12800" b="1" dirty="0">
              <a:latin typeface="Frutiger-Light" pitchFamily="2" charset="0"/>
            </a:endParaRPr>
          </a:p>
          <a:p>
            <a:endParaRPr lang="en-GB" sz="3200" dirty="0"/>
          </a:p>
        </p:txBody>
      </p:sp>
      <p:pic>
        <p:nvPicPr>
          <p:cNvPr id="5" name="Picture 4" descr="http://www.sabre-roads.org.uk/wiki/images/2/2a/TSRGD_56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499" y="4847723"/>
            <a:ext cx="1983403" cy="1723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571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-900608" y="0"/>
            <a:ext cx="9398091" cy="765175"/>
          </a:xfrm>
        </p:spPr>
        <p:txBody>
          <a:bodyPr/>
          <a:lstStyle/>
          <a:p>
            <a:r>
              <a:rPr lang="nl-BE" altLang="en-US" dirty="0" smtClean="0"/>
              <a:t>        </a:t>
            </a:r>
            <a:r>
              <a:rPr lang="nl-BE" altLang="en-US" sz="3400" dirty="0" smtClean="0"/>
              <a:t>Drink-driving in the EU</a:t>
            </a: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84417" y="989264"/>
            <a:ext cx="631087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Font typeface="Frutiger-Roman" pitchFamily="2" charset="0"/>
              <a:buChar char="•"/>
              <a:defRPr sz="2800">
                <a:solidFill>
                  <a:schemeClr val="tx1"/>
                </a:solidFill>
                <a:latin typeface="Frutiger-Roman" pitchFamily="2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400">
                <a:solidFill>
                  <a:schemeClr val="tx1"/>
                </a:solidFill>
                <a:latin typeface="Frutiger-Roman" pitchFamily="2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000">
                <a:solidFill>
                  <a:schemeClr val="tx1"/>
                </a:solidFill>
                <a:latin typeface="Frutiger-Roman" pitchFamily="2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1800">
                <a:solidFill>
                  <a:schemeClr val="tx1"/>
                </a:solidFill>
                <a:latin typeface="Frutiger-Roman" pitchFamily="2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1800">
                <a:solidFill>
                  <a:schemeClr val="tx1"/>
                </a:solidFill>
                <a:latin typeface="Frutiger-Roman" pitchFamily="2" charset="0"/>
                <a:cs typeface="Arial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1500"/>
              </a:spcBef>
              <a:buNone/>
            </a:pPr>
            <a:r>
              <a:rPr lang="en-GB" altLang="fr-FR" sz="2300" kern="0" dirty="0"/>
              <a:t>While the dangers linked to drink driving are fairly well understood, the phenomenon is still </a:t>
            </a:r>
            <a:r>
              <a:rPr lang="en-GB" altLang="fr-FR" sz="2300" kern="0" dirty="0" smtClean="0"/>
              <a:t>widespread </a:t>
            </a:r>
            <a:r>
              <a:rPr lang="en-GB" altLang="fr-FR" sz="2300" kern="0" dirty="0"/>
              <a:t>in the EU:</a:t>
            </a:r>
          </a:p>
          <a:p>
            <a:pPr>
              <a:spcBef>
                <a:spcPts val="1500"/>
              </a:spcBef>
            </a:pPr>
            <a:r>
              <a:rPr lang="en-GB" altLang="fr-FR" sz="2200" kern="0" dirty="0" smtClean="0"/>
              <a:t>Up </a:t>
            </a:r>
            <a:r>
              <a:rPr lang="en-GB" altLang="fr-FR" sz="2200" kern="0" dirty="0"/>
              <a:t>to 1.5 - 2% of </a:t>
            </a:r>
            <a:r>
              <a:rPr lang="en-GB" altLang="fr-FR" sz="2200" kern="0" dirty="0" smtClean="0"/>
              <a:t>Km </a:t>
            </a:r>
            <a:r>
              <a:rPr lang="en-GB" altLang="fr-FR" sz="2200" kern="0" dirty="0"/>
              <a:t>driven in the EU are driven with an illegal Blood Alcohol </a:t>
            </a:r>
            <a:r>
              <a:rPr lang="en-GB" altLang="fr-FR" sz="2200" kern="0" dirty="0" smtClean="0"/>
              <a:t>Concentration</a:t>
            </a:r>
          </a:p>
          <a:p>
            <a:pPr>
              <a:spcBef>
                <a:spcPts val="1500"/>
              </a:spcBef>
            </a:pPr>
            <a:r>
              <a:rPr lang="en-GB" altLang="fr-FR" sz="2200" kern="0" dirty="0" smtClean="0"/>
              <a:t>Of the 26,025 deaths in 2013, less than 15% were attributed by MS to drink driving. But according to EC, between 19% - 28% of all road deaths across the EU are alcohol-related (over </a:t>
            </a:r>
            <a:r>
              <a:rPr lang="en-US" altLang="fr-FR" sz="2200" kern="0" dirty="0" smtClean="0"/>
              <a:t>30% </a:t>
            </a:r>
            <a:r>
              <a:rPr lang="en-US" altLang="fr-FR" sz="2200" kern="0" dirty="0"/>
              <a:t>of driver deaths) </a:t>
            </a:r>
            <a:r>
              <a:rPr lang="en-US" altLang="fr-FR" sz="2200" dirty="0" smtClean="0">
                <a:latin typeface="Arial" panose="020B0604020202020204" pitchFamily="34" charset="0"/>
              </a:rPr>
              <a:t/>
            </a:r>
            <a:br>
              <a:rPr lang="en-US" altLang="fr-FR" sz="2200" dirty="0" smtClean="0">
                <a:latin typeface="Arial" panose="020B0604020202020204" pitchFamily="34" charset="0"/>
              </a:rPr>
            </a:br>
            <a:endParaRPr lang="en-US" altLang="fr-FR" sz="2200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en-US" altLang="fr-FR" sz="2200" kern="0" dirty="0"/>
              <a:t>Alcohol related crashes are the leading cause of death in the age group 16-25</a:t>
            </a:r>
          </a:p>
          <a:p>
            <a:pPr>
              <a:spcBef>
                <a:spcPts val="1500"/>
              </a:spcBef>
            </a:pPr>
            <a:endParaRPr lang="en-GB" altLang="fr-FR" sz="2300" kern="0" dirty="0" smtClean="0"/>
          </a:p>
        </p:txBody>
      </p:sp>
      <p:pic>
        <p:nvPicPr>
          <p:cNvPr id="3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80312" y="182874"/>
            <a:ext cx="1440160" cy="16127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2" name="Picture 9" descr="http://s236.photobucket.com/albums/ff100/imagercc1/archive/page2/drinkanddrive_7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62600" y="4293096"/>
            <a:ext cx="2711944" cy="2188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7" descr="http://www.minutebuzz.com/wp-content/uploads/2011/07/PUB_ALCOOL_HANDICAP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82432" y="2204864"/>
            <a:ext cx="2492112" cy="1659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93779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8672513" cy="765175"/>
          </a:xfrm>
        </p:spPr>
        <p:txBody>
          <a:bodyPr/>
          <a:lstStyle/>
          <a:p>
            <a:r>
              <a:rPr lang="en-GB" altLang="en-US" b="0" smtClean="0"/>
              <a:t>Attributing deaths to drink driving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41438"/>
            <a:ext cx="8893175" cy="4608512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GB" altLang="en-US" sz="2900" smtClean="0">
                <a:cs typeface="Arial" panose="020B0604020202020204" pitchFamily="34" charset="0"/>
              </a:rPr>
              <a:t>Each Member State has its own way of attributing a road death to drink driving</a:t>
            </a:r>
          </a:p>
          <a:p>
            <a:pPr>
              <a:spcBef>
                <a:spcPts val="1200"/>
              </a:spcBef>
            </a:pPr>
            <a:r>
              <a:rPr lang="en-GB" altLang="en-US" sz="2900" smtClean="0">
                <a:cs typeface="Arial" panose="020B0604020202020204" pitchFamily="34" charset="0"/>
              </a:rPr>
              <a:t>In 2010, 7 countries attributed fewer than 6% while 5 countries attributed more than 30%</a:t>
            </a:r>
          </a:p>
          <a:p>
            <a:pPr>
              <a:spcBef>
                <a:spcPts val="1200"/>
              </a:spcBef>
            </a:pPr>
            <a:r>
              <a:rPr lang="en-GB" altLang="en-US" sz="2900" smtClean="0">
                <a:cs typeface="Arial" panose="020B0604020202020204" pitchFamily="34" charset="0"/>
              </a:rPr>
              <a:t>So it is meaningless to compare numbers attributed to drink driving in different countries</a:t>
            </a:r>
          </a:p>
          <a:p>
            <a:pPr>
              <a:spcBef>
                <a:spcPts val="1200"/>
              </a:spcBef>
            </a:pPr>
            <a:r>
              <a:rPr lang="en-GB" altLang="en-US" sz="2900" smtClean="0">
                <a:cs typeface="Arial" panose="020B0604020202020204" pitchFamily="34" charset="0"/>
              </a:rPr>
              <a:t>But we can look at how the numbers of deaths attributed to drink driving have changed      over recent years</a:t>
            </a:r>
          </a:p>
        </p:txBody>
      </p:sp>
    </p:spTree>
    <p:extLst>
      <p:ext uri="{BB962C8B-B14F-4D97-AF65-F5344CB8AC3E}">
        <p14:creationId xmlns:p14="http://schemas.microsoft.com/office/powerpoint/2010/main" val="211368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0" y="2133601"/>
          <a:ext cx="9144000" cy="4547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190501" y="241301"/>
            <a:ext cx="8801100" cy="2273300"/>
          </a:xfrm>
          <a:prstGeom prst="rect">
            <a:avLst/>
          </a:prstGeom>
        </p:spPr>
        <p:txBody>
          <a:bodyPr lIns="91440" tIns="45720" rIns="91440" bIns="45720" anchor="b"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r>
              <a:rPr lang="en-US" dirty="0">
                <a:solidFill>
                  <a:srgbClr val="CC6600"/>
                </a:solidFill>
                <a:latin typeface="Frutiger-Bold" pitchFamily="2" charset="0"/>
              </a:rPr>
              <a:t/>
            </a:r>
            <a:br>
              <a:rPr lang="en-US" dirty="0">
                <a:solidFill>
                  <a:srgbClr val="CC6600"/>
                </a:solidFill>
                <a:latin typeface="Frutiger-Bold" pitchFamily="2" charset="0"/>
              </a:rPr>
            </a:br>
            <a:r>
              <a:rPr lang="en-US" dirty="0">
                <a:solidFill>
                  <a:srgbClr val="CC6600"/>
                </a:solidFill>
                <a:latin typeface="Frutiger-Bold" pitchFamily="2" charset="0"/>
              </a:rPr>
              <a:t/>
            </a:r>
            <a:br>
              <a:rPr lang="en-US" dirty="0">
                <a:solidFill>
                  <a:srgbClr val="CC6600"/>
                </a:solidFill>
                <a:latin typeface="Frutiger-Bold" pitchFamily="2" charset="0"/>
              </a:rPr>
            </a:br>
            <a:r>
              <a:rPr lang="en-US" sz="3200" b="1" dirty="0">
                <a:solidFill>
                  <a:srgbClr val="CC6600"/>
                </a:solidFill>
                <a:latin typeface="Frutiger-Light" pitchFamily="2" charset="0"/>
              </a:rPr>
              <a:t>Progress in tackling drink driving 2001-2014</a:t>
            </a:r>
          </a:p>
          <a:p>
            <a:pPr algn="l" fontAlgn="auto">
              <a:spcAft>
                <a:spcPts val="0"/>
              </a:spcAft>
              <a:defRPr/>
            </a:pPr>
            <a:endParaRPr lang="en-US" sz="3200" dirty="0">
              <a:solidFill>
                <a:srgbClr val="CC6600"/>
              </a:solidFill>
              <a:latin typeface="Frutiger-Light" pitchFamily="2" charset="0"/>
            </a:endParaRPr>
          </a:p>
          <a:p>
            <a:pPr algn="l" fontAlgn="auto">
              <a:spcAft>
                <a:spcPts val="0"/>
              </a:spcAft>
              <a:defRPr/>
            </a:pPr>
            <a:r>
              <a:rPr lang="en-US" sz="3067" dirty="0">
                <a:latin typeface="Frutiger-Light" pitchFamily="2" charset="0"/>
              </a:rPr>
              <a:t>Difference between the average annual percentage change in deaths attributed to drink driving and corresponding change in other road deaths </a:t>
            </a:r>
          </a:p>
        </p:txBody>
      </p:sp>
    </p:spTree>
    <p:extLst>
      <p:ext uri="{BB962C8B-B14F-4D97-AF65-F5344CB8AC3E}">
        <p14:creationId xmlns:p14="http://schemas.microsoft.com/office/powerpoint/2010/main" val="269781709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256543" y="260648"/>
            <a:ext cx="3495625" cy="765175"/>
          </a:xfrm>
        </p:spPr>
        <p:txBody>
          <a:bodyPr/>
          <a:lstStyle/>
          <a:p>
            <a:pPr algn="ctr" eaLnBrk="1" hangingPunct="1"/>
            <a:r>
              <a:rPr lang="en-GB" altLang="en-US" sz="3200" dirty="0" smtClean="0">
                <a:cs typeface="Arial" panose="020B0604020202020204" pitchFamily="34" charset="0"/>
              </a:rPr>
              <a:t>BAC limits across the EU</a:t>
            </a:r>
            <a:endParaRPr lang="en-US" altLang="en-US" sz="3200" dirty="0" smtClean="0">
              <a:cs typeface="Arial" panose="020B0604020202020204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78717" y="1484784"/>
            <a:ext cx="3851275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CC6600"/>
              </a:buClr>
              <a:buFontTx/>
              <a:buChar char="•"/>
              <a:defRPr/>
            </a:pPr>
            <a:r>
              <a:rPr lang="de-DE" sz="2000" kern="0" dirty="0">
                <a:solidFill>
                  <a:srgbClr val="000000"/>
                </a:solidFill>
                <a:latin typeface="Frutiger-Roman" pitchFamily="2" charset="0"/>
              </a:rPr>
              <a:t>An increasing number of countries are lowering their BAC limits to be </a:t>
            </a:r>
            <a:r>
              <a:rPr lang="nl-BE" sz="2000" kern="0" dirty="0">
                <a:solidFill>
                  <a:srgbClr val="000000"/>
                </a:solidFill>
                <a:latin typeface="Frutiger-Roman" pitchFamily="2" charset="0"/>
              </a:rPr>
              <a:t>in line with EU recommendation 2001 on maximum BAC legal limit </a:t>
            </a:r>
          </a:p>
          <a:p>
            <a:pPr marL="342900" indent="-342900" eaLnBrk="1" hangingPunct="1">
              <a:spcBef>
                <a:spcPct val="20000"/>
              </a:spcBef>
              <a:buClr>
                <a:srgbClr val="CC6600"/>
              </a:buClr>
              <a:defRPr/>
            </a:pPr>
            <a:endParaRPr lang="nl-BE" sz="2000" kern="0" dirty="0">
              <a:solidFill>
                <a:srgbClr val="000000"/>
              </a:solidFill>
              <a:latin typeface="Frutiger-Roman" pitchFamily="2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rgbClr val="CC6600"/>
              </a:buClr>
              <a:buFontTx/>
              <a:buChar char="•"/>
              <a:defRPr/>
            </a:pPr>
            <a:r>
              <a:rPr lang="nl-BE" sz="2000" kern="0" dirty="0">
                <a:solidFill>
                  <a:srgbClr val="000000"/>
                </a:solidFill>
                <a:latin typeface="Frutiger-Roman" pitchFamily="2" charset="0"/>
              </a:rPr>
              <a:t>18 EU countries apply lower BAC for novice drivers                 (0.0 – 0.2)</a:t>
            </a:r>
          </a:p>
          <a:p>
            <a:pPr marL="342900" indent="-342900" eaLnBrk="1" hangingPunct="1">
              <a:spcBef>
                <a:spcPct val="20000"/>
              </a:spcBef>
              <a:buClr>
                <a:srgbClr val="CC6600"/>
              </a:buClr>
              <a:buFontTx/>
              <a:buChar char="•"/>
              <a:defRPr/>
            </a:pPr>
            <a:endParaRPr lang="nl-BE" sz="2000" kern="0" dirty="0">
              <a:solidFill>
                <a:srgbClr val="000000"/>
              </a:solidFill>
              <a:latin typeface="Frutiger-Roman" pitchFamily="2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rgbClr val="CC6600"/>
              </a:buClr>
              <a:buFontTx/>
              <a:buChar char="•"/>
              <a:defRPr/>
            </a:pPr>
            <a:r>
              <a:rPr lang="nl-BE" sz="2000" kern="0" dirty="0">
                <a:solidFill>
                  <a:srgbClr val="000000"/>
                </a:solidFill>
                <a:latin typeface="Frutiger-Roman" pitchFamily="2" charset="0"/>
              </a:rPr>
              <a:t>18 EU countries apply lower BAC for professional drivers (0.0 to 0.2 BAC)</a:t>
            </a:r>
          </a:p>
          <a:p>
            <a:pPr marL="342900" indent="-342900" eaLnBrk="1" hangingPunct="1">
              <a:spcBef>
                <a:spcPct val="20000"/>
              </a:spcBef>
              <a:buClr>
                <a:srgbClr val="CC6600"/>
              </a:buClr>
              <a:buFontTx/>
              <a:buChar char="•"/>
              <a:defRPr/>
            </a:pPr>
            <a:endParaRPr lang="de-DE" sz="2000" kern="0" dirty="0">
              <a:solidFill>
                <a:srgbClr val="000000"/>
              </a:solidFill>
            </a:endParaRPr>
          </a:p>
          <a:p>
            <a:pPr marL="342900" indent="-342900" eaLnBrk="1" hangingPunct="1">
              <a:spcBef>
                <a:spcPct val="20000"/>
              </a:spcBef>
              <a:buClr>
                <a:srgbClr val="CC6600"/>
              </a:buClr>
              <a:buFontTx/>
              <a:buChar char="•"/>
              <a:defRPr/>
            </a:pPr>
            <a:endParaRPr lang="de-DE" sz="1600" b="1" kern="0" dirty="0">
              <a:solidFill>
                <a:srgbClr val="000000"/>
              </a:solidFill>
            </a:endParaRPr>
          </a:p>
          <a:p>
            <a:pPr marL="342900" indent="-342900" eaLnBrk="1" hangingPunct="1">
              <a:spcBef>
                <a:spcPct val="20000"/>
              </a:spcBef>
              <a:buClr>
                <a:srgbClr val="CC6600"/>
              </a:buClr>
              <a:buFontTx/>
              <a:buChar char="•"/>
              <a:defRPr/>
            </a:pPr>
            <a:endParaRPr lang="nl-BE" sz="1600" b="1" kern="0" dirty="0">
              <a:solidFill>
                <a:srgbClr val="00000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1905372"/>
              </p:ext>
            </p:extLst>
          </p:nvPr>
        </p:nvGraphicFramePr>
        <p:xfrm>
          <a:off x="4067944" y="404664"/>
          <a:ext cx="5004050" cy="6171931"/>
        </p:xfrm>
        <a:graphic>
          <a:graphicData uri="http://schemas.openxmlformats.org/drawingml/2006/table">
            <a:tbl>
              <a:tblPr/>
              <a:tblGrid>
                <a:gridCol w="1089422"/>
                <a:gridCol w="1021333"/>
                <a:gridCol w="1429866"/>
                <a:gridCol w="1463429"/>
              </a:tblGrid>
              <a:tr h="4264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Standard BAC</a:t>
                      </a:r>
                      <a:endParaRPr lang="en-US" sz="12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BAC </a:t>
                      </a:r>
                      <a:endParaRPr lang="en-GB" sz="1200" b="1" dirty="0" smtClean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Commercial </a:t>
                      </a:r>
                      <a:r>
                        <a:rPr lang="en-GB" sz="12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drivers</a:t>
                      </a:r>
                      <a:endParaRPr lang="en-US" sz="12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/>
                      </a:pPr>
                      <a:r>
                        <a:rPr lang="en-GB" sz="12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BAC 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/>
                      </a:pPr>
                      <a:r>
                        <a:rPr lang="en-GB" sz="12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Novice Drivers</a:t>
                      </a:r>
                      <a:endParaRPr lang="en-US" sz="12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Austria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0.1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0.1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Belgium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Bulgaria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Cyprus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0.22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0.22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0.22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Czech 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Denmark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410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Estonia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Finland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0.22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0.22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0.22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</a:tr>
              <a:tr h="2095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France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0.5 (0.2 </a:t>
                      </a:r>
                      <a:r>
                        <a:rPr lang="en-GB" sz="13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bus </a:t>
                      </a: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drivers)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Germany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Greece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Hungary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Ireland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Italy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Latvia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Lithuania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0.4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Luxembourg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Malta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0.8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0.8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0.8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Netherlands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Poland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Portugal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en-GB" sz="1300" b="1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Romania</a:t>
                      </a:r>
                      <a:endParaRPr lang="en-US" sz="1300" b="1" i="0" u="none" strike="noStrike" kern="1200" dirty="0" smtClean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300" b="1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Slovakia</a:t>
                      </a:r>
                      <a:endParaRPr lang="en-US" sz="13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300" b="1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300" b="1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300" b="1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300" b="1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Slovenia</a:t>
                      </a:r>
                      <a:endParaRPr lang="en-US" sz="13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3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300" b="1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300" b="1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0.0</a:t>
                      </a:r>
                      <a:endParaRPr lang="en-US" sz="13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Spain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0.3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0.3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Sweden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</a:tr>
              <a:tr h="192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UK (except Scotland)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0.8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0.8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0.8</a:t>
                      </a:r>
                      <a:endParaRPr lang="en-US" sz="13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7621" marR="476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505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90" t="26430" r="60715" b="50000"/>
          <a:stretch>
            <a:fillRect/>
          </a:stretch>
        </p:blipFill>
        <p:spPr bwMode="auto">
          <a:xfrm>
            <a:off x="1835028" y="5470525"/>
            <a:ext cx="128587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03" t="17857" r="21429" b="8571"/>
          <a:stretch>
            <a:fillRect/>
          </a:stretch>
        </p:blipFill>
        <p:spPr bwMode="auto">
          <a:xfrm>
            <a:off x="2984500" y="928688"/>
            <a:ext cx="6159500" cy="592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4" name="Title 1"/>
          <p:cNvSpPr>
            <a:spLocks noGrp="1"/>
          </p:cNvSpPr>
          <p:nvPr>
            <p:ph type="title"/>
          </p:nvPr>
        </p:nvSpPr>
        <p:spPr>
          <a:xfrm>
            <a:off x="-17463" y="66675"/>
            <a:ext cx="7527926" cy="765175"/>
          </a:xfrm>
        </p:spPr>
        <p:txBody>
          <a:bodyPr/>
          <a:lstStyle/>
          <a:p>
            <a:pPr algn="ctr"/>
            <a:r>
              <a:rPr lang="nl-BE" altLang="en-US" sz="3400" smtClean="0">
                <a:cs typeface="Arial" panose="020B0604020202020204" pitchFamily="34" charset="0"/>
              </a:rPr>
              <a:t>Awareness needs to be reinforced</a:t>
            </a:r>
          </a:p>
        </p:txBody>
      </p:sp>
      <p:sp>
        <p:nvSpPr>
          <p:cNvPr id="40965" name="Rectangle 9"/>
          <p:cNvSpPr>
            <a:spLocks noChangeArrowheads="1"/>
          </p:cNvSpPr>
          <p:nvPr/>
        </p:nvSpPr>
        <p:spPr bwMode="auto">
          <a:xfrm>
            <a:off x="0" y="6457950"/>
            <a:ext cx="3143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6600"/>
              </a:buClr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6600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6600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6600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6600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en-US" sz="2000" b="0" i="1" dirty="0">
                <a:solidFill>
                  <a:srgbClr val="000000"/>
                </a:solidFill>
              </a:rPr>
              <a:t>Eurobarometer, Oct. 2010</a:t>
            </a:r>
            <a:endParaRPr lang="nl-BE" altLang="en-US" sz="2000" b="0" i="1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14438"/>
            <a:ext cx="2771800" cy="430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eaLnBrk="1" hangingPunct="1">
              <a:spcBef>
                <a:spcPct val="20000"/>
              </a:spcBef>
              <a:buClr>
                <a:srgbClr val="CC6600"/>
              </a:buClr>
              <a:buFontTx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+mn-lt"/>
              </a:rPr>
              <a:t>On average only 27% of respondents knew the legal BAC </a:t>
            </a:r>
            <a:r>
              <a:rPr lang="en-US" kern="0" dirty="0" smtClean="0">
                <a:solidFill>
                  <a:srgbClr val="000000"/>
                </a:solidFill>
                <a:latin typeface="+mn-lt"/>
              </a:rPr>
              <a:t>limit</a:t>
            </a:r>
            <a:br>
              <a:rPr lang="en-US" kern="0" dirty="0" smtClean="0">
                <a:solidFill>
                  <a:srgbClr val="000000"/>
                </a:solidFill>
                <a:latin typeface="+mn-lt"/>
              </a:rPr>
            </a:br>
            <a:endParaRPr lang="en-US" kern="0" dirty="0">
              <a:solidFill>
                <a:srgbClr val="000000"/>
              </a:solidFill>
              <a:latin typeface="+mn-lt"/>
            </a:endParaRPr>
          </a:p>
          <a:p>
            <a:pPr marL="265113" indent="-265113" eaLnBrk="1" hangingPunct="1">
              <a:spcBef>
                <a:spcPct val="20000"/>
              </a:spcBef>
              <a:buClr>
                <a:srgbClr val="CC6600"/>
              </a:buClr>
              <a:buFontTx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+mn-lt"/>
              </a:rPr>
              <a:t>36% gave a wrong </a:t>
            </a:r>
            <a:r>
              <a:rPr lang="en-GB" kern="0" dirty="0" smtClean="0">
                <a:solidFill>
                  <a:srgbClr val="000000"/>
                </a:solidFill>
                <a:latin typeface="+mn-lt"/>
              </a:rPr>
              <a:t>answer</a:t>
            </a:r>
            <a:br>
              <a:rPr lang="en-GB" kern="0" dirty="0" smtClean="0">
                <a:solidFill>
                  <a:srgbClr val="000000"/>
                </a:solidFill>
                <a:latin typeface="+mn-lt"/>
              </a:rPr>
            </a:br>
            <a:endParaRPr lang="en-US" kern="0" dirty="0">
              <a:solidFill>
                <a:srgbClr val="000000"/>
              </a:solidFill>
              <a:latin typeface="+mn-lt"/>
            </a:endParaRPr>
          </a:p>
          <a:p>
            <a:pPr marL="265113" indent="-265113" eaLnBrk="1" hangingPunct="1">
              <a:spcBef>
                <a:spcPct val="20000"/>
              </a:spcBef>
              <a:buClr>
                <a:srgbClr val="CC6600"/>
              </a:buClr>
              <a:buFontTx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+mn-lt"/>
              </a:rPr>
              <a:t>37% did not know</a:t>
            </a:r>
          </a:p>
        </p:txBody>
      </p:sp>
    </p:spTree>
    <p:extLst>
      <p:ext uri="{BB962C8B-B14F-4D97-AF65-F5344CB8AC3E}">
        <p14:creationId xmlns:p14="http://schemas.microsoft.com/office/powerpoint/2010/main" val="22059966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9067800" cy="765175"/>
          </a:xfrm>
        </p:spPr>
        <p:txBody>
          <a:bodyPr/>
          <a:lstStyle/>
          <a:p>
            <a:r>
              <a:rPr lang="en-GB" altLang="en-US" b="0" dirty="0" smtClean="0"/>
              <a:t>Recommendations to:</a:t>
            </a:r>
            <a:endParaRPr lang="en-US" altLang="en-US" b="0" dirty="0" smtClean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-12418" y="874774"/>
            <a:ext cx="4460705" cy="5195888"/>
          </a:xfrm>
        </p:spPr>
        <p:txBody>
          <a:bodyPr/>
          <a:lstStyle/>
          <a:p>
            <a:pPr marL="0" indent="0">
              <a:buNone/>
            </a:pPr>
            <a:r>
              <a:rPr lang="en-GB" altLang="en-US" sz="2000" dirty="0">
                <a:solidFill>
                  <a:srgbClr val="CC6600"/>
                </a:solidFill>
              </a:rPr>
              <a:t>Member States :</a:t>
            </a:r>
          </a:p>
          <a:p>
            <a:r>
              <a:rPr lang="en-GB" altLang="en-US" sz="2000" dirty="0" smtClean="0"/>
              <a:t>Zero tolerance </a:t>
            </a:r>
          </a:p>
          <a:p>
            <a:r>
              <a:rPr lang="en-GB" altLang="en-US" sz="2000" dirty="0" smtClean="0"/>
              <a:t>Minimum targets for alcohol checks </a:t>
            </a:r>
          </a:p>
          <a:p>
            <a:r>
              <a:rPr lang="en-GB" altLang="en-US" sz="2000" dirty="0" smtClean="0"/>
              <a:t>Systematic breath-testing in all Police checks </a:t>
            </a:r>
          </a:p>
          <a:p>
            <a:r>
              <a:rPr lang="en-GB" altLang="en-US" sz="2000" dirty="0" smtClean="0"/>
              <a:t>Rehabilitation programmes for DUI offenders and higher penalties to address recidivism</a:t>
            </a:r>
          </a:p>
          <a:p>
            <a:r>
              <a:rPr lang="en-GB" altLang="en-US" sz="2000" dirty="0" smtClean="0"/>
              <a:t>Campaigns raising awareness of drink-driving risk</a:t>
            </a:r>
          </a:p>
          <a:p>
            <a:r>
              <a:rPr lang="en-GB" altLang="en-US" sz="2000" dirty="0" smtClean="0"/>
              <a:t>Alcohol interlocks to </a:t>
            </a:r>
          </a:p>
          <a:p>
            <a:pPr marL="0" indent="0">
              <a:buNone/>
            </a:pPr>
            <a:r>
              <a:rPr lang="en-GB" altLang="en-US" sz="2000" dirty="0" smtClean="0"/>
              <a:t>     repeat offenders and</a:t>
            </a:r>
          </a:p>
          <a:p>
            <a:pPr marL="0" indent="0">
              <a:buNone/>
            </a:pPr>
            <a:r>
              <a:rPr lang="en-GB" altLang="en-US" sz="2000" dirty="0" smtClean="0"/>
              <a:t>     professional drivers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004048" y="6297083"/>
            <a:ext cx="4464496" cy="560917"/>
          </a:xfrm>
          <a:prstGeom prst="rect">
            <a:avLst/>
          </a:prstGeom>
        </p:spPr>
        <p:txBody>
          <a:bodyPr lIns="91440" tIns="45720" rIns="91440" bIns="45720" anchor="b"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CC6600"/>
                </a:solidFill>
                <a:latin typeface="Frutiger-Bold" pitchFamily="2" charset="0"/>
              </a:rPr>
              <a:t/>
            </a:r>
            <a:br>
              <a:rPr lang="en-US" sz="1400" dirty="0">
                <a:solidFill>
                  <a:srgbClr val="CC6600"/>
                </a:solidFill>
                <a:latin typeface="Frutiger-Bold" pitchFamily="2" charset="0"/>
              </a:rPr>
            </a:br>
            <a:r>
              <a:rPr lang="en-US" sz="1400" b="1" dirty="0">
                <a:latin typeface="Frutiger-Light" pitchFamily="2" charset="0"/>
              </a:rPr>
              <a:t>ETSC (</a:t>
            </a:r>
            <a:r>
              <a:rPr lang="en-US" sz="1400" b="1" dirty="0" smtClean="0">
                <a:latin typeface="Frutiger-Light" pitchFamily="2" charset="0"/>
              </a:rPr>
              <a:t>2013) Drink-Driving, Towards Zero Tolerance</a:t>
            </a:r>
            <a:endParaRPr lang="en-GB" sz="1400" b="1" dirty="0">
              <a:latin typeface="Frutiger-Light" pitchFamily="2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9"/>
          <a:stretch/>
        </p:blipFill>
        <p:spPr bwMode="auto">
          <a:xfrm>
            <a:off x="3290911" y="4523642"/>
            <a:ext cx="1549478" cy="2274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40389" y="890232"/>
            <a:ext cx="4104456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dirty="0">
                <a:solidFill>
                  <a:srgbClr val="CC6600"/>
                </a:solidFill>
                <a:latin typeface="Frutiger-Roman" pitchFamily="2" charset="0"/>
              </a:rPr>
              <a:t>EU: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BE" sz="2000" dirty="0" err="1" smtClean="0">
                <a:latin typeface="Frutiger-Roman" pitchFamily="2" charset="0"/>
              </a:rPr>
              <a:t>Zero</a:t>
            </a:r>
            <a:r>
              <a:rPr lang="fr-BE" sz="2000" dirty="0" smtClean="0">
                <a:latin typeface="Frutiger-Roman" pitchFamily="2" charset="0"/>
              </a:rPr>
              <a:t> </a:t>
            </a:r>
            <a:r>
              <a:rPr lang="fr-BE" sz="2000" dirty="0" err="1" smtClean="0">
                <a:latin typeface="Frutiger-Roman" pitchFamily="2" charset="0"/>
              </a:rPr>
              <a:t>tolerance</a:t>
            </a:r>
            <a:r>
              <a:rPr lang="fr-BE" sz="2000" dirty="0" smtClean="0">
                <a:latin typeface="Frutiger-Roman" pitchFamily="2" charset="0"/>
              </a:rPr>
              <a:t> for commercial and novice drivers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BE" sz="2000" dirty="0" smtClean="0">
                <a:latin typeface="Frutiger-Roman" pitchFamily="2" charset="0"/>
              </a:rPr>
              <a:t>Adoption of </a:t>
            </a:r>
            <a:r>
              <a:rPr lang="fr-BE" sz="2000" dirty="0" err="1" smtClean="0">
                <a:latin typeface="Frutiger-Roman" pitchFamily="2" charset="0"/>
              </a:rPr>
              <a:t>standardised</a:t>
            </a:r>
            <a:r>
              <a:rPr lang="fr-BE" sz="2000" dirty="0" smtClean="0">
                <a:latin typeface="Frutiger-Roman" pitchFamily="2" charset="0"/>
              </a:rPr>
              <a:t> </a:t>
            </a:r>
            <a:r>
              <a:rPr lang="fr-BE" sz="2000" dirty="0" err="1" smtClean="0">
                <a:latin typeface="Frutiger-Roman" pitchFamily="2" charset="0"/>
              </a:rPr>
              <a:t>definitions</a:t>
            </a:r>
            <a:r>
              <a:rPr lang="fr-BE" sz="2000" dirty="0" smtClean="0">
                <a:latin typeface="Frutiger-Roman" pitchFamily="2" charset="0"/>
              </a:rPr>
              <a:t> of </a:t>
            </a:r>
            <a:r>
              <a:rPr lang="fr-BE" sz="2000" dirty="0" err="1" smtClean="0">
                <a:latin typeface="Frutiger-Roman" pitchFamily="2" charset="0"/>
              </a:rPr>
              <a:t>alcohol</a:t>
            </a:r>
            <a:r>
              <a:rPr lang="fr-BE" sz="2000" dirty="0" err="1">
                <a:latin typeface="Frutiger-Roman" pitchFamily="2" charset="0"/>
              </a:rPr>
              <a:t>-</a:t>
            </a:r>
            <a:r>
              <a:rPr lang="fr-BE" sz="2000" dirty="0" err="1" smtClean="0">
                <a:latin typeface="Frutiger-Roman" pitchFamily="2" charset="0"/>
              </a:rPr>
              <a:t>related</a:t>
            </a:r>
            <a:r>
              <a:rPr lang="fr-BE" sz="2000" dirty="0" smtClean="0">
                <a:latin typeface="Frutiger-Roman" pitchFamily="2" charset="0"/>
              </a:rPr>
              <a:t> collisions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BE" sz="2000" dirty="0" smtClean="0">
                <a:latin typeface="Frutiger-Roman" pitchFamily="2" charset="0"/>
              </a:rPr>
              <a:t>Uniform standards for </a:t>
            </a:r>
            <a:r>
              <a:rPr lang="fr-BE" sz="2000" dirty="0" err="1" smtClean="0">
                <a:latin typeface="Frutiger-Roman" pitchFamily="2" charset="0"/>
              </a:rPr>
              <a:t>alcohol</a:t>
            </a:r>
            <a:r>
              <a:rPr lang="fr-BE" sz="2000" dirty="0" smtClean="0">
                <a:latin typeface="Frutiger-Roman" pitchFamily="2" charset="0"/>
              </a:rPr>
              <a:t> interlocks in Europe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Frutiger-Roman" pitchFamily="2" charset="0"/>
              </a:rPr>
              <a:t>Legislate for a consistently high level of reliability of alcohol interlock </a:t>
            </a:r>
            <a:r>
              <a:rPr lang="en-US" sz="2000" dirty="0" smtClean="0">
                <a:latin typeface="Frutiger-Roman" pitchFamily="2" charset="0"/>
              </a:rPr>
              <a:t>devices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Frutiger-Roman" pitchFamily="2" charset="0"/>
              </a:rPr>
              <a:t>Legislate </a:t>
            </a:r>
            <a:r>
              <a:rPr lang="en-US" sz="2000" dirty="0">
                <a:latin typeface="Frutiger-Roman" pitchFamily="2" charset="0"/>
              </a:rPr>
              <a:t>their use by professional </a:t>
            </a:r>
            <a:r>
              <a:rPr lang="en-US" sz="2000" dirty="0" smtClean="0">
                <a:latin typeface="Frutiger-Roman" pitchFamily="2" charset="0"/>
              </a:rPr>
              <a:t>drivers </a:t>
            </a:r>
            <a:endParaRPr lang="fr-BE" sz="2000" dirty="0">
              <a:latin typeface="Frutiger-Rom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18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Placeholder 2"/>
          <p:cNvSpPr>
            <a:spLocks noGrp="1"/>
          </p:cNvSpPr>
          <p:nvPr>
            <p:ph type="body" sz="half" idx="1"/>
          </p:nvPr>
        </p:nvSpPr>
        <p:spPr>
          <a:xfrm>
            <a:off x="5436096" y="940226"/>
            <a:ext cx="3924300" cy="5327650"/>
          </a:xfrm>
        </p:spPr>
        <p:txBody>
          <a:bodyPr/>
          <a:lstStyle/>
          <a:p>
            <a:r>
              <a:rPr lang="fr-BE" dirty="0" smtClean="0">
                <a:latin typeface="+mn-lt"/>
              </a:rPr>
              <a:t>Pilots</a:t>
            </a:r>
          </a:p>
          <a:p>
            <a:r>
              <a:rPr lang="fr-BE" dirty="0" smtClean="0">
                <a:latin typeface="+mn-lt"/>
              </a:rPr>
              <a:t>Legislation</a:t>
            </a:r>
          </a:p>
          <a:p>
            <a:r>
              <a:rPr lang="fr-BE" dirty="0" smtClean="0">
                <a:latin typeface="+mn-lt"/>
              </a:rPr>
              <a:t>Legislation implemented</a:t>
            </a:r>
          </a:p>
          <a:p>
            <a:r>
              <a:rPr lang="fr-BE" dirty="0" smtClean="0">
                <a:latin typeface="+mn-lt"/>
              </a:rPr>
              <a:t>Good practices</a:t>
            </a:r>
          </a:p>
          <a:p>
            <a:r>
              <a:rPr lang="fr-FR" dirty="0" smtClean="0">
                <a:latin typeface="+mn-lt"/>
              </a:rPr>
              <a:t>Over 15 EU countries</a:t>
            </a:r>
            <a:endParaRPr lang="fr-FR" dirty="0">
              <a:latin typeface="+mn-lt"/>
            </a:endParaRPr>
          </a:p>
        </p:txBody>
      </p:sp>
      <p:sp>
        <p:nvSpPr>
          <p:cNvPr id="34820" name="Title 1"/>
          <p:cNvSpPr>
            <a:spLocks noGrp="1"/>
          </p:cNvSpPr>
          <p:nvPr>
            <p:ph type="title"/>
          </p:nvPr>
        </p:nvSpPr>
        <p:spPr>
          <a:xfrm>
            <a:off x="0" y="2"/>
            <a:ext cx="7884368" cy="765175"/>
          </a:xfrm>
        </p:spPr>
        <p:txBody>
          <a:bodyPr/>
          <a:lstStyle/>
          <a:p>
            <a:pPr algn="ctr"/>
            <a:r>
              <a:rPr lang="de-DE" altLang="en-US" sz="3200" dirty="0"/>
              <a:t>ETSC Alcohol interlock barometer</a:t>
            </a:r>
            <a:endParaRPr lang="nl-BE" altLang="en-US" sz="3200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4027" t="16770" r="50553" b="155"/>
          <a:stretch/>
        </p:blipFill>
        <p:spPr>
          <a:xfrm>
            <a:off x="76200" y="789532"/>
            <a:ext cx="4611699" cy="576452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91680" y="6380386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http://etsc.eu/alcohol-interlock-barometer</a:t>
            </a:r>
            <a:r>
              <a:rPr lang="fr-BE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endParaRPr lang="fr-BE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pic>
        <p:nvPicPr>
          <p:cNvPr id="37890" name="Picture 2" descr="http://archive.etsc.eu/documents/Je_Comea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683" y="3604051"/>
            <a:ext cx="3815781" cy="2861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634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565"/>
          <a:stretch/>
        </p:blipFill>
        <p:spPr bwMode="auto">
          <a:xfrm>
            <a:off x="4725252" y="753023"/>
            <a:ext cx="4123141" cy="559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4717" y="97547"/>
            <a:ext cx="7127875" cy="1223962"/>
          </a:xfrm>
        </p:spPr>
        <p:txBody>
          <a:bodyPr/>
          <a:lstStyle/>
          <a:p>
            <a:pPr eaLnBrk="1" hangingPunct="1">
              <a:defRPr/>
            </a:pPr>
            <a:r>
              <a:rPr lang="nl-BE" altLang="en-US" sz="2800" dirty="0"/>
              <a:t/>
            </a:r>
            <a:br>
              <a:rPr lang="nl-BE" altLang="en-US" sz="2800" dirty="0"/>
            </a:br>
            <a:r>
              <a:rPr lang="nl-BE" altLang="en-US" sz="2800" dirty="0"/>
              <a:t/>
            </a:r>
            <a:br>
              <a:rPr lang="nl-BE" altLang="en-US" sz="2800" dirty="0"/>
            </a:br>
            <a:r>
              <a:rPr lang="nl-BE" altLang="en-US" sz="2800" dirty="0"/>
              <a:t/>
            </a:r>
            <a:br>
              <a:rPr lang="nl-BE" altLang="en-US" sz="2800" dirty="0"/>
            </a:br>
            <a:r>
              <a:rPr lang="nl-BE" altLang="en-US" sz="2800" dirty="0"/>
              <a:t/>
            </a:r>
            <a:br>
              <a:rPr lang="nl-BE" altLang="en-US" sz="2800" dirty="0"/>
            </a:br>
            <a:r>
              <a:rPr lang="en-IE" altLang="en-US" sz="4400" dirty="0" smtClean="0"/>
              <a:t>FIND OUT MORE</a:t>
            </a:r>
            <a:r>
              <a:rPr lang="en-GB" altLang="en-US" sz="2800" dirty="0"/>
              <a:t/>
            </a:r>
            <a:br>
              <a:rPr lang="en-GB" altLang="en-US" sz="2800" dirty="0"/>
            </a:br>
            <a:r>
              <a:rPr lang="nl-BE" altLang="en-US" sz="2800" dirty="0"/>
              <a:t/>
            </a:r>
            <a:br>
              <a:rPr lang="nl-BE" altLang="en-US" sz="2800" dirty="0"/>
            </a:br>
            <a:r>
              <a:rPr lang="nl-BE" altLang="en-US" sz="2800" dirty="0" smtClean="0">
                <a:solidFill>
                  <a:schemeClr val="tx1"/>
                </a:solidFill>
                <a:latin typeface="Frutiger-Light" pitchFamily="2" charset="0"/>
              </a:rPr>
              <a:t>www.etsc.eu </a:t>
            </a:r>
            <a:r>
              <a:rPr lang="nl-BE" altLang="en-US" sz="28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nl-BE" altLang="en-US" sz="2800" dirty="0" smtClean="0">
                <a:solidFill>
                  <a:schemeClr val="tx1"/>
                </a:solidFill>
                <a:latin typeface="+mn-lt"/>
              </a:rPr>
            </a:br>
            <a:r>
              <a:rPr lang="nl-BE" altLang="en-US" sz="2800" dirty="0">
                <a:solidFill>
                  <a:schemeClr val="tx1"/>
                </a:solidFill>
                <a:latin typeface="+mn-lt"/>
              </a:rPr>
              <a:t/>
            </a:r>
            <a:br>
              <a:rPr lang="nl-BE" altLang="en-US" sz="2800" dirty="0">
                <a:solidFill>
                  <a:schemeClr val="tx1"/>
                </a:solidFill>
                <a:latin typeface="+mn-lt"/>
              </a:rPr>
            </a:br>
            <a:r>
              <a:rPr lang="nl-BE" altLang="en-US" sz="2800" dirty="0" smtClean="0">
                <a:solidFill>
                  <a:schemeClr val="tx1"/>
                </a:solidFill>
                <a:latin typeface="Frutiger-Light" pitchFamily="2" charset="0"/>
              </a:rPr>
              <a:t>@etsc_eu</a:t>
            </a:r>
            <a:r>
              <a:rPr lang="nl-BE" altLang="en-US" sz="2800" dirty="0"/>
              <a:t/>
            </a:r>
            <a:br>
              <a:rPr lang="nl-BE" altLang="en-US" sz="2800" dirty="0"/>
            </a:br>
            <a:endParaRPr lang="en-US" altLang="en-US" sz="2800" dirty="0"/>
          </a:p>
        </p:txBody>
      </p:sp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1619250" y="476250"/>
            <a:ext cx="7215188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endParaRPr lang="nl-BE" sz="2800" b="1" dirty="0">
              <a:solidFill>
                <a:srgbClr val="000000"/>
              </a:solidFill>
              <a:latin typeface="+mn-lt"/>
              <a:cs typeface="Arial" charset="0"/>
            </a:endParaRPr>
          </a:p>
          <a:p>
            <a:pPr algn="ctr" eaLnBrk="1" hangingPunct="1">
              <a:defRPr/>
            </a:pPr>
            <a:endParaRPr lang="nl-BE" sz="2800" b="1" dirty="0">
              <a:solidFill>
                <a:srgbClr val="000000"/>
              </a:solidFill>
              <a:latin typeface="+mn-lt"/>
              <a:cs typeface="Arial" charset="0"/>
            </a:endParaRPr>
          </a:p>
          <a:p>
            <a:pPr algn="ctr" eaLnBrk="1" hangingPunct="1">
              <a:defRPr/>
            </a:pPr>
            <a:endParaRPr lang="nl-BE" sz="2800" b="1" dirty="0">
              <a:solidFill>
                <a:srgbClr val="000000"/>
              </a:solidFill>
              <a:latin typeface="+mn-lt"/>
              <a:cs typeface="Arial" charset="0"/>
            </a:endParaRPr>
          </a:p>
          <a:p>
            <a:pPr algn="ctr" eaLnBrk="1" hangingPunct="1">
              <a:defRPr/>
            </a:pPr>
            <a:endParaRPr lang="nl-BE" sz="2800" b="1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3040065" y="4889500"/>
            <a:ext cx="3260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6600"/>
              </a:buClr>
              <a:buFont typeface="Frutiger-Roman" pitchFamily="2" charset="0"/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sv-SE" altLang="en-US" sz="2400">
              <a:latin typeface="Times New Roman" panose="02020603050405020304" pitchFamily="18" charset="0"/>
            </a:endParaRPr>
          </a:p>
        </p:txBody>
      </p:sp>
      <p:pic>
        <p:nvPicPr>
          <p:cNvPr id="17414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8840" y="491063"/>
            <a:ext cx="1060740" cy="34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61" y="2063364"/>
            <a:ext cx="417069" cy="339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9"/>
          <a:stretch/>
        </p:blipFill>
        <p:spPr bwMode="auto">
          <a:xfrm>
            <a:off x="3034716" y="2881248"/>
            <a:ext cx="2358937" cy="346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20" y="3144374"/>
            <a:ext cx="2527276" cy="3563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8"/>
          <a:srcRect l="40501" t="15992" r="25013" b="5732"/>
          <a:stretch>
            <a:fillRect/>
          </a:stretch>
        </p:blipFill>
        <p:spPr bwMode="auto">
          <a:xfrm>
            <a:off x="6809119" y="122592"/>
            <a:ext cx="2305050" cy="32670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748541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ETSC House style">
  <a:themeElements>
    <a:clrScheme name="ETSC House styl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TSC House style">
      <a:majorFont>
        <a:latin typeface="Frutiger-Bold"/>
        <a:ea typeface=""/>
        <a:cs typeface=""/>
      </a:majorFont>
      <a:minorFont>
        <a:latin typeface="Frutiger-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TSC House styl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TSC House styl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ETSC House style</Template>
  <TotalTime>16075</TotalTime>
  <Words>754</Words>
  <Application>Microsoft Office PowerPoint</Application>
  <PresentationFormat>On-screen Show (4:3)</PresentationFormat>
  <Paragraphs>247</Paragraphs>
  <Slides>20</Slides>
  <Notes>16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Frutiger-Roman (Body)</vt:lpstr>
      <vt:lpstr>Calibri</vt:lpstr>
      <vt:lpstr>Frutiger-Bold</vt:lpstr>
      <vt:lpstr>Times New Roman</vt:lpstr>
      <vt:lpstr>Frutiger</vt:lpstr>
      <vt:lpstr>Frutiger-Light</vt:lpstr>
      <vt:lpstr>Arial</vt:lpstr>
      <vt:lpstr>Frutiger-Black</vt:lpstr>
      <vt:lpstr>Frutiger-Roman</vt:lpstr>
      <vt:lpstr>3_ETSC House style</vt:lpstr>
      <vt:lpstr>Photo Editor Photo</vt:lpstr>
      <vt:lpstr>     Drink-Driving in the European Union   SMART United Kingdom European Commission Representation, London  Wednesday 14th of October 2015             January 2015, Brussels</vt:lpstr>
      <vt:lpstr>ETSC MEMBERS</vt:lpstr>
      <vt:lpstr>PowerPoint Presentation</vt:lpstr>
      <vt:lpstr>PowerPoint Presentation</vt:lpstr>
      <vt:lpstr>PowerPoint Presentation</vt:lpstr>
      <vt:lpstr>PowerPoint Presentation</vt:lpstr>
      <vt:lpstr>  % change in road deaths 2010-2014 </vt:lpstr>
      <vt:lpstr>PowerPoint Presentation</vt:lpstr>
      <vt:lpstr>PowerPoint Presentation</vt:lpstr>
      <vt:lpstr>Road deaths per mln. inhabitants</vt:lpstr>
      <vt:lpstr>PowerPoint Presentation</vt:lpstr>
      <vt:lpstr>PowerPoint Presentation</vt:lpstr>
      <vt:lpstr>        Drink-driving in the EU</vt:lpstr>
      <vt:lpstr>Attributing deaths to drink driving</vt:lpstr>
      <vt:lpstr>PowerPoint Presentation</vt:lpstr>
      <vt:lpstr>BAC limits across the EU</vt:lpstr>
      <vt:lpstr>Awareness needs to be reinforced</vt:lpstr>
      <vt:lpstr>Recommendations to:</vt:lpstr>
      <vt:lpstr>ETSC Alcohol interlock barometer</vt:lpstr>
      <vt:lpstr>    FIND OUT MORE  www.etsc.eu   @etsc_eu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PRAISE</dc:title>
  <dc:creator>Ellen Townsend</dc:creator>
  <cp:lastModifiedBy>Antonio_ETSC</cp:lastModifiedBy>
  <cp:revision>889</cp:revision>
  <cp:lastPrinted>2014-10-09T15:19:51Z</cp:lastPrinted>
  <dcterms:created xsi:type="dcterms:W3CDTF">2004-08-26T08:12:29Z</dcterms:created>
  <dcterms:modified xsi:type="dcterms:W3CDTF">2015-10-12T08:06:12Z</dcterms:modified>
</cp:coreProperties>
</file>