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8"/>
  </p:handoutMasterIdLst>
  <p:sldIdLst>
    <p:sldId id="257" r:id="rId2"/>
    <p:sldId id="265" r:id="rId3"/>
    <p:sldId id="270" r:id="rId4"/>
    <p:sldId id="271" r:id="rId5"/>
    <p:sldId id="267" r:id="rId6"/>
    <p:sldId id="276" r:id="rId7"/>
    <p:sldId id="292" r:id="rId8"/>
    <p:sldId id="293" r:id="rId9"/>
    <p:sldId id="278" r:id="rId10"/>
    <p:sldId id="279" r:id="rId11"/>
    <p:sldId id="280" r:id="rId12"/>
    <p:sldId id="281" r:id="rId13"/>
    <p:sldId id="282" r:id="rId14"/>
    <p:sldId id="290" r:id="rId15"/>
    <p:sldId id="294" r:id="rId16"/>
    <p:sldId id="264" r:id="rId17"/>
  </p:sldIdLst>
  <p:sldSz cx="9144000" cy="6858000" type="screen4x3"/>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p:normalViewPr>
  <p:slideViewPr>
    <p:cSldViewPr>
      <p:cViewPr>
        <p:scale>
          <a:sx n="75" d="100"/>
          <a:sy n="75" d="100"/>
        </p:scale>
        <p:origin x="-1952" y="-200"/>
      </p:cViewPr>
      <p:guideLst>
        <p:guide orient="horz" pos="2160"/>
        <p:guide pos="2880"/>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lvl="0"/>
            <a:endParaRPr lang="cs-CZ"/>
          </a:p>
        </c:rich>
      </c:tx>
      <c:layout/>
      <c:overlay val="1"/>
    </c:title>
    <c:autoTitleDeleted val="0"/>
    <c:plotArea>
      <c:layout>
        <c:manualLayout>
          <c:layoutTarget val="inner"/>
          <c:xMode val="edge"/>
          <c:yMode val="edge"/>
          <c:x val="0.0287134957032746"/>
          <c:y val="0.0709612819883263"/>
          <c:w val="0.740121000000001"/>
          <c:h val="0.811161"/>
        </c:manualLayout>
      </c:layout>
      <c:barChart>
        <c:barDir val="col"/>
        <c:grouping val="clustered"/>
        <c:varyColors val="0"/>
        <c:ser>
          <c:idx val="0"/>
          <c:order val="0"/>
          <c:tx>
            <c:strRef>
              <c:f>Sheet1!$A$2</c:f>
              <c:strCache>
                <c:ptCount val="1"/>
                <c:pt idx="0">
                  <c:v>2011</c:v>
                </c:pt>
              </c:strCache>
            </c:strRef>
          </c:tx>
          <c:spPr>
            <a:solidFill>
              <a:srgbClr val="00B8E0"/>
            </a:solidFill>
            <a:ln w="12700" cap="flat">
              <a:noFill/>
              <a:miter lim="400000"/>
            </a:ln>
            <a:effectLst/>
          </c:spPr>
          <c:invertIfNegative val="0"/>
          <c:dLbls>
            <c:numFmt formatCode="#\ ###/###" sourceLinked="0"/>
            <c:txPr>
              <a:bodyPr/>
              <a:lstStyle/>
              <a:p>
                <a:pPr lvl="0">
                  <a:defRPr sz="25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Sheet1!$B$1:$B$1</c:f>
              <c:strCache>
                <c:ptCount val="1"/>
                <c:pt idx="0">
                  <c:v>Počet oslovených</c:v>
                </c:pt>
              </c:strCache>
            </c:strRef>
          </c:cat>
          <c:val>
            <c:numRef>
              <c:f>Sheet1!$B$2:$B$2</c:f>
              <c:numCache>
                <c:formatCode>General</c:formatCode>
                <c:ptCount val="1"/>
                <c:pt idx="0">
                  <c:v>4437.0</c:v>
                </c:pt>
              </c:numCache>
            </c:numRef>
          </c:val>
        </c:ser>
        <c:ser>
          <c:idx val="1"/>
          <c:order val="1"/>
          <c:tx>
            <c:strRef>
              <c:f>Sheet1!$A$3</c:f>
              <c:strCache>
                <c:ptCount val="1"/>
                <c:pt idx="0">
                  <c:v>2012</c:v>
                </c:pt>
              </c:strCache>
            </c:strRef>
          </c:tx>
          <c:spPr>
            <a:solidFill>
              <a:srgbClr val="6EB744"/>
            </a:solidFill>
            <a:ln w="12700" cap="flat">
              <a:noFill/>
              <a:miter lim="400000"/>
            </a:ln>
            <a:effectLst/>
          </c:spPr>
          <c:invertIfNegative val="0"/>
          <c:dLbls>
            <c:numFmt formatCode="#\ ###/###" sourceLinked="0"/>
            <c:txPr>
              <a:bodyPr/>
              <a:lstStyle/>
              <a:p>
                <a:pPr lvl="0">
                  <a:defRPr sz="25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Sheet1!$B$1:$B$1</c:f>
              <c:strCache>
                <c:ptCount val="1"/>
                <c:pt idx="0">
                  <c:v>Počet oslovených</c:v>
                </c:pt>
              </c:strCache>
            </c:strRef>
          </c:cat>
          <c:val>
            <c:numRef>
              <c:f>Sheet1!$B$3:$B$3</c:f>
              <c:numCache>
                <c:formatCode>General</c:formatCode>
                <c:ptCount val="1"/>
                <c:pt idx="0">
                  <c:v>5081.0</c:v>
                </c:pt>
              </c:numCache>
            </c:numRef>
          </c:val>
        </c:ser>
        <c:ser>
          <c:idx val="2"/>
          <c:order val="2"/>
          <c:tx>
            <c:strRef>
              <c:f>Sheet1!$A$4</c:f>
              <c:strCache>
                <c:ptCount val="1"/>
                <c:pt idx="0">
                  <c:v>2013</c:v>
                </c:pt>
              </c:strCache>
            </c:strRef>
          </c:tx>
          <c:spPr>
            <a:solidFill>
              <a:srgbClr val="D7216F"/>
            </a:solidFill>
            <a:ln w="12700" cap="flat">
              <a:noFill/>
              <a:miter lim="400000"/>
            </a:ln>
            <a:effectLst/>
          </c:spPr>
          <c:invertIfNegative val="0"/>
          <c:dLbls>
            <c:txPr>
              <a:bodyPr/>
              <a:lstStyle/>
              <a:p>
                <a:pPr lvl="0">
                  <a:defRPr sz="26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Sheet1!$B$1:$B$1</c:f>
              <c:strCache>
                <c:ptCount val="1"/>
                <c:pt idx="0">
                  <c:v>Počet oslovených</c:v>
                </c:pt>
              </c:strCache>
            </c:strRef>
          </c:cat>
          <c:val>
            <c:numRef>
              <c:f>Sheet1!$B$4:$B$4</c:f>
              <c:numCache>
                <c:formatCode>General</c:formatCode>
                <c:ptCount val="1"/>
                <c:pt idx="0">
                  <c:v>6186.0</c:v>
                </c:pt>
              </c:numCache>
            </c:numRef>
          </c:val>
        </c:ser>
        <c:ser>
          <c:idx val="3"/>
          <c:order val="3"/>
          <c:tx>
            <c:strRef>
              <c:f>Sheet1!$A$5</c:f>
              <c:strCache>
                <c:ptCount val="1"/>
                <c:pt idx="0">
                  <c:v>2014</c:v>
                </c:pt>
              </c:strCache>
            </c:strRef>
          </c:tx>
          <c:spPr>
            <a:solidFill>
              <a:srgbClr val="E7A13D"/>
            </a:solidFill>
            <a:ln w="12700" cap="flat">
              <a:noFill/>
              <a:miter lim="400000"/>
            </a:ln>
            <a:effectLst/>
          </c:spPr>
          <c:invertIfNegative val="0"/>
          <c:dLbls>
            <c:numFmt formatCode="#,##0" sourceLinked="0"/>
            <c:txPr>
              <a:bodyPr/>
              <a:lstStyle/>
              <a:p>
                <a:pPr lvl="0">
                  <a:defRPr sz="2800" b="0" i="0" u="none" strike="noStrike">
                    <a:solidFill>
                      <a:srgbClr val="FFFFFF"/>
                    </a:solidFill>
                    <a:effectLst/>
                    <a:latin typeface="Helvetica Neue"/>
                  </a:defRPr>
                </a:pPr>
                <a:endParaRPr lang="en-US"/>
              </a:p>
            </c:txPr>
            <c:dLblPos val="ctr"/>
            <c:showLegendKey val="0"/>
            <c:showVal val="1"/>
            <c:showCatName val="0"/>
            <c:showSerName val="0"/>
            <c:showPercent val="0"/>
            <c:showBubbleSize val="0"/>
            <c:showLeaderLines val="0"/>
          </c:dLbls>
          <c:cat>
            <c:strRef>
              <c:f>Sheet1!$B$1:$B$1</c:f>
              <c:strCache>
                <c:ptCount val="1"/>
                <c:pt idx="0">
                  <c:v>Počet oslovených</c:v>
                </c:pt>
              </c:strCache>
            </c:strRef>
          </c:cat>
          <c:val>
            <c:numRef>
              <c:f>Sheet1!$B$5:$B$5</c:f>
              <c:numCache>
                <c:formatCode>General</c:formatCode>
                <c:ptCount val="1"/>
                <c:pt idx="0">
                  <c:v>7290.0</c:v>
                </c:pt>
              </c:numCache>
            </c:numRef>
          </c:val>
        </c:ser>
        <c:dLbls>
          <c:showLegendKey val="0"/>
          <c:showVal val="0"/>
          <c:showCatName val="0"/>
          <c:showSerName val="0"/>
          <c:showPercent val="0"/>
          <c:showBubbleSize val="0"/>
        </c:dLbls>
        <c:gapWidth val="0"/>
        <c:overlap val="-30"/>
        <c:axId val="2126424344"/>
        <c:axId val="2126041096"/>
      </c:barChart>
      <c:catAx>
        <c:axId val="2126424344"/>
        <c:scaling>
          <c:orientation val="minMax"/>
        </c:scaling>
        <c:delete val="0"/>
        <c:axPos val="b"/>
        <c:numFmt formatCode="General" sourceLinked="0"/>
        <c:majorTickMark val="none"/>
        <c:minorTickMark val="none"/>
        <c:tickLblPos val="none"/>
        <c:spPr>
          <a:ln w="3175" cap="flat">
            <a:solidFill>
              <a:srgbClr val="000000"/>
            </a:solidFill>
            <a:prstDash val="solid"/>
            <a:miter lim="400000"/>
          </a:ln>
        </c:spPr>
        <c:txPr>
          <a:bodyPr rot="0"/>
          <a:lstStyle/>
          <a:p>
            <a:pPr lvl="0">
              <a:defRPr sz="2300" b="0" i="0" u="none" strike="noStrike">
                <a:solidFill>
                  <a:srgbClr val="444444"/>
                </a:solidFill>
                <a:effectLst/>
                <a:latin typeface="Helvetica Neue"/>
              </a:defRPr>
            </a:pPr>
            <a:endParaRPr lang="en-US"/>
          </a:p>
        </c:txPr>
        <c:crossAx val="2126041096"/>
        <c:crosses val="autoZero"/>
        <c:auto val="1"/>
        <c:lblAlgn val="ctr"/>
        <c:lblOffset val="100"/>
        <c:noMultiLvlLbl val="1"/>
      </c:catAx>
      <c:valAx>
        <c:axId val="2126041096"/>
        <c:scaling>
          <c:orientation val="minMax"/>
        </c:scaling>
        <c:delete val="0"/>
        <c:axPos val="l"/>
        <c:numFmt formatCode="General" sourceLinked="1"/>
        <c:majorTickMark val="none"/>
        <c:minorTickMark val="none"/>
        <c:tickLblPos val="none"/>
        <c:spPr>
          <a:ln w="3175" cap="flat">
            <a:noFill/>
            <a:prstDash val="solid"/>
            <a:miter lim="400000"/>
          </a:ln>
        </c:spPr>
        <c:txPr>
          <a:bodyPr rot="0"/>
          <a:lstStyle/>
          <a:p>
            <a:pPr lvl="0">
              <a:defRPr sz="800" b="0" i="0" u="none" strike="noStrike">
                <a:solidFill>
                  <a:srgbClr val="444444"/>
                </a:solidFill>
                <a:effectLst/>
                <a:latin typeface="Helvetica Neue"/>
              </a:defRPr>
            </a:pPr>
            <a:endParaRPr lang="en-US"/>
          </a:p>
        </c:txPr>
        <c:crossAx val="2126424344"/>
        <c:crosses val="autoZero"/>
        <c:crossBetween val="between"/>
        <c:majorUnit val="2666.67"/>
        <c:minorUnit val="1333.33"/>
      </c:valAx>
      <c:spPr>
        <a:solidFill>
          <a:srgbClr val="FFFFFF"/>
        </a:solidFill>
        <a:ln w="12700" cap="flat">
          <a:noFill/>
          <a:miter lim="400000"/>
        </a:ln>
        <a:effectLst/>
      </c:spPr>
    </c:plotArea>
    <c:legend>
      <c:legendPos val="b"/>
      <c:layout>
        <c:manualLayout>
          <c:xMode val="edge"/>
          <c:yMode val="edge"/>
          <c:x val="0.005"/>
          <c:y val="0.935331999999999"/>
          <c:w val="1.0"/>
          <c:h val="0.0771676000000001"/>
        </c:manualLayout>
      </c:layout>
      <c:overlay val="1"/>
      <c:spPr>
        <a:noFill/>
        <a:ln w="12700" cap="flat">
          <a:noFill/>
          <a:miter lim="400000"/>
        </a:ln>
        <a:effectLst/>
      </c:spPr>
      <c:txPr>
        <a:bodyPr/>
        <a:lstStyle/>
        <a:p>
          <a:pPr lvl="0">
            <a:defRPr sz="1600" b="0" i="0" u="none" strike="noStrike">
              <a:solidFill>
                <a:srgbClr val="000000"/>
              </a:solidFill>
              <a:effectLst/>
              <a:latin typeface="Helvetica"/>
            </a:defRPr>
          </a:pPr>
          <a:endParaRPr lang="en-US"/>
        </a:p>
      </c:txPr>
    </c:legend>
    <c:plotVisOnly val="1"/>
    <c:dispBlanksAs val="gap"/>
    <c:showDLblsOverMax val="0"/>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lvl="0"/>
            <a:endParaRPr lang="cs-CZ"/>
          </a:p>
        </c:rich>
      </c:tx>
      <c:layout/>
      <c:overlay val="1"/>
    </c:title>
    <c:autoTitleDeleted val="0"/>
    <c:plotArea>
      <c:layout>
        <c:manualLayout>
          <c:layoutTarget val="inner"/>
          <c:xMode val="edge"/>
          <c:yMode val="edge"/>
          <c:x val="0.0779663000000001"/>
          <c:y val="0.0865982"/>
          <c:w val="0.853890000000002"/>
          <c:h val="0.75041"/>
        </c:manualLayout>
      </c:layout>
      <c:barChart>
        <c:barDir val="col"/>
        <c:grouping val="stacked"/>
        <c:varyColors val="0"/>
        <c:ser>
          <c:idx val="0"/>
          <c:order val="0"/>
          <c:tx>
            <c:strRef>
              <c:f>Sheet1!$A$2</c:f>
              <c:strCache>
                <c:ptCount val="1"/>
                <c:pt idx="0">
                  <c:v>2012</c:v>
                </c:pt>
              </c:strCache>
            </c:strRef>
          </c:tx>
          <c:spPr>
            <a:solidFill>
              <a:srgbClr val="00B8E0"/>
            </a:solidFill>
            <a:ln w="12700" cap="flat">
              <a:noFill/>
              <a:miter lim="400000"/>
            </a:ln>
            <a:effectLst/>
          </c:spPr>
          <c:invertIfNegative val="0"/>
          <c:dLbls>
            <c:numFmt formatCode="#\ ###/###" sourceLinked="0"/>
            <c:txPr>
              <a:bodyPr/>
              <a:lstStyle/>
              <a:p>
                <a:pPr lvl="0">
                  <a:defRPr sz="25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Sheet1!$B$1:$D$1</c:f>
              <c:strCache>
                <c:ptCount val="3"/>
                <c:pt idx="0">
                  <c:v>2012</c:v>
                </c:pt>
                <c:pt idx="1">
                  <c:v>2013</c:v>
                </c:pt>
                <c:pt idx="2">
                  <c:v>2014</c:v>
                </c:pt>
              </c:strCache>
            </c:strRef>
          </c:cat>
          <c:val>
            <c:numRef>
              <c:f>Sheet1!$B$2:$D$2</c:f>
              <c:numCache>
                <c:formatCode>General</c:formatCode>
                <c:ptCount val="1"/>
                <c:pt idx="0">
                  <c:v>2616.0</c:v>
                </c:pt>
              </c:numCache>
            </c:numRef>
          </c:val>
        </c:ser>
        <c:ser>
          <c:idx val="1"/>
          <c:order val="1"/>
          <c:tx>
            <c:strRef>
              <c:f>Sheet1!$A$3</c:f>
              <c:strCache>
                <c:ptCount val="1"/>
                <c:pt idx="0">
                  <c:v>2013</c:v>
                </c:pt>
              </c:strCache>
            </c:strRef>
          </c:tx>
          <c:spPr>
            <a:solidFill>
              <a:srgbClr val="6EB744"/>
            </a:solidFill>
            <a:ln w="12700" cap="flat">
              <a:noFill/>
              <a:miter lim="400000"/>
            </a:ln>
            <a:effectLst/>
          </c:spPr>
          <c:invertIfNegative val="0"/>
          <c:dLbls>
            <c:numFmt formatCode="#\ ###/###" sourceLinked="0"/>
            <c:txPr>
              <a:bodyPr/>
              <a:lstStyle/>
              <a:p>
                <a:pPr lvl="0">
                  <a:defRPr sz="25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Sheet1!$B$1:$D$1</c:f>
              <c:strCache>
                <c:ptCount val="3"/>
                <c:pt idx="0">
                  <c:v>2012</c:v>
                </c:pt>
                <c:pt idx="1">
                  <c:v>2013</c:v>
                </c:pt>
                <c:pt idx="2">
                  <c:v>2014</c:v>
                </c:pt>
              </c:strCache>
            </c:strRef>
          </c:cat>
          <c:val>
            <c:numRef>
              <c:f>Sheet1!$B$3:$D$3</c:f>
              <c:numCache>
                <c:formatCode>General</c:formatCode>
                <c:ptCount val="2"/>
                <c:pt idx="1">
                  <c:v>3007.0</c:v>
                </c:pt>
              </c:numCache>
            </c:numRef>
          </c:val>
        </c:ser>
        <c:ser>
          <c:idx val="2"/>
          <c:order val="2"/>
          <c:tx>
            <c:strRef>
              <c:f>Sheet1!$A$4</c:f>
              <c:strCache>
                <c:ptCount val="1"/>
                <c:pt idx="0">
                  <c:v>2014</c:v>
                </c:pt>
              </c:strCache>
            </c:strRef>
          </c:tx>
          <c:spPr>
            <a:solidFill>
              <a:srgbClr val="92B976"/>
            </a:solidFill>
            <a:ln w="12700" cap="flat">
              <a:noFill/>
              <a:miter lim="400000"/>
            </a:ln>
            <a:effectLst/>
          </c:spPr>
          <c:invertIfNegative val="0"/>
          <c:dLbls>
            <c:numFmt formatCode="#,##0" sourceLinked="0"/>
            <c:txPr>
              <a:bodyPr/>
              <a:lstStyle/>
              <a:p>
                <a:pPr lvl="0">
                  <a:defRPr sz="3100" b="0" i="0" u="none" strike="noStrike">
                    <a:solidFill>
                      <a:srgbClr val="FFFFFF"/>
                    </a:solidFill>
                    <a:effectLst/>
                    <a:latin typeface="Helvetica"/>
                  </a:defRPr>
                </a:pPr>
                <a:endParaRPr lang="en-US"/>
              </a:p>
            </c:txPr>
            <c:dLblPos val="ctr"/>
            <c:showLegendKey val="0"/>
            <c:showVal val="1"/>
            <c:showCatName val="0"/>
            <c:showSerName val="0"/>
            <c:showPercent val="0"/>
            <c:showBubbleSize val="0"/>
            <c:showLeaderLines val="0"/>
          </c:dLbls>
          <c:cat>
            <c:strRef>
              <c:f>Sheet1!$B$1:$D$1</c:f>
              <c:strCache>
                <c:ptCount val="3"/>
                <c:pt idx="0">
                  <c:v>2012</c:v>
                </c:pt>
                <c:pt idx="1">
                  <c:v>2013</c:v>
                </c:pt>
                <c:pt idx="2">
                  <c:v>2014</c:v>
                </c:pt>
              </c:strCache>
            </c:strRef>
          </c:cat>
          <c:val>
            <c:numRef>
              <c:f>Sheet1!$B$4:$D$4</c:f>
              <c:numCache>
                <c:formatCode>General</c:formatCode>
                <c:ptCount val="3"/>
                <c:pt idx="2">
                  <c:v>5216.0</c:v>
                </c:pt>
              </c:numCache>
            </c:numRef>
          </c:val>
        </c:ser>
        <c:dLbls>
          <c:showLegendKey val="0"/>
          <c:showVal val="0"/>
          <c:showCatName val="0"/>
          <c:showSerName val="0"/>
          <c:showPercent val="0"/>
          <c:showBubbleSize val="0"/>
        </c:dLbls>
        <c:gapWidth val="0"/>
        <c:overlap val="100"/>
        <c:axId val="-2126150632"/>
        <c:axId val="-2126154312"/>
      </c:barChart>
      <c:catAx>
        <c:axId val="-2126150632"/>
        <c:scaling>
          <c:orientation val="minMax"/>
        </c:scaling>
        <c:delete val="0"/>
        <c:axPos val="b"/>
        <c:numFmt formatCode="General" sourceLinked="0"/>
        <c:majorTickMark val="none"/>
        <c:minorTickMark val="none"/>
        <c:tickLblPos val="none"/>
        <c:spPr>
          <a:ln w="3175" cap="flat">
            <a:solidFill>
              <a:srgbClr val="000000"/>
            </a:solidFill>
            <a:prstDash val="solid"/>
            <a:miter lim="400000"/>
          </a:ln>
        </c:spPr>
        <c:txPr>
          <a:bodyPr rot="0"/>
          <a:lstStyle/>
          <a:p>
            <a:pPr lvl="0">
              <a:defRPr sz="2300" b="0" i="0" u="none" strike="noStrike">
                <a:solidFill>
                  <a:srgbClr val="444444"/>
                </a:solidFill>
                <a:effectLst/>
                <a:latin typeface="Helvetica Neue"/>
              </a:defRPr>
            </a:pPr>
            <a:endParaRPr lang="en-US"/>
          </a:p>
        </c:txPr>
        <c:crossAx val="-2126154312"/>
        <c:crosses val="autoZero"/>
        <c:auto val="1"/>
        <c:lblAlgn val="ctr"/>
        <c:lblOffset val="100"/>
        <c:noMultiLvlLbl val="1"/>
      </c:catAx>
      <c:valAx>
        <c:axId val="-2126154312"/>
        <c:scaling>
          <c:orientation val="minMax"/>
        </c:scaling>
        <c:delete val="0"/>
        <c:axPos val="l"/>
        <c:numFmt formatCode="General" sourceLinked="1"/>
        <c:majorTickMark val="none"/>
        <c:minorTickMark val="none"/>
        <c:tickLblPos val="none"/>
        <c:spPr>
          <a:ln w="3175" cap="flat">
            <a:noFill/>
            <a:prstDash val="solid"/>
            <a:miter lim="400000"/>
          </a:ln>
        </c:spPr>
        <c:txPr>
          <a:bodyPr rot="0"/>
          <a:lstStyle/>
          <a:p>
            <a:pPr lvl="0">
              <a:defRPr sz="800" b="0" i="0" u="none" strike="noStrike">
                <a:solidFill>
                  <a:srgbClr val="444444"/>
                </a:solidFill>
                <a:effectLst/>
                <a:latin typeface="Helvetica Neue"/>
              </a:defRPr>
            </a:pPr>
            <a:endParaRPr lang="en-US"/>
          </a:p>
        </c:txPr>
        <c:crossAx val="-2126150632"/>
        <c:crosses val="autoZero"/>
        <c:crossBetween val="between"/>
        <c:majorUnit val="2000.0"/>
        <c:minorUnit val="1000.0"/>
      </c:valAx>
    </c:plotArea>
    <c:legend>
      <c:legendPos val="b"/>
      <c:layout>
        <c:manualLayout>
          <c:xMode val="edge"/>
          <c:yMode val="edge"/>
          <c:x val="0.00500000000000001"/>
          <c:y val="0.917694000000001"/>
          <c:w val="1.0"/>
          <c:h val="0.0948057"/>
        </c:manualLayout>
      </c:layout>
      <c:overlay val="1"/>
      <c:spPr>
        <a:noFill/>
        <a:ln w="12700" cap="flat">
          <a:noFill/>
          <a:miter lim="400000"/>
        </a:ln>
        <a:effectLst/>
      </c:spPr>
      <c:txPr>
        <a:bodyPr/>
        <a:lstStyle/>
        <a:p>
          <a:pPr lvl="0">
            <a:defRPr sz="2200" b="0" i="0" u="none" strike="noStrike">
              <a:solidFill>
                <a:srgbClr val="000000"/>
              </a:solidFill>
              <a:effectLst/>
              <a:latin typeface="Helvetica"/>
            </a:defRPr>
          </a:pPr>
          <a:endParaRPr lang="en-US"/>
        </a:p>
      </c:txPr>
    </c:legend>
    <c:plotVisOnly val="1"/>
    <c:dispBlanksAs val="gap"/>
    <c:showDLblsOverMax val="0"/>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892582C-A5E6-406C-B312-C1EFE571E49D}" type="datetimeFigureOut">
              <a:rPr lang="cs-CZ" smtClean="0"/>
              <a:pPr/>
              <a:t>05.05.15</a:t>
            </a:fld>
            <a:endParaRPr lang="cs-CZ"/>
          </a:p>
        </p:txBody>
      </p:sp>
      <p:sp>
        <p:nvSpPr>
          <p:cNvPr id="4" name="Zástupný symbol pro zápatí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7FB7E28D-AFC1-4BD8-9075-A10159D63912}" type="slidenum">
              <a:rPr lang="cs-CZ" smtClean="0"/>
              <a:pPr/>
              <a:t>‹#›</a:t>
            </a:fld>
            <a:endParaRPr lang="cs-CZ"/>
          </a:p>
        </p:txBody>
      </p:sp>
    </p:spTree>
    <p:extLst>
      <p:ext uri="{BB962C8B-B14F-4D97-AF65-F5344CB8AC3E}">
        <p14:creationId xmlns:p14="http://schemas.microsoft.com/office/powerpoint/2010/main" val="19758614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Obráze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Nadpis 1"/>
          <p:cNvSpPr>
            <a:spLocks noGrp="1"/>
          </p:cNvSpPr>
          <p:nvPr>
            <p:ph type="ctrTitle"/>
          </p:nvPr>
        </p:nvSpPr>
        <p:spPr>
          <a:xfrm>
            <a:off x="611560" y="4725145"/>
            <a:ext cx="7772400" cy="1152127"/>
          </a:xfrm>
        </p:spPr>
        <p:txBody>
          <a:bodyPr>
            <a:normAutofit/>
          </a:bodyPr>
          <a:lstStyle>
            <a:lvl1pPr>
              <a:defRPr sz="4000"/>
            </a:lvl1pPr>
          </a:lstStyle>
          <a:p>
            <a:r>
              <a:rPr lang="cs-CZ" dirty="0" smtClean="0"/>
              <a:t>Kliknutím lze upravit styl.</a:t>
            </a:r>
            <a:endParaRPr lang="cs-CZ" dirty="0"/>
          </a:p>
        </p:txBody>
      </p:sp>
      <p:sp>
        <p:nvSpPr>
          <p:cNvPr id="3" name="Podnadpis 2"/>
          <p:cNvSpPr>
            <a:spLocks noGrp="1"/>
          </p:cNvSpPr>
          <p:nvPr>
            <p:ph type="subTitle" idx="1"/>
          </p:nvPr>
        </p:nvSpPr>
        <p:spPr>
          <a:xfrm>
            <a:off x="1043608" y="6093296"/>
            <a:ext cx="6400800" cy="548680"/>
          </a:xfrm>
        </p:spPr>
        <p:txBody>
          <a:bodyPr>
            <a:normAutofit/>
          </a:bodyPr>
          <a:lstStyle>
            <a:lvl1pPr marL="0" indent="0" algn="ctr">
              <a:buNone/>
              <a:defRPr sz="22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smtClean="0"/>
              <a:t>Kliknutím lze upravit styl předlohy.</a:t>
            </a:r>
            <a:endParaRPr lang="cs-CZ" dirty="0"/>
          </a:p>
        </p:txBody>
      </p:sp>
    </p:spTree>
    <p:extLst>
      <p:ext uri="{BB962C8B-B14F-4D97-AF65-F5344CB8AC3E}">
        <p14:creationId xmlns:p14="http://schemas.microsoft.com/office/powerpoint/2010/main" val="40910762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pic>
        <p:nvPicPr>
          <p:cNvPr id="7" name="Obráze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Nadpis 1"/>
          <p:cNvSpPr>
            <a:spLocks noGrp="1"/>
          </p:cNvSpPr>
          <p:nvPr>
            <p:ph type="title"/>
          </p:nvPr>
        </p:nvSpPr>
        <p:spPr>
          <a:xfrm>
            <a:off x="457200" y="188640"/>
            <a:ext cx="8229600" cy="864096"/>
          </a:xfrm>
        </p:spPr>
        <p:txBody>
          <a:bodyPr>
            <a:normAutofit/>
          </a:bodyPr>
          <a:lstStyle>
            <a:lvl1pPr>
              <a:defRPr sz="4000"/>
            </a:lvl1pPr>
          </a:lstStyle>
          <a:p>
            <a:r>
              <a:rPr lang="cs-CZ" dirty="0" smtClean="0"/>
              <a:t>Kliknutím lze upravit styl.</a:t>
            </a:r>
            <a:endParaRPr lang="cs-CZ" dirty="0"/>
          </a:p>
        </p:txBody>
      </p:sp>
      <p:sp>
        <p:nvSpPr>
          <p:cNvPr id="3" name="Zástupný symbol pro obsah 2"/>
          <p:cNvSpPr>
            <a:spLocks noGrp="1"/>
          </p:cNvSpPr>
          <p:nvPr>
            <p:ph idx="1"/>
          </p:nvPr>
        </p:nvSpPr>
        <p:spPr>
          <a:xfrm>
            <a:off x="457200" y="1379909"/>
            <a:ext cx="8229600" cy="4569371"/>
          </a:xfrm>
        </p:spPr>
        <p:txBody>
          <a:bodyPr>
            <a:normAutofit/>
          </a:bodyPr>
          <a:lstStyle>
            <a:lvl1pPr>
              <a:defRPr sz="2800"/>
            </a:lvl1pPr>
            <a:lvl2pPr>
              <a:defRPr sz="2400"/>
            </a:lvl2pPr>
            <a:lvl3pPr>
              <a:defRPr sz="2000"/>
            </a:lvl3pPr>
            <a:lvl4pPr>
              <a:defRPr sz="1800"/>
            </a:lvl4pPr>
            <a:lvl5pPr>
              <a:defRPr sz="1800"/>
            </a:lvl5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6" name="Zástupný symbol pro číslo snímku 5"/>
          <p:cNvSpPr>
            <a:spLocks noGrp="1"/>
          </p:cNvSpPr>
          <p:nvPr>
            <p:ph type="sldNum" sz="quarter" idx="12"/>
          </p:nvPr>
        </p:nvSpPr>
        <p:spPr>
          <a:xfrm>
            <a:off x="6553200" y="6448251"/>
            <a:ext cx="2133600" cy="365125"/>
          </a:xfrm>
        </p:spPr>
        <p:txBody>
          <a:bodyPr/>
          <a:lstStyle/>
          <a:p>
            <a:fld id="{8FE32CE0-527F-4AF4-9646-C4EB1390150A}" type="slidenum">
              <a:rPr lang="cs-CZ" smtClean="0"/>
              <a:pPr/>
              <a:t>‹#›</a:t>
            </a:fld>
            <a:endParaRPr lang="cs-CZ" dirty="0"/>
          </a:p>
        </p:txBody>
      </p:sp>
      <p:sp>
        <p:nvSpPr>
          <p:cNvPr id="8" name="Zástupný symbol pro zápatí 4"/>
          <p:cNvSpPr txBox="1">
            <a:spLocks/>
          </p:cNvSpPr>
          <p:nvPr userDrawn="1"/>
        </p:nvSpPr>
        <p:spPr>
          <a:xfrm>
            <a:off x="5364088"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CZECH</a:t>
            </a:r>
            <a:r>
              <a:rPr lang="cs-CZ" baseline="0" dirty="0" smtClean="0"/>
              <a:t> BEER AND MALT ASSOCIATION</a:t>
            </a:r>
            <a:endParaRPr lang="cs-CZ" dirty="0"/>
          </a:p>
        </p:txBody>
      </p:sp>
      <p:sp>
        <p:nvSpPr>
          <p:cNvPr id="9" name="Zástupný symbol pro zápatí 4"/>
          <p:cNvSpPr txBox="1">
            <a:spLocks/>
          </p:cNvSpPr>
          <p:nvPr userDrawn="1"/>
        </p:nvSpPr>
        <p:spPr>
          <a:xfrm>
            <a:off x="827584"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ČESKÝ</a:t>
            </a:r>
            <a:r>
              <a:rPr lang="cs-CZ" baseline="0" dirty="0" smtClean="0"/>
              <a:t> SVAZ PIVOVARŮ A SLADOVEN</a:t>
            </a:r>
            <a:endParaRPr lang="cs-CZ" dirty="0"/>
          </a:p>
        </p:txBody>
      </p:sp>
    </p:spTree>
    <p:extLst>
      <p:ext uri="{BB962C8B-B14F-4D97-AF65-F5344CB8AC3E}">
        <p14:creationId xmlns:p14="http://schemas.microsoft.com/office/powerpoint/2010/main" val="19084547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Obráze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Nadpis 1"/>
          <p:cNvSpPr>
            <a:spLocks noGrp="1"/>
          </p:cNvSpPr>
          <p:nvPr>
            <p:ph type="title"/>
          </p:nvPr>
        </p:nvSpPr>
        <p:spPr>
          <a:xfrm>
            <a:off x="457200" y="197768"/>
            <a:ext cx="8229600" cy="854968"/>
          </a:xfrm>
        </p:spPr>
        <p:txBody>
          <a:bodyPr>
            <a:normAutofit/>
          </a:bodyPr>
          <a:lstStyle>
            <a:lvl1pPr>
              <a:defRPr sz="4000"/>
            </a:lvl1pPr>
          </a:lstStyle>
          <a:p>
            <a:r>
              <a:rPr lang="cs-CZ" dirty="0" smtClean="0"/>
              <a:t>Kliknutím lze upravit styl.</a:t>
            </a:r>
            <a:endParaRPr lang="cs-CZ" dirty="0"/>
          </a:p>
        </p:txBody>
      </p:sp>
      <p:sp>
        <p:nvSpPr>
          <p:cNvPr id="3" name="Zástupný symbol pro obsah 2"/>
          <p:cNvSpPr>
            <a:spLocks noGrp="1"/>
          </p:cNvSpPr>
          <p:nvPr>
            <p:ph sz="half" idx="1"/>
          </p:nvPr>
        </p:nvSpPr>
        <p:spPr>
          <a:xfrm>
            <a:off x="457200" y="1379909"/>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4" name="Zástupný symbol pro obsah 3"/>
          <p:cNvSpPr>
            <a:spLocks noGrp="1"/>
          </p:cNvSpPr>
          <p:nvPr>
            <p:ph sz="half" idx="2"/>
          </p:nvPr>
        </p:nvSpPr>
        <p:spPr>
          <a:xfrm>
            <a:off x="4648200" y="1379909"/>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7" name="Zástupný symbol pro číslo snímku 6"/>
          <p:cNvSpPr>
            <a:spLocks noGrp="1"/>
          </p:cNvSpPr>
          <p:nvPr>
            <p:ph type="sldNum" sz="quarter" idx="12"/>
          </p:nvPr>
        </p:nvSpPr>
        <p:spPr>
          <a:xfrm>
            <a:off x="6553200" y="6448251"/>
            <a:ext cx="2133600" cy="365125"/>
          </a:xfrm>
        </p:spPr>
        <p:txBody>
          <a:bodyPr/>
          <a:lstStyle/>
          <a:p>
            <a:fld id="{8FE32CE0-527F-4AF4-9646-C4EB1390150A}" type="slidenum">
              <a:rPr lang="cs-CZ" smtClean="0"/>
              <a:pPr/>
              <a:t>‹#›</a:t>
            </a:fld>
            <a:endParaRPr lang="cs-CZ" dirty="0"/>
          </a:p>
        </p:txBody>
      </p:sp>
      <p:sp>
        <p:nvSpPr>
          <p:cNvPr id="9" name="Zástupný symbol pro zápatí 4"/>
          <p:cNvSpPr txBox="1">
            <a:spLocks/>
          </p:cNvSpPr>
          <p:nvPr userDrawn="1"/>
        </p:nvSpPr>
        <p:spPr>
          <a:xfrm>
            <a:off x="5364088"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CZECH</a:t>
            </a:r>
            <a:r>
              <a:rPr lang="cs-CZ" baseline="0" dirty="0" smtClean="0"/>
              <a:t> BEER AND MALT ASSOCIATION</a:t>
            </a:r>
            <a:endParaRPr lang="cs-CZ" dirty="0"/>
          </a:p>
        </p:txBody>
      </p:sp>
      <p:sp>
        <p:nvSpPr>
          <p:cNvPr id="10" name="Zástupný symbol pro zápatí 4"/>
          <p:cNvSpPr txBox="1">
            <a:spLocks/>
          </p:cNvSpPr>
          <p:nvPr userDrawn="1"/>
        </p:nvSpPr>
        <p:spPr>
          <a:xfrm>
            <a:off x="827584"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ČESKÝ</a:t>
            </a:r>
            <a:r>
              <a:rPr lang="cs-CZ" baseline="0" dirty="0" smtClean="0"/>
              <a:t> SVAZ PIVOVARŮ A SLADOVEN</a:t>
            </a:r>
            <a:endParaRPr lang="cs-CZ" dirty="0"/>
          </a:p>
        </p:txBody>
      </p:sp>
    </p:spTree>
    <p:extLst>
      <p:ext uri="{BB962C8B-B14F-4D97-AF65-F5344CB8AC3E}">
        <p14:creationId xmlns:p14="http://schemas.microsoft.com/office/powerpoint/2010/main" val="3899409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pic>
        <p:nvPicPr>
          <p:cNvPr id="10" name="Obráze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Nadpis 1"/>
          <p:cNvSpPr>
            <a:spLocks noGrp="1"/>
          </p:cNvSpPr>
          <p:nvPr>
            <p:ph type="title"/>
          </p:nvPr>
        </p:nvSpPr>
        <p:spPr>
          <a:xfrm>
            <a:off x="457200" y="202630"/>
            <a:ext cx="8229600" cy="850106"/>
          </a:xfrm>
        </p:spPr>
        <p:txBody>
          <a:bodyPr>
            <a:normAutofit/>
          </a:bodyPr>
          <a:lstStyle>
            <a:lvl1pPr>
              <a:defRPr sz="4000"/>
            </a:lvl1pPr>
          </a:lstStyle>
          <a:p>
            <a:r>
              <a:rPr lang="cs-CZ" dirty="0" smtClean="0"/>
              <a:t>Kliknutím lze upravit styl.</a:t>
            </a:r>
            <a:endParaRPr lang="cs-CZ" dirty="0"/>
          </a:p>
        </p:txBody>
      </p:sp>
      <p:sp>
        <p:nvSpPr>
          <p:cNvPr id="3" name="Zástupný symbol pro text 2"/>
          <p:cNvSpPr>
            <a:spLocks noGrp="1"/>
          </p:cNvSpPr>
          <p:nvPr>
            <p:ph type="body" idx="1"/>
          </p:nvPr>
        </p:nvSpPr>
        <p:spPr>
          <a:xfrm>
            <a:off x="457200" y="1340768"/>
            <a:ext cx="4040188" cy="8341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Kliknutím lze upravit styly předlohy textu.</a:t>
            </a:r>
          </a:p>
        </p:txBody>
      </p:sp>
      <p:sp>
        <p:nvSpPr>
          <p:cNvPr id="4" name="Zástupný symbol pro obsah 3"/>
          <p:cNvSpPr>
            <a:spLocks noGrp="1"/>
          </p:cNvSpPr>
          <p:nvPr>
            <p:ph sz="half" idx="2"/>
          </p:nvPr>
        </p:nvSpPr>
        <p:spPr>
          <a:xfrm>
            <a:off x="457200" y="2174875"/>
            <a:ext cx="4040188" cy="37744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5" name="Zástupný symbol pro text 4"/>
          <p:cNvSpPr>
            <a:spLocks noGrp="1"/>
          </p:cNvSpPr>
          <p:nvPr>
            <p:ph type="body" sz="quarter" idx="3"/>
          </p:nvPr>
        </p:nvSpPr>
        <p:spPr>
          <a:xfrm>
            <a:off x="4645025" y="1340768"/>
            <a:ext cx="4041775" cy="8341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Kliknutím lze upravit styly předlohy textu.</a:t>
            </a:r>
          </a:p>
        </p:txBody>
      </p:sp>
      <p:sp>
        <p:nvSpPr>
          <p:cNvPr id="6" name="Zástupný symbol pro obsah 5"/>
          <p:cNvSpPr>
            <a:spLocks noGrp="1"/>
          </p:cNvSpPr>
          <p:nvPr>
            <p:ph sz="quarter" idx="4"/>
          </p:nvPr>
        </p:nvSpPr>
        <p:spPr>
          <a:xfrm>
            <a:off x="4645025" y="2174875"/>
            <a:ext cx="4041775" cy="37744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9" name="Zástupný symbol pro číslo snímku 8"/>
          <p:cNvSpPr>
            <a:spLocks noGrp="1"/>
          </p:cNvSpPr>
          <p:nvPr>
            <p:ph type="sldNum" sz="quarter" idx="12"/>
          </p:nvPr>
        </p:nvSpPr>
        <p:spPr>
          <a:xfrm>
            <a:off x="6553200" y="6448251"/>
            <a:ext cx="2133600" cy="365125"/>
          </a:xfrm>
        </p:spPr>
        <p:txBody>
          <a:bodyPr/>
          <a:lstStyle/>
          <a:p>
            <a:fld id="{8FE32CE0-527F-4AF4-9646-C4EB1390150A}" type="slidenum">
              <a:rPr lang="cs-CZ" smtClean="0"/>
              <a:pPr/>
              <a:t>‹#›</a:t>
            </a:fld>
            <a:endParaRPr lang="cs-CZ" dirty="0"/>
          </a:p>
        </p:txBody>
      </p:sp>
      <p:sp>
        <p:nvSpPr>
          <p:cNvPr id="11" name="Zástupný symbol pro zápatí 4"/>
          <p:cNvSpPr txBox="1">
            <a:spLocks/>
          </p:cNvSpPr>
          <p:nvPr userDrawn="1"/>
        </p:nvSpPr>
        <p:spPr>
          <a:xfrm>
            <a:off x="5364088"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CZECH</a:t>
            </a:r>
            <a:r>
              <a:rPr lang="cs-CZ" baseline="0" dirty="0" smtClean="0"/>
              <a:t> BEER AND MALT ASSOCIATION</a:t>
            </a:r>
            <a:endParaRPr lang="cs-CZ" dirty="0"/>
          </a:p>
        </p:txBody>
      </p:sp>
      <p:sp>
        <p:nvSpPr>
          <p:cNvPr id="12" name="Zástupný symbol pro zápatí 4"/>
          <p:cNvSpPr txBox="1">
            <a:spLocks/>
          </p:cNvSpPr>
          <p:nvPr userDrawn="1"/>
        </p:nvSpPr>
        <p:spPr>
          <a:xfrm>
            <a:off x="827584"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ČESKÝ</a:t>
            </a:r>
            <a:r>
              <a:rPr lang="cs-CZ" baseline="0" dirty="0" smtClean="0"/>
              <a:t> SVAZ PIVOVARŮ A SLADOVEN</a:t>
            </a:r>
            <a:endParaRPr lang="cs-CZ" dirty="0"/>
          </a:p>
        </p:txBody>
      </p:sp>
    </p:spTree>
    <p:extLst>
      <p:ext uri="{BB962C8B-B14F-4D97-AF65-F5344CB8AC3E}">
        <p14:creationId xmlns:p14="http://schemas.microsoft.com/office/powerpoint/2010/main" val="36619198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pic>
        <p:nvPicPr>
          <p:cNvPr id="6" name="Obráze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Nadpis 1"/>
          <p:cNvSpPr>
            <a:spLocks noGrp="1"/>
          </p:cNvSpPr>
          <p:nvPr>
            <p:ph type="title"/>
          </p:nvPr>
        </p:nvSpPr>
        <p:spPr>
          <a:xfrm>
            <a:off x="457200" y="188640"/>
            <a:ext cx="8229600" cy="864096"/>
          </a:xfrm>
        </p:spPr>
        <p:txBody>
          <a:bodyPr>
            <a:normAutofit/>
          </a:bodyPr>
          <a:lstStyle>
            <a:lvl1pPr>
              <a:defRPr sz="3600"/>
            </a:lvl1pPr>
          </a:lstStyle>
          <a:p>
            <a:r>
              <a:rPr lang="cs-CZ" dirty="0" smtClean="0"/>
              <a:t>Kliknutím lze upravit styl.</a:t>
            </a:r>
            <a:endParaRPr lang="cs-CZ" dirty="0"/>
          </a:p>
        </p:txBody>
      </p:sp>
      <p:sp>
        <p:nvSpPr>
          <p:cNvPr id="7" name="Zástupný symbol pro zápatí 4"/>
          <p:cNvSpPr txBox="1">
            <a:spLocks/>
          </p:cNvSpPr>
          <p:nvPr userDrawn="1"/>
        </p:nvSpPr>
        <p:spPr>
          <a:xfrm>
            <a:off x="5364088"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CZECH</a:t>
            </a:r>
            <a:r>
              <a:rPr lang="cs-CZ" baseline="0" dirty="0" smtClean="0"/>
              <a:t> BEER AND MALT ASSOCIATION</a:t>
            </a:r>
            <a:endParaRPr lang="cs-CZ" dirty="0"/>
          </a:p>
        </p:txBody>
      </p:sp>
      <p:sp>
        <p:nvSpPr>
          <p:cNvPr id="8" name="Zástupný symbol pro zápatí 4"/>
          <p:cNvSpPr txBox="1">
            <a:spLocks/>
          </p:cNvSpPr>
          <p:nvPr userDrawn="1"/>
        </p:nvSpPr>
        <p:spPr>
          <a:xfrm>
            <a:off x="827584"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ČESKÝ</a:t>
            </a:r>
            <a:r>
              <a:rPr lang="cs-CZ" baseline="0" dirty="0" smtClean="0"/>
              <a:t> SVAZ PIVOVARŮ A SLADOVEN</a:t>
            </a:r>
            <a:endParaRPr lang="cs-CZ" dirty="0"/>
          </a:p>
        </p:txBody>
      </p:sp>
      <p:sp>
        <p:nvSpPr>
          <p:cNvPr id="5" name="Zástupný symbol pro číslo snímku 4"/>
          <p:cNvSpPr>
            <a:spLocks noGrp="1"/>
          </p:cNvSpPr>
          <p:nvPr>
            <p:ph type="sldNum" sz="quarter" idx="12"/>
          </p:nvPr>
        </p:nvSpPr>
        <p:spPr>
          <a:xfrm>
            <a:off x="6553200" y="6448251"/>
            <a:ext cx="2133600" cy="365125"/>
          </a:xfrm>
        </p:spPr>
        <p:txBody>
          <a:bodyPr/>
          <a:lstStyle/>
          <a:p>
            <a:fld id="{8FE32CE0-527F-4AF4-9646-C4EB1390150A}" type="slidenum">
              <a:rPr lang="cs-CZ" smtClean="0"/>
              <a:pPr/>
              <a:t>‹#›</a:t>
            </a:fld>
            <a:endParaRPr lang="cs-CZ" dirty="0"/>
          </a:p>
        </p:txBody>
      </p:sp>
    </p:spTree>
    <p:extLst>
      <p:ext uri="{BB962C8B-B14F-4D97-AF65-F5344CB8AC3E}">
        <p14:creationId xmlns:p14="http://schemas.microsoft.com/office/powerpoint/2010/main" val="34644245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pic>
        <p:nvPicPr>
          <p:cNvPr id="6" name="Obráze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Zástupný symbol pro číslo snímku 3"/>
          <p:cNvSpPr>
            <a:spLocks noGrp="1"/>
          </p:cNvSpPr>
          <p:nvPr>
            <p:ph type="sldNum" sz="quarter" idx="12"/>
          </p:nvPr>
        </p:nvSpPr>
        <p:spPr>
          <a:xfrm>
            <a:off x="6553200" y="6448251"/>
            <a:ext cx="2133600" cy="365125"/>
          </a:xfrm>
        </p:spPr>
        <p:txBody>
          <a:bodyPr/>
          <a:lstStyle/>
          <a:p>
            <a:fld id="{8FE32CE0-527F-4AF4-9646-C4EB1390150A}" type="slidenum">
              <a:rPr lang="cs-CZ" smtClean="0"/>
              <a:pPr/>
              <a:t>‹#›</a:t>
            </a:fld>
            <a:endParaRPr lang="cs-CZ" dirty="0"/>
          </a:p>
        </p:txBody>
      </p:sp>
      <p:sp>
        <p:nvSpPr>
          <p:cNvPr id="7" name="Zástupný symbol pro zápatí 4"/>
          <p:cNvSpPr txBox="1">
            <a:spLocks/>
          </p:cNvSpPr>
          <p:nvPr userDrawn="1"/>
        </p:nvSpPr>
        <p:spPr>
          <a:xfrm>
            <a:off x="5364088"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CZECH</a:t>
            </a:r>
            <a:r>
              <a:rPr lang="cs-CZ" baseline="0" dirty="0" smtClean="0"/>
              <a:t> BEER AND MALT ASSOCIATION</a:t>
            </a:r>
            <a:endParaRPr lang="cs-CZ" dirty="0"/>
          </a:p>
        </p:txBody>
      </p:sp>
      <p:sp>
        <p:nvSpPr>
          <p:cNvPr id="8" name="Zástupný symbol pro zápatí 4"/>
          <p:cNvSpPr txBox="1">
            <a:spLocks/>
          </p:cNvSpPr>
          <p:nvPr userDrawn="1"/>
        </p:nvSpPr>
        <p:spPr>
          <a:xfrm>
            <a:off x="827584" y="6021288"/>
            <a:ext cx="2895600" cy="365125"/>
          </a:xfrm>
          <a:prstGeom prst="rect">
            <a:avLst/>
          </a:prstGeom>
        </p:spPr>
        <p:txBody>
          <a:bodyPr vert="horz" lIns="91440" tIns="45720" rIns="91440" bIns="45720" rtlCol="0" anchor="ctr"/>
          <a:lstStyle>
            <a:defPPr>
              <a:defRPr lang="cs-CZ"/>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smtClean="0"/>
              <a:t>ČESKÝ</a:t>
            </a:r>
            <a:r>
              <a:rPr lang="cs-CZ" baseline="0" dirty="0" smtClean="0"/>
              <a:t> SVAZ PIVOVARŮ A SLADOVEN</a:t>
            </a:r>
            <a:endParaRPr lang="cs-CZ" dirty="0"/>
          </a:p>
        </p:txBody>
      </p:sp>
    </p:spTree>
    <p:extLst>
      <p:ext uri="{BB962C8B-B14F-4D97-AF65-F5344CB8AC3E}">
        <p14:creationId xmlns:p14="http://schemas.microsoft.com/office/powerpoint/2010/main" val="682485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normAutofit/>
          </a:bodyPr>
          <a:lstStyle>
            <a:lvl1pPr algn="ctr">
              <a:defRPr sz="3600" b="0" cap="all"/>
            </a:lvl1pPr>
          </a:lstStyle>
          <a:p>
            <a:r>
              <a:rPr lang="cs-CZ" dirty="0" smtClean="0"/>
              <a:t>Kliknutím lze upravit styl.</a:t>
            </a:r>
            <a:endParaRPr lang="cs-CZ" dirty="0"/>
          </a:p>
        </p:txBody>
      </p:sp>
      <p:sp>
        <p:nvSpPr>
          <p:cNvPr id="6" name="Zástupný symbol pro číslo snímku 5"/>
          <p:cNvSpPr>
            <a:spLocks noGrp="1"/>
          </p:cNvSpPr>
          <p:nvPr>
            <p:ph type="sldNum" sz="quarter" idx="12"/>
          </p:nvPr>
        </p:nvSpPr>
        <p:spPr/>
        <p:txBody>
          <a:bodyPr/>
          <a:lstStyle/>
          <a:p>
            <a:fld id="{8FE32CE0-527F-4AF4-9646-C4EB1390150A}" type="slidenum">
              <a:rPr lang="cs-CZ" smtClean="0"/>
              <a:pPr/>
              <a:t>‹#›</a:t>
            </a:fld>
            <a:endParaRPr lang="cs-CZ"/>
          </a:p>
        </p:txBody>
      </p:sp>
      <p:pic>
        <p:nvPicPr>
          <p:cNvPr id="10" name="Obrázek 2"/>
          <p:cNvPicPr>
            <a:picLocks noChangeAspect="1"/>
          </p:cNvPicPr>
          <p:nvPr userDrawn="1"/>
        </p:nvPicPr>
        <p:blipFill rotWithShape="1">
          <a:blip r:embed="rId2" cstate="print">
            <a:extLst>
              <a:ext uri="{28A0092B-C50C-407E-A947-70E740481C1C}">
                <a14:useLocalDpi xmlns:a14="http://schemas.microsoft.com/office/drawing/2010/main" val="0"/>
              </a:ext>
            </a:extLst>
          </a:blip>
          <a:srcRect l="25200" t="7965" r="22906" b="33298"/>
          <a:stretch/>
        </p:blipFill>
        <p:spPr>
          <a:xfrm>
            <a:off x="2724813" y="692696"/>
            <a:ext cx="3647387" cy="3096344"/>
          </a:xfrm>
          <a:prstGeom prst="rect">
            <a:avLst/>
          </a:prstGeom>
        </p:spPr>
      </p:pic>
    </p:spTree>
    <p:extLst>
      <p:ext uri="{BB962C8B-B14F-4D97-AF65-F5344CB8AC3E}">
        <p14:creationId xmlns:p14="http://schemas.microsoft.com/office/powerpoint/2010/main" val="27578435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FA4A7D5A-9344-461E-98F0-F6125CCF4512}" type="datetimeFigureOut">
              <a:rPr lang="cs-CZ" smtClean="0"/>
              <a:pPr/>
              <a:t>05.05.15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FE32CE0-527F-4AF4-9646-C4EB1390150A}" type="slidenum">
              <a:rPr lang="cs-CZ" smtClean="0"/>
              <a:pPr/>
              <a:t>‹#›</a:t>
            </a:fld>
            <a:endParaRPr lang="cs-CZ"/>
          </a:p>
        </p:txBody>
      </p:sp>
    </p:spTree>
    <p:extLst>
      <p:ext uri="{BB962C8B-B14F-4D97-AF65-F5344CB8AC3E}">
        <p14:creationId xmlns:p14="http://schemas.microsoft.com/office/powerpoint/2010/main" val="2553015908"/>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FA4A7D5A-9344-461E-98F0-F6125CCF4512}" type="datetimeFigureOut">
              <a:rPr lang="cs-CZ" smtClean="0"/>
              <a:pPr/>
              <a:t>05.05.15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FE32CE0-527F-4AF4-9646-C4EB1390150A}" type="slidenum">
              <a:rPr lang="cs-CZ" smtClean="0"/>
              <a:pPr/>
              <a:t>‹#›</a:t>
            </a:fld>
            <a:endParaRPr lang="cs-CZ"/>
          </a:p>
        </p:txBody>
      </p:sp>
    </p:spTree>
    <p:extLst>
      <p:ext uri="{BB962C8B-B14F-4D97-AF65-F5344CB8AC3E}">
        <p14:creationId xmlns:p14="http://schemas.microsoft.com/office/powerpoint/2010/main" val="863908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30" name="Shape 30"/>
          <p:cNvSpPr>
            <a:spLocks noGrp="1"/>
          </p:cNvSpPr>
          <p:nvPr>
            <p:ph type="title"/>
          </p:nvPr>
        </p:nvSpPr>
        <p:spPr>
          <a:xfrm>
            <a:off x="892969" y="0"/>
            <a:ext cx="7358063" cy="3473648"/>
          </a:xfrm>
          <a:prstGeom prst="rect">
            <a:avLst/>
          </a:prstGeom>
        </p:spPr>
        <p:txBody>
          <a:bodyPr anchor="b">
            <a:noAutofit/>
          </a:bodyPr>
          <a:lstStyle>
            <a:lvl1pPr>
              <a:defRPr sz="5900">
                <a:solidFill>
                  <a:srgbClr val="000000"/>
                </a:solidFill>
                <a:latin typeface="Gill Sans"/>
                <a:ea typeface="Gill Sans"/>
                <a:cs typeface="Gill Sans"/>
                <a:sym typeface="Gill Sans"/>
              </a:defRPr>
            </a:lvl1pPr>
          </a:lstStyle>
          <a:p>
            <a:pPr lvl="0">
              <a:defRPr sz="1800"/>
            </a:pPr>
            <a:r>
              <a:rPr sz="5900" dirty="0"/>
              <a:t>Text </a:t>
            </a:r>
            <a:r>
              <a:rPr sz="5900" dirty="0" err="1"/>
              <a:t>názvu</a:t>
            </a:r>
            <a:endParaRPr sz="5900" dirty="0"/>
          </a:p>
        </p:txBody>
      </p:sp>
      <p:sp>
        <p:nvSpPr>
          <p:cNvPr id="31" name="Shape 31"/>
          <p:cNvSpPr>
            <a:spLocks noGrp="1"/>
          </p:cNvSpPr>
          <p:nvPr>
            <p:ph type="body" idx="1"/>
          </p:nvPr>
        </p:nvSpPr>
        <p:spPr>
          <a:xfrm>
            <a:off x="892969" y="3536156"/>
            <a:ext cx="7358063" cy="2509242"/>
          </a:xfrm>
          <a:prstGeom prst="rect">
            <a:avLst/>
          </a:prstGeom>
        </p:spPr>
        <p:txBody>
          <a:bodyPr anchor="t">
            <a:noAutofit/>
          </a:bodyPr>
          <a:lstStyle>
            <a:lvl1pPr marL="0" indent="0" algn="ctr">
              <a:spcBef>
                <a:spcPts val="0"/>
              </a:spcBef>
              <a:buSzTx/>
              <a:buNone/>
              <a:defRPr sz="2500">
                <a:solidFill>
                  <a:srgbClr val="000000"/>
                </a:solidFill>
                <a:latin typeface="Gill Sans"/>
                <a:ea typeface="Gill Sans"/>
                <a:cs typeface="Gill Sans"/>
                <a:sym typeface="Gill Sans"/>
              </a:defRPr>
            </a:lvl1pPr>
            <a:lvl2pPr marL="0" indent="0" algn="ctr">
              <a:spcBef>
                <a:spcPts val="0"/>
              </a:spcBef>
              <a:buSzTx/>
              <a:buNone/>
              <a:defRPr sz="2500">
                <a:solidFill>
                  <a:srgbClr val="000000"/>
                </a:solidFill>
                <a:latin typeface="Gill Sans"/>
                <a:ea typeface="Gill Sans"/>
                <a:cs typeface="Gill Sans"/>
                <a:sym typeface="Gill Sans"/>
              </a:defRPr>
            </a:lvl2pPr>
            <a:lvl3pPr marL="0" indent="0" algn="ctr">
              <a:spcBef>
                <a:spcPts val="0"/>
              </a:spcBef>
              <a:buSzTx/>
              <a:buNone/>
              <a:defRPr sz="2500">
                <a:solidFill>
                  <a:srgbClr val="000000"/>
                </a:solidFill>
                <a:latin typeface="Gill Sans"/>
                <a:ea typeface="Gill Sans"/>
                <a:cs typeface="Gill Sans"/>
                <a:sym typeface="Gill Sans"/>
              </a:defRPr>
            </a:lvl3pPr>
            <a:lvl4pPr marL="0" indent="0" algn="ctr">
              <a:spcBef>
                <a:spcPts val="0"/>
              </a:spcBef>
              <a:buSzTx/>
              <a:buNone/>
              <a:defRPr sz="2500">
                <a:solidFill>
                  <a:srgbClr val="000000"/>
                </a:solidFill>
                <a:latin typeface="Gill Sans"/>
                <a:ea typeface="Gill Sans"/>
                <a:cs typeface="Gill Sans"/>
                <a:sym typeface="Gill Sans"/>
              </a:defRPr>
            </a:lvl4pPr>
            <a:lvl5pPr marL="0" indent="0" algn="ctr">
              <a:spcBef>
                <a:spcPts val="0"/>
              </a:spcBef>
              <a:buSzTx/>
              <a:buNone/>
              <a:defRPr sz="2500">
                <a:solidFill>
                  <a:srgbClr val="000000"/>
                </a:solidFill>
                <a:latin typeface="Gill Sans"/>
                <a:ea typeface="Gill Sans"/>
                <a:cs typeface="Gill Sans"/>
                <a:sym typeface="Gill Sans"/>
              </a:defRPr>
            </a:lvl5pPr>
          </a:lstStyle>
          <a:p>
            <a:pPr lvl="0">
              <a:defRPr sz="1800"/>
            </a:pPr>
            <a:r>
              <a:rPr sz="2500" dirty="0"/>
              <a:t>Text </a:t>
            </a:r>
            <a:r>
              <a:rPr sz="2500" dirty="0" err="1"/>
              <a:t>úrovně</a:t>
            </a:r>
            <a:r>
              <a:rPr sz="2500" dirty="0"/>
              <a:t> 1</a:t>
            </a:r>
          </a:p>
          <a:p>
            <a:pPr lvl="1">
              <a:defRPr sz="1800"/>
            </a:pPr>
            <a:r>
              <a:rPr sz="2500" dirty="0"/>
              <a:t>Text </a:t>
            </a:r>
            <a:r>
              <a:rPr sz="2500" dirty="0" err="1"/>
              <a:t>úrovně</a:t>
            </a:r>
            <a:r>
              <a:rPr sz="2500" dirty="0"/>
              <a:t> 2</a:t>
            </a:r>
          </a:p>
          <a:p>
            <a:pPr lvl="2">
              <a:defRPr sz="1800"/>
            </a:pPr>
            <a:r>
              <a:rPr sz="2500" dirty="0"/>
              <a:t>Text </a:t>
            </a:r>
            <a:r>
              <a:rPr sz="2500" dirty="0" err="1"/>
              <a:t>úrovně</a:t>
            </a:r>
            <a:r>
              <a:rPr sz="2500" dirty="0"/>
              <a:t> 3</a:t>
            </a:r>
          </a:p>
          <a:p>
            <a:pPr lvl="3">
              <a:defRPr sz="1800"/>
            </a:pPr>
            <a:r>
              <a:rPr sz="2500" dirty="0"/>
              <a:t>Text </a:t>
            </a:r>
            <a:r>
              <a:rPr sz="2500" dirty="0" err="1"/>
              <a:t>úrovně</a:t>
            </a:r>
            <a:r>
              <a:rPr sz="2500" dirty="0"/>
              <a:t> 4</a:t>
            </a:r>
          </a:p>
          <a:p>
            <a:pPr lvl="4">
              <a:defRPr sz="1800"/>
            </a:pPr>
            <a:r>
              <a:rPr sz="2500" dirty="0"/>
              <a:t>Text </a:t>
            </a:r>
            <a:r>
              <a:rPr sz="2500" dirty="0" err="1"/>
              <a:t>úrovně</a:t>
            </a:r>
            <a:r>
              <a:rPr sz="2500" dirty="0"/>
              <a:t> 5</a:t>
            </a: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Obrázek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dirty="0" smtClean="0"/>
              <a:t>Kliknutím lze upravit styl.</a:t>
            </a:r>
            <a:endParaRPr lang="cs-CZ" dirty="0"/>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dirty="0" smtClean="0"/>
              <a:t>Kliknutím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A7D5A-9344-461E-98F0-F6125CCF4512}" type="datetimeFigureOut">
              <a:rPr lang="cs-CZ" smtClean="0"/>
              <a:pPr/>
              <a:t>05.05.15</a:t>
            </a:fld>
            <a:endParaRPr lang="cs-CZ" dirty="0"/>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32CE0-527F-4AF4-9646-C4EB1390150A}" type="slidenum">
              <a:rPr lang="cs-CZ" smtClean="0"/>
              <a:pPr/>
              <a:t>‹#›</a:t>
            </a:fld>
            <a:endParaRPr lang="cs-CZ"/>
          </a:p>
        </p:txBody>
      </p:sp>
    </p:spTree>
    <p:extLst>
      <p:ext uri="{BB962C8B-B14F-4D97-AF65-F5344CB8AC3E}">
        <p14:creationId xmlns:p14="http://schemas.microsoft.com/office/powerpoint/2010/main" val="3745860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1" r:id="rId7"/>
    <p:sldLayoutId id="2147483657" r:id="rId8"/>
    <p:sldLayoutId id="2147483656" r:id="rId9"/>
    <p:sldLayoutId id="214748365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idimpijunealkopivo.cz/" TargetMode="External"/><Relationship Id="rId3" Type="http://schemas.openxmlformats.org/officeDocument/2006/relationships/hyperlink" Target="http://www.rpnp.cz/"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eg"/><Relationship Id="rId3"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1" Type="http://schemas.openxmlformats.org/officeDocument/2006/relationships/slideLayout" Target="../slideLayouts/slideLayout10.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5.jpeg"/><Relationship Id="rId1" Type="http://schemas.openxmlformats.org/officeDocument/2006/relationships/slideLayout" Target="../slideLayouts/slideLayout10.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9190" y="5157192"/>
            <a:ext cx="7772400" cy="576063"/>
          </a:xfrm>
        </p:spPr>
        <p:txBody>
          <a:bodyPr>
            <a:normAutofit fontScale="90000"/>
          </a:bodyPr>
          <a:lstStyle/>
          <a:p>
            <a:r>
              <a:rPr lang="en-US" dirty="0" smtClean="0"/>
              <a:t>When I Drive, I Drink Non-alcoholic Beer</a:t>
            </a:r>
            <a:br>
              <a:rPr lang="en-US" dirty="0" smtClean="0"/>
            </a:br>
            <a:endParaRPr lang="en-US" dirty="0"/>
          </a:p>
        </p:txBody>
      </p:sp>
      <p:sp>
        <p:nvSpPr>
          <p:cNvPr id="6" name="Subtitle 5"/>
          <p:cNvSpPr>
            <a:spLocks noGrp="1"/>
          </p:cNvSpPr>
          <p:nvPr>
            <p:ph type="subTitle" idx="1"/>
          </p:nvPr>
        </p:nvSpPr>
        <p:spPr/>
        <p:txBody>
          <a:bodyPr/>
          <a:lstStyle/>
          <a:p>
            <a:r>
              <a:rPr lang="en-US" dirty="0" smtClean="0"/>
              <a:t>          </a:t>
            </a:r>
            <a:r>
              <a:rPr lang="cs-CZ" dirty="0" smtClean="0"/>
              <a:t>30</a:t>
            </a:r>
            <a:r>
              <a:rPr lang="en-US" dirty="0" smtClean="0"/>
              <a:t> </a:t>
            </a:r>
            <a:r>
              <a:rPr lang="cs-CZ" dirty="0" err="1" smtClean="0"/>
              <a:t>April</a:t>
            </a:r>
            <a:r>
              <a:rPr lang="en-US" dirty="0" smtClean="0"/>
              <a:t> 201</a:t>
            </a:r>
            <a:r>
              <a:rPr lang="cs-CZ" dirty="0" smtClean="0"/>
              <a:t>5</a:t>
            </a:r>
            <a:endParaRPr lang="en-US" dirty="0"/>
          </a:p>
        </p:txBody>
      </p:sp>
      <p:sp>
        <p:nvSpPr>
          <p:cNvPr id="3" name="Obdélník 2"/>
          <p:cNvSpPr/>
          <p:nvPr/>
        </p:nvSpPr>
        <p:spPr>
          <a:xfrm>
            <a:off x="2724835" y="4295545"/>
            <a:ext cx="3868495" cy="369332"/>
          </a:xfrm>
          <a:prstGeom prst="rect">
            <a:avLst/>
          </a:prstGeom>
        </p:spPr>
        <p:txBody>
          <a:bodyPr wrap="none">
            <a:spAutoFit/>
          </a:bodyPr>
          <a:lstStyle/>
          <a:p>
            <a:r>
              <a:rPr lang="en-US" b="1" cap="all" noProof="1" smtClean="0">
                <a:cs typeface="Times New Roman" pitchFamily="18" charset="0"/>
              </a:rPr>
              <a:t>Czech B</a:t>
            </a:r>
            <a:r>
              <a:rPr lang="cs-CZ" b="1" cap="all" noProof="1" smtClean="0">
                <a:cs typeface="Times New Roman" pitchFamily="18" charset="0"/>
              </a:rPr>
              <a:t>eer and malt </a:t>
            </a:r>
            <a:r>
              <a:rPr lang="en-US" b="1" cap="all" noProof="1" smtClean="0">
                <a:cs typeface="Times New Roman" pitchFamily="18" charset="0"/>
              </a:rPr>
              <a:t>Association </a:t>
            </a:r>
            <a:endParaRPr lang="en-US" cap="all" dirty="0"/>
          </a:p>
        </p:txBody>
      </p:sp>
    </p:spTree>
    <p:extLst>
      <p:ext uri="{BB962C8B-B14F-4D97-AF65-F5344CB8AC3E}">
        <p14:creationId xmlns:p14="http://schemas.microsoft.com/office/powerpoint/2010/main" val="2332538195"/>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dirty="0" smtClean="0"/>
              <a:t>INTRODUCTION</a:t>
            </a:r>
            <a:endParaRPr lang="en-GB" sz="2800" dirty="0"/>
          </a:p>
        </p:txBody>
      </p:sp>
      <p:sp>
        <p:nvSpPr>
          <p:cNvPr id="3" name="Content Placeholder 2"/>
          <p:cNvSpPr>
            <a:spLocks noGrp="1"/>
          </p:cNvSpPr>
          <p:nvPr>
            <p:ph idx="1"/>
          </p:nvPr>
        </p:nvSpPr>
        <p:spPr>
          <a:xfrm>
            <a:off x="395536" y="1340768"/>
            <a:ext cx="8291264" cy="4497363"/>
          </a:xfrm>
        </p:spPr>
        <p:txBody>
          <a:bodyPr>
            <a:normAutofit fontScale="77500" lnSpcReduction="20000"/>
          </a:bodyPr>
          <a:lstStyle/>
          <a:p>
            <a:pPr marL="382588">
              <a:buFont typeface="Lucida Grande" charset="0"/>
              <a:buChar char="•"/>
            </a:pPr>
            <a:r>
              <a:rPr lang="en-GB" sz="2200" noProof="1" smtClean="0"/>
              <a:t>For the </a:t>
            </a:r>
            <a:r>
              <a:rPr lang="cs-CZ" sz="2200" noProof="1" smtClean="0"/>
              <a:t>fifth</a:t>
            </a:r>
            <a:r>
              <a:rPr lang="en-GB" sz="2200" noProof="1" smtClean="0"/>
              <a:t> year now, the Czech B</a:t>
            </a:r>
            <a:r>
              <a:rPr lang="en-GB" sz="2200" dirty="0" err="1" smtClean="0"/>
              <a:t>eer</a:t>
            </a:r>
            <a:r>
              <a:rPr lang="en-GB" sz="2200" dirty="0" smtClean="0"/>
              <a:t> and Malt Association has been focusing on the activities to prevent drink and driving. </a:t>
            </a:r>
            <a:endParaRPr lang="cs-CZ" sz="2200" dirty="0" smtClean="0"/>
          </a:p>
          <a:p>
            <a:pPr marL="39688" indent="0">
              <a:buNone/>
            </a:pPr>
            <a:endParaRPr lang="en-GB" sz="1300" dirty="0" smtClean="0"/>
          </a:p>
          <a:p>
            <a:pPr marL="731838" lvl="1">
              <a:spcBef>
                <a:spcPts val="300"/>
              </a:spcBef>
              <a:buFont typeface="Lucida Grande" charset="0"/>
              <a:buChar char="–"/>
            </a:pPr>
            <a:r>
              <a:rPr lang="en-GB" sz="2200" dirty="0" smtClean="0"/>
              <a:t>This project includes: </a:t>
            </a:r>
          </a:p>
          <a:p>
            <a:pPr marL="1189038" lvl="2" indent="-285750">
              <a:spcBef>
                <a:spcPts val="300"/>
              </a:spcBef>
              <a:buFont typeface="Lucida Grande" charset="0"/>
              <a:buChar char="–"/>
            </a:pPr>
            <a:r>
              <a:rPr lang="en-GB" sz="2200" i="1" dirty="0" smtClean="0"/>
              <a:t>“When I Drive, I Drink Non-alcoholic Beer</a:t>
            </a:r>
            <a:r>
              <a:rPr lang="cs-CZ" sz="2200" i="1" dirty="0" smtClean="0"/>
              <a:t> – </a:t>
            </a:r>
            <a:r>
              <a:rPr lang="cs-CZ" sz="2200" i="1" dirty="0" err="1" smtClean="0"/>
              <a:t>field</a:t>
            </a:r>
            <a:r>
              <a:rPr lang="cs-CZ" sz="2200" i="1" dirty="0" smtClean="0"/>
              <a:t> </a:t>
            </a:r>
            <a:r>
              <a:rPr lang="cs-CZ" sz="2200" i="1" dirty="0" err="1" smtClean="0"/>
              <a:t>activities</a:t>
            </a:r>
            <a:r>
              <a:rPr lang="en-GB" sz="2200" i="1" dirty="0" smtClean="0"/>
              <a:t>”</a:t>
            </a:r>
            <a:r>
              <a:rPr lang="en-GB" sz="2200" dirty="0" smtClean="0"/>
              <a:t> (</a:t>
            </a:r>
            <a:r>
              <a:rPr lang="cs-CZ" sz="2200" dirty="0" smtClean="0"/>
              <a:t>5th</a:t>
            </a:r>
            <a:r>
              <a:rPr lang="en-GB" sz="2200" dirty="0" smtClean="0"/>
              <a:t> year now)</a:t>
            </a:r>
          </a:p>
          <a:p>
            <a:pPr marL="1189038" lvl="2" indent="-285750">
              <a:spcBef>
                <a:spcPts val="300"/>
              </a:spcBef>
              <a:buFont typeface="Lucida Grande" charset="0"/>
              <a:buChar char="–"/>
            </a:pPr>
            <a:r>
              <a:rPr lang="en-GB" sz="2200" i="1" dirty="0" smtClean="0"/>
              <a:t>“When I Drive, I Drink Non-alcoholic Beer - Festivals” </a:t>
            </a:r>
            <a:r>
              <a:rPr lang="en-GB" sz="2200" dirty="0" smtClean="0"/>
              <a:t>(</a:t>
            </a:r>
            <a:r>
              <a:rPr lang="cs-CZ" sz="2200" dirty="0" smtClean="0"/>
              <a:t>4rd</a:t>
            </a:r>
            <a:r>
              <a:rPr lang="en-GB" sz="2200" dirty="0" smtClean="0"/>
              <a:t> year now)</a:t>
            </a:r>
            <a:endParaRPr lang="cs-CZ" sz="2200" dirty="0" smtClean="0"/>
          </a:p>
          <a:p>
            <a:pPr marL="903288" lvl="2" indent="0">
              <a:spcBef>
                <a:spcPts val="300"/>
              </a:spcBef>
              <a:buNone/>
            </a:pPr>
            <a:endParaRPr lang="en-GB" sz="1300" dirty="0" smtClean="0"/>
          </a:p>
          <a:p>
            <a:pPr marL="731838" lvl="1">
              <a:spcBef>
                <a:spcPts val="300"/>
              </a:spcBef>
              <a:buClr>
                <a:srgbClr val="000000"/>
              </a:buClr>
              <a:buFont typeface="Lucida Grande" charset="0"/>
              <a:buChar char="–"/>
            </a:pPr>
            <a:r>
              <a:rPr lang="en-GB" sz="2200" dirty="0" smtClean="0"/>
              <a:t>The campaign has been supported by online communication</a:t>
            </a:r>
            <a:r>
              <a:rPr lang="cs-CZ" sz="2200" dirty="0" smtClean="0"/>
              <a:t> </a:t>
            </a:r>
            <a:r>
              <a:rPr lang="en-GB" sz="2200" dirty="0" smtClean="0"/>
              <a:t>on the project’s website:</a:t>
            </a:r>
            <a:r>
              <a:rPr lang="en-GB" sz="2200" i="1" dirty="0" smtClean="0"/>
              <a:t> </a:t>
            </a:r>
            <a:r>
              <a:rPr lang="en-GB" sz="2200" i="1" u="sng" dirty="0" smtClean="0">
                <a:hlinkClick r:id="rId2"/>
              </a:rPr>
              <a:t>www.ridimpijunealkopivo.cz</a:t>
            </a:r>
            <a:r>
              <a:rPr lang="cs-CZ" sz="2200" i="1" u="sng" dirty="0" smtClean="0"/>
              <a:t> </a:t>
            </a:r>
            <a:r>
              <a:rPr lang="cs-CZ" sz="2200" i="1" u="sng" dirty="0" err="1" smtClean="0"/>
              <a:t>and</a:t>
            </a:r>
            <a:r>
              <a:rPr lang="cs-CZ" sz="2200" i="1" u="sng" dirty="0" smtClean="0"/>
              <a:t> </a:t>
            </a:r>
            <a:r>
              <a:rPr lang="cs-CZ" sz="2200" i="1" u="sng" dirty="0" smtClean="0">
                <a:hlinkClick r:id="rId3"/>
              </a:rPr>
              <a:t>www.</a:t>
            </a:r>
            <a:r>
              <a:rPr lang="cs-CZ" sz="2200" i="1" u="sng" dirty="0" err="1" smtClean="0">
                <a:hlinkClick r:id="rId3"/>
              </a:rPr>
              <a:t>rpnp.cz</a:t>
            </a:r>
            <a:r>
              <a:rPr lang="cs-CZ" sz="2200" i="1" u="sng" dirty="0" smtClean="0"/>
              <a:t> </a:t>
            </a:r>
          </a:p>
          <a:p>
            <a:pPr marL="446088" lvl="1" indent="0">
              <a:spcBef>
                <a:spcPts val="300"/>
              </a:spcBef>
              <a:buClr>
                <a:srgbClr val="000000"/>
              </a:buClr>
              <a:buNone/>
            </a:pPr>
            <a:endParaRPr lang="en-GB" sz="1100" b="1" i="1" dirty="0" smtClean="0"/>
          </a:p>
          <a:p>
            <a:pPr marL="382588">
              <a:spcBef>
                <a:spcPts val="300"/>
              </a:spcBef>
              <a:buFont typeface="Lucida Grande" charset="0"/>
              <a:buChar char="•"/>
            </a:pPr>
            <a:r>
              <a:rPr lang="en-GB" sz="2400" b="1" dirty="0" smtClean="0"/>
              <a:t>Objectives of the prevention project:</a:t>
            </a:r>
          </a:p>
          <a:p>
            <a:pPr marL="731838" lvl="1">
              <a:spcBef>
                <a:spcPts val="300"/>
              </a:spcBef>
              <a:buFont typeface="Lucida Grande" charset="0"/>
              <a:buChar char="–"/>
            </a:pPr>
            <a:r>
              <a:rPr lang="en-GB" dirty="0" smtClean="0"/>
              <a:t>Minimize  drink and driving which is the cause of serious road accidents</a:t>
            </a:r>
          </a:p>
          <a:p>
            <a:pPr marL="731838" lvl="1">
              <a:spcBef>
                <a:spcPts val="300"/>
              </a:spcBef>
              <a:buFont typeface="Lucida Grande" charset="0"/>
              <a:buChar char="–"/>
            </a:pPr>
            <a:r>
              <a:rPr lang="en-GB" dirty="0" smtClean="0"/>
              <a:t>Raise awareness among drivers that non/alcoholic beer is a safe alternative</a:t>
            </a:r>
            <a:r>
              <a:rPr lang="cs-CZ" dirty="0" smtClean="0"/>
              <a:t> </a:t>
            </a:r>
            <a:r>
              <a:rPr lang="en-GB" dirty="0" smtClean="0"/>
              <a:t>drink with regard to law compliance and safety on the road</a:t>
            </a:r>
          </a:p>
          <a:p>
            <a:pPr marL="731838" lvl="1">
              <a:spcBef>
                <a:spcPts val="300"/>
              </a:spcBef>
              <a:buFont typeface="Lucida Grande" charset="0"/>
              <a:buChar char="–"/>
            </a:pPr>
            <a:r>
              <a:rPr lang="en-GB" dirty="0" smtClean="0"/>
              <a:t>Give consumers hands-on experience in how their motor skills deteriorate under the influence of alcohol</a:t>
            </a:r>
            <a:endParaRPr lang="cs-CZ" dirty="0" smtClean="0"/>
          </a:p>
          <a:p>
            <a:pPr marL="446088" lvl="1" indent="0">
              <a:spcBef>
                <a:spcPts val="300"/>
              </a:spcBef>
              <a:buNone/>
            </a:pPr>
            <a:endParaRPr lang="en-GB" sz="1400" dirty="0" smtClean="0"/>
          </a:p>
          <a:p>
            <a:pPr marL="382588">
              <a:spcBef>
                <a:spcPts val="300"/>
              </a:spcBef>
              <a:buFont typeface="Lucida Grande" charset="0"/>
              <a:buChar char="•"/>
            </a:pPr>
            <a:r>
              <a:rPr lang="en-GB" sz="2400" dirty="0" smtClean="0"/>
              <a:t>Partners of the project: associated brewers</a:t>
            </a:r>
            <a:r>
              <a:rPr lang="cs-CZ" sz="2400" dirty="0" smtClean="0"/>
              <a:t>, </a:t>
            </a:r>
            <a:r>
              <a:rPr lang="en-GB" sz="2400" dirty="0" smtClean="0"/>
              <a:t>Czech Police</a:t>
            </a:r>
            <a:r>
              <a:rPr lang="cs-CZ" sz="2400" dirty="0" smtClean="0"/>
              <a:t>, BESIP</a:t>
            </a:r>
            <a:r>
              <a:rPr lang="en-GB" sz="2400" dirty="0" smtClean="0"/>
              <a:t> </a:t>
            </a:r>
          </a:p>
          <a:p>
            <a:pPr marL="382588">
              <a:spcBef>
                <a:spcPts val="300"/>
              </a:spcBef>
              <a:buFont typeface="Lucida Grande" charset="0"/>
              <a:buChar char="•"/>
            </a:pPr>
            <a:endParaRPr lang="en-GB" sz="1800" dirty="0" smtClean="0"/>
          </a:p>
          <a:p>
            <a:pPr marL="382588">
              <a:spcBef>
                <a:spcPts val="300"/>
              </a:spcBef>
              <a:buFont typeface="Lucida Grande" charset="0"/>
              <a:buChar char="•"/>
            </a:pPr>
            <a:endParaRPr lang="en-GB" sz="1800" dirty="0" smtClean="0"/>
          </a:p>
          <a:p>
            <a:pPr marL="382588">
              <a:spcBef>
                <a:spcPts val="300"/>
              </a:spcBef>
              <a:buNone/>
            </a:pPr>
            <a:endParaRPr lang="en-GB" sz="1800" dirty="0"/>
          </a:p>
        </p:txBody>
      </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cs-CZ" sz="2800" dirty="0" smtClean="0">
                <a:latin typeface="+mn-lt"/>
              </a:rPr>
              <a:t>ON THE ROAD</a:t>
            </a:r>
            <a:endParaRPr lang="cs-CZ" sz="2800" dirty="0">
              <a:latin typeface="+mn-lt"/>
            </a:endParaRPr>
          </a:p>
        </p:txBody>
      </p:sp>
      <p:sp>
        <p:nvSpPr>
          <p:cNvPr id="3" name="Content Placeholder 2"/>
          <p:cNvSpPr>
            <a:spLocks noGrp="1"/>
          </p:cNvSpPr>
          <p:nvPr>
            <p:ph idx="4294967295"/>
          </p:nvPr>
        </p:nvSpPr>
        <p:spPr>
          <a:xfrm>
            <a:off x="0" y="1379538"/>
            <a:ext cx="8218488" cy="4497387"/>
          </a:xfrm>
        </p:spPr>
        <p:txBody>
          <a:bodyPr>
            <a:normAutofit/>
          </a:bodyPr>
          <a:lstStyle/>
          <a:p>
            <a:pPr marL="382588" algn="ctr">
              <a:buNone/>
            </a:pPr>
            <a:endParaRPr lang="en-GB" sz="4000" dirty="0" smtClean="0">
              <a:effectLst>
                <a:outerShdw blurRad="38100" dist="38100" dir="2700000" algn="tl">
                  <a:srgbClr val="000000">
                    <a:alpha val="43137"/>
                  </a:srgbClr>
                </a:outerShdw>
              </a:effectLst>
            </a:endParaRPr>
          </a:p>
          <a:p>
            <a:pPr marL="382588" algn="ctr">
              <a:buNone/>
            </a:pPr>
            <a:r>
              <a:rPr lang="en-GB" sz="4000" dirty="0" smtClean="0">
                <a:effectLst>
                  <a:outerShdw blurRad="38100" dist="38100" dir="2700000" algn="tl">
                    <a:srgbClr val="000000">
                      <a:alpha val="43137"/>
                    </a:srgbClr>
                  </a:outerShdw>
                </a:effectLst>
              </a:rPr>
              <a:t>We reward responsible drivers                       in conjunction with Czech Police  </a:t>
            </a:r>
            <a:br>
              <a:rPr lang="en-GB" sz="4000" dirty="0" smtClean="0">
                <a:effectLst>
                  <a:outerShdw blurRad="38100" dist="38100" dir="2700000" algn="tl">
                    <a:srgbClr val="000000">
                      <a:alpha val="43137"/>
                    </a:srgbClr>
                  </a:outerShdw>
                </a:effectLst>
              </a:rPr>
            </a:br>
            <a:r>
              <a:rPr lang="en-GB" sz="4000" dirty="0" smtClean="0">
                <a:effectLst>
                  <a:outerShdw blurRad="38100" dist="38100" dir="2700000" algn="tl">
                    <a:srgbClr val="000000">
                      <a:alpha val="43137"/>
                    </a:srgbClr>
                  </a:outerShdw>
                </a:effectLst>
              </a:rPr>
              <a:t>(a field activity)</a:t>
            </a:r>
            <a:endParaRPr lang="en-GB"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normAutofit fontScale="90000"/>
          </a:bodyPr>
          <a:lstStyle/>
          <a:p>
            <a:pPr algn="l"/>
            <a:r>
              <a:rPr lang="en-GB" sz="3600" dirty="0" smtClean="0">
                <a:sym typeface="Helvetica" charset="0"/>
              </a:rPr>
              <a:t/>
            </a:r>
            <a:br>
              <a:rPr lang="en-GB" sz="3600" dirty="0" smtClean="0">
                <a:sym typeface="Helvetica" charset="0"/>
              </a:rPr>
            </a:br>
            <a:r>
              <a:rPr lang="en-GB" sz="3100" dirty="0" smtClean="0">
                <a:sym typeface="Helvetica" charset="0"/>
              </a:rPr>
              <a:t>COORDINATION IN THE FIELD – PROMOTION ITEMS</a:t>
            </a:r>
            <a:r>
              <a:rPr lang="en-GB" dirty="0" smtClean="0">
                <a:solidFill>
                  <a:srgbClr val="0079A5"/>
                </a:solidFill>
                <a:latin typeface="Helvetica" charset="0"/>
                <a:cs typeface="Helvetica" charset="0"/>
                <a:sym typeface="Helvetica" charset="0"/>
              </a:rPr>
              <a:t/>
            </a:r>
            <a:br>
              <a:rPr lang="en-GB" dirty="0" smtClean="0">
                <a:solidFill>
                  <a:srgbClr val="0079A5"/>
                </a:solidFill>
                <a:latin typeface="Helvetica" charset="0"/>
                <a:cs typeface="Helvetica" charset="0"/>
                <a:sym typeface="Helvetica" charset="0"/>
              </a:rPr>
            </a:br>
            <a:endParaRPr lang="en-GB" dirty="0"/>
          </a:p>
        </p:txBody>
      </p:sp>
      <p:sp>
        <p:nvSpPr>
          <p:cNvPr id="3" name="Content Placeholder 2"/>
          <p:cNvSpPr>
            <a:spLocks noGrp="1"/>
          </p:cNvSpPr>
          <p:nvPr>
            <p:ph idx="1"/>
          </p:nvPr>
        </p:nvSpPr>
        <p:spPr>
          <a:xfrm>
            <a:off x="385192" y="1052736"/>
            <a:ext cx="4618856" cy="5127869"/>
          </a:xfrm>
        </p:spPr>
        <p:txBody>
          <a:bodyPr>
            <a:noAutofit/>
          </a:bodyPr>
          <a:lstStyle/>
          <a:p>
            <a:pPr marL="128588" lvl="3" indent="0">
              <a:spcBef>
                <a:spcPts val="300"/>
              </a:spcBef>
              <a:buSzPct val="100000"/>
              <a:buNone/>
            </a:pPr>
            <a:r>
              <a:rPr lang="en-GB" dirty="0" smtClean="0">
                <a:latin typeface="+mj-lt"/>
                <a:cs typeface="Helvetica" charset="0"/>
                <a:sym typeface="Helvetica" charset="0"/>
              </a:rPr>
              <a:t>CZECH POLICE </a:t>
            </a:r>
          </a:p>
          <a:p>
            <a:pPr marL="533400" lvl="4" indent="-190500">
              <a:spcBef>
                <a:spcPts val="300"/>
              </a:spcBef>
              <a:buSzPct val="100000"/>
              <a:buFont typeface="Lucida Grande" charset="0"/>
              <a:buChar char="–"/>
            </a:pPr>
            <a:r>
              <a:rPr lang="en-GB" dirty="0" smtClean="0">
                <a:latin typeface="+mj-lt"/>
                <a:cs typeface="Helvetica" charset="0"/>
                <a:sym typeface="Helvetica" charset="0"/>
              </a:rPr>
              <a:t>Easter weekend</a:t>
            </a:r>
          </a:p>
          <a:p>
            <a:pPr marL="533400" lvl="4" indent="-190500">
              <a:spcBef>
                <a:spcPts val="300"/>
              </a:spcBef>
              <a:buSzPct val="100000"/>
              <a:buFont typeface="Lucida Grande" charset="0"/>
              <a:buChar char="–"/>
            </a:pPr>
            <a:r>
              <a:rPr lang="cs-CZ" dirty="0" err="1" smtClean="0">
                <a:latin typeface="+mj-lt"/>
                <a:cs typeface="Helvetica" charset="0"/>
                <a:sym typeface="Helvetica" charset="0"/>
              </a:rPr>
              <a:t>Summer</a:t>
            </a:r>
            <a:r>
              <a:rPr lang="cs-CZ" dirty="0" smtClean="0">
                <a:latin typeface="+mj-lt"/>
                <a:cs typeface="Helvetica" charset="0"/>
                <a:sym typeface="Helvetica" charset="0"/>
              </a:rPr>
              <a:t> h</a:t>
            </a:r>
            <a:r>
              <a:rPr lang="en-GB" dirty="0" err="1" smtClean="0">
                <a:latin typeface="+mj-lt"/>
                <a:cs typeface="Helvetica" charset="0"/>
                <a:sym typeface="Helvetica" charset="0"/>
              </a:rPr>
              <a:t>olidays</a:t>
            </a:r>
            <a:r>
              <a:rPr lang="en-GB" dirty="0" smtClean="0">
                <a:latin typeface="+mj-lt"/>
                <a:cs typeface="Helvetica" charset="0"/>
                <a:sym typeface="Helvetica" charset="0"/>
              </a:rPr>
              <a:t> (July – August</a:t>
            </a:r>
            <a:r>
              <a:rPr lang="cs-CZ" dirty="0" smtClean="0">
                <a:latin typeface="+mj-lt"/>
                <a:cs typeface="Helvetica" charset="0"/>
                <a:sym typeface="Helvetica" charset="0"/>
              </a:rPr>
              <a:t>)</a:t>
            </a:r>
            <a:endParaRPr lang="en-GB" dirty="0" smtClean="0">
              <a:latin typeface="+mj-lt"/>
              <a:cs typeface="Helvetica" charset="0"/>
              <a:sym typeface="Helvetica" charset="0"/>
            </a:endParaRPr>
          </a:p>
          <a:p>
            <a:pPr marL="533400" lvl="4" indent="-190500">
              <a:spcBef>
                <a:spcPts val="300"/>
              </a:spcBef>
              <a:buSzPct val="100000"/>
              <a:buNone/>
            </a:pPr>
            <a:endParaRPr lang="en-GB" dirty="0" smtClean="0">
              <a:latin typeface="+mj-lt"/>
              <a:cs typeface="Helvetica" charset="0"/>
              <a:sym typeface="Helvetica" charset="0"/>
            </a:endParaRPr>
          </a:p>
          <a:p>
            <a:pPr marL="128588" lvl="3" indent="0">
              <a:spcBef>
                <a:spcPts val="300"/>
              </a:spcBef>
              <a:buSzPct val="100000"/>
              <a:buNone/>
            </a:pPr>
            <a:r>
              <a:rPr lang="en-GB" dirty="0" smtClean="0">
                <a:latin typeface="+mj-lt"/>
                <a:cs typeface="Helvetica" charset="0"/>
                <a:sym typeface="Helvetica" charset="0"/>
              </a:rPr>
              <a:t>BREWERS,</a:t>
            </a:r>
          </a:p>
          <a:p>
            <a:pPr marL="128588" lvl="3" indent="0">
              <a:spcBef>
                <a:spcPts val="300"/>
              </a:spcBef>
              <a:buSzPct val="100000"/>
              <a:buNone/>
            </a:pPr>
            <a:r>
              <a:rPr lang="en-GB" dirty="0" smtClean="0">
                <a:latin typeface="+mj-lt"/>
                <a:cs typeface="Helvetica" charset="0"/>
                <a:sym typeface="Helvetica" charset="0"/>
              </a:rPr>
              <a:t>which brew non-alcoholic beer proactively took part in the campaign and provided their products</a:t>
            </a:r>
          </a:p>
          <a:p>
            <a:pPr marL="319088" lvl="3" indent="-190500">
              <a:spcBef>
                <a:spcPts val="300"/>
              </a:spcBef>
              <a:buSzPct val="100000"/>
              <a:buFont typeface="Lucida Grande" charset="0"/>
              <a:buChar char="–"/>
            </a:pPr>
            <a:endParaRPr lang="en-GB" dirty="0" smtClean="0">
              <a:latin typeface="+mj-lt"/>
              <a:cs typeface="Helvetica" charset="0"/>
              <a:sym typeface="Helvetica" charset="0"/>
            </a:endParaRPr>
          </a:p>
          <a:p>
            <a:pPr marL="128588" lvl="3" indent="0">
              <a:spcBef>
                <a:spcPts val="300"/>
              </a:spcBef>
              <a:buSzPct val="100000"/>
              <a:buNone/>
            </a:pPr>
            <a:r>
              <a:rPr lang="en-GB" dirty="0" smtClean="0">
                <a:latin typeface="+mj-lt"/>
                <a:cs typeface="Helvetica" charset="0"/>
                <a:sym typeface="Helvetica" charset="0"/>
              </a:rPr>
              <a:t>THE PROMOTERS </a:t>
            </a:r>
          </a:p>
          <a:p>
            <a:pPr marL="128588" lvl="3" indent="0">
              <a:spcBef>
                <a:spcPts val="300"/>
              </a:spcBef>
              <a:buSzPct val="100000"/>
              <a:buNone/>
            </a:pPr>
            <a:r>
              <a:rPr lang="en-GB" dirty="0" err="1" smtClean="0">
                <a:latin typeface="+mj-lt"/>
                <a:cs typeface="Helvetica" charset="0"/>
                <a:sym typeface="Helvetica" charset="0"/>
              </a:rPr>
              <a:t>acte</a:t>
            </a:r>
            <a:r>
              <a:rPr lang="en-GB" dirty="0" smtClean="0">
                <a:latin typeface="+mj-lt"/>
                <a:cs typeface="Helvetica" charset="0"/>
                <a:sym typeface="Helvetica" charset="0"/>
              </a:rPr>
              <a:t> on behalf of the Czech Beer and Malt Association  and the ‘</a:t>
            </a:r>
            <a:r>
              <a:rPr lang="en-GB" i="1" dirty="0" smtClean="0"/>
              <a:t>When I Drive, I Drink Non-alcoholic Beer</a:t>
            </a:r>
            <a:r>
              <a:rPr lang="en-GB" dirty="0" smtClean="0">
                <a:latin typeface="+mj-lt"/>
                <a:cs typeface="Helvetica" charset="0"/>
                <a:sym typeface="Helvetica" charset="0"/>
              </a:rPr>
              <a:t>’ project, and wore reflective vests featuring the project’s logo.</a:t>
            </a:r>
          </a:p>
          <a:p>
            <a:pPr marL="319088" lvl="3" indent="-190500">
              <a:spcBef>
                <a:spcPts val="300"/>
              </a:spcBef>
              <a:buSzPct val="100000"/>
              <a:buFont typeface="Lucida Grande" charset="0"/>
              <a:buChar char="–"/>
            </a:pPr>
            <a:endParaRPr lang="en-GB" dirty="0" smtClean="0">
              <a:latin typeface="+mj-lt"/>
              <a:cs typeface="Helvetica" charset="0"/>
              <a:sym typeface="Helvetica" charset="0"/>
            </a:endParaRPr>
          </a:p>
          <a:p>
            <a:pPr marL="382588" algn="ctr">
              <a:buNone/>
            </a:pPr>
            <a:endParaRPr lang="en-GB" sz="4400" dirty="0">
              <a:effectLst>
                <a:outerShdw blurRad="38100" dist="38100" dir="2700000" algn="tl">
                  <a:srgbClr val="000000">
                    <a:alpha val="43137"/>
                  </a:srgbClr>
                </a:outerShdw>
              </a:effectLst>
            </a:endParaRPr>
          </a:p>
        </p:txBody>
      </p:sp>
      <p:pic>
        <p:nvPicPr>
          <p:cNvPr id="4" name="Picture 4"/>
          <p:cNvPicPr>
            <a:picLocks noChangeAspect="1" noChangeArrowheads="1"/>
          </p:cNvPicPr>
          <p:nvPr/>
        </p:nvPicPr>
        <p:blipFill>
          <a:blip r:embed="rId2" cstate="print"/>
          <a:srcRect/>
          <a:stretch>
            <a:fillRect/>
          </a:stretch>
        </p:blipFill>
        <p:spPr bwMode="auto">
          <a:xfrm>
            <a:off x="5004048" y="1484784"/>
            <a:ext cx="1481911" cy="1913012"/>
          </a:xfrm>
          <a:prstGeom prst="rect">
            <a:avLst/>
          </a:prstGeom>
          <a:noFill/>
          <a:ln w="12700" cap="flat">
            <a:noFill/>
            <a:miter lim="800000"/>
            <a:headEnd/>
            <a:tailEnd/>
          </a:ln>
        </p:spPr>
      </p:pic>
      <p:sp>
        <p:nvSpPr>
          <p:cNvPr id="8" name="Obdélník 7"/>
          <p:cNvSpPr/>
          <p:nvPr/>
        </p:nvSpPr>
        <p:spPr>
          <a:xfrm>
            <a:off x="5220072" y="3284984"/>
            <a:ext cx="1313436" cy="323165"/>
          </a:xfrm>
          <a:prstGeom prst="rect">
            <a:avLst/>
          </a:prstGeom>
        </p:spPr>
        <p:txBody>
          <a:bodyPr wrap="none">
            <a:spAutoFit/>
          </a:bodyPr>
          <a:lstStyle/>
          <a:p>
            <a:pPr marL="0" lvl="3">
              <a:spcBef>
                <a:spcPts val="300"/>
              </a:spcBef>
            </a:pPr>
            <a:r>
              <a:rPr lang="en-GB" sz="1500" smtClean="0">
                <a:latin typeface="+mj-lt"/>
                <a:cs typeface="Helvetica" charset="0"/>
                <a:sym typeface="Helvetica" charset="0"/>
              </a:rPr>
              <a:t>Reflective vest</a:t>
            </a:r>
          </a:p>
        </p:txBody>
      </p:sp>
      <p:sp>
        <p:nvSpPr>
          <p:cNvPr id="9" name="Obdélník 8"/>
          <p:cNvSpPr/>
          <p:nvPr/>
        </p:nvSpPr>
        <p:spPr>
          <a:xfrm>
            <a:off x="6732240" y="3284984"/>
            <a:ext cx="1840632" cy="323165"/>
          </a:xfrm>
          <a:prstGeom prst="rect">
            <a:avLst/>
          </a:prstGeom>
        </p:spPr>
        <p:txBody>
          <a:bodyPr wrap="none">
            <a:spAutoFit/>
          </a:bodyPr>
          <a:lstStyle/>
          <a:p>
            <a:pPr marL="0" lvl="3">
              <a:spcBef>
                <a:spcPts val="300"/>
              </a:spcBef>
            </a:pPr>
            <a:r>
              <a:rPr lang="en-GB" sz="1500" smtClean="0">
                <a:latin typeface="+mj-lt"/>
                <a:cs typeface="Helvetica" charset="0"/>
                <a:sym typeface="Helvetica" charset="0"/>
              </a:rPr>
              <a:t>Alcotester packaging </a:t>
            </a:r>
          </a:p>
        </p:txBody>
      </p:sp>
      <p:pic>
        <p:nvPicPr>
          <p:cNvPr id="10" name="Alkotester_2015_04A_rpnp.jpg"/>
          <p:cNvPicPr/>
          <p:nvPr/>
        </p:nvPicPr>
        <p:blipFill>
          <a:blip r:embed="rId3" cstate="print">
            <a:extLst/>
          </a:blip>
          <a:stretch>
            <a:fillRect/>
          </a:stretch>
        </p:blipFill>
        <p:spPr>
          <a:xfrm>
            <a:off x="6660232" y="1340768"/>
            <a:ext cx="1999453" cy="1872208"/>
          </a:xfrm>
          <a:prstGeom prst="rect">
            <a:avLst/>
          </a:prstGeom>
          <a:ln w="12700">
            <a:miter lim="400000"/>
          </a:ln>
        </p:spPr>
      </p:pic>
      <p:pic>
        <p:nvPicPr>
          <p:cNvPr id="11" name="DBA - PIVO 148.jpg"/>
          <p:cNvPicPr/>
          <p:nvPr/>
        </p:nvPicPr>
        <p:blipFill>
          <a:blip r:embed="rId4" cstate="print">
            <a:extLst/>
          </a:blip>
          <a:stretch>
            <a:fillRect/>
          </a:stretch>
        </p:blipFill>
        <p:spPr>
          <a:xfrm>
            <a:off x="5220072" y="3861048"/>
            <a:ext cx="3302989" cy="2459240"/>
          </a:xfrm>
          <a:prstGeom prst="rect">
            <a:avLst/>
          </a:prstGeom>
          <a:ln w="12700">
            <a:miter lim="400000"/>
          </a:ln>
        </p:spPr>
      </p:pic>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spcBef>
                <a:spcPts val="400"/>
              </a:spcBef>
            </a:pPr>
            <a:r>
              <a:rPr lang="en-GB" sz="2800" dirty="0" smtClean="0">
                <a:cs typeface="Helvetica" charset="0"/>
                <a:sym typeface="Helvetica" charset="0"/>
              </a:rPr>
              <a:t>THE FIELD ACTIVITY</a:t>
            </a:r>
          </a:p>
        </p:txBody>
      </p:sp>
      <p:sp>
        <p:nvSpPr>
          <p:cNvPr id="3" name="Obdélník 2"/>
          <p:cNvSpPr/>
          <p:nvPr/>
        </p:nvSpPr>
        <p:spPr>
          <a:xfrm>
            <a:off x="3635896" y="980728"/>
            <a:ext cx="5256584" cy="4888518"/>
          </a:xfrm>
          <a:prstGeom prst="rect">
            <a:avLst/>
          </a:prstGeom>
        </p:spPr>
        <p:txBody>
          <a:bodyPr wrap="square">
            <a:spAutoFit/>
          </a:bodyPr>
          <a:lstStyle/>
          <a:p>
            <a:pPr>
              <a:spcBef>
                <a:spcPts val="400"/>
              </a:spcBef>
              <a:buClr>
                <a:srgbClr val="000000"/>
              </a:buClr>
            </a:pPr>
            <a:endParaRPr lang="en-GB" sz="1300" smtClean="0">
              <a:latin typeface="Helvetica" charset="0"/>
              <a:cs typeface="Helvetica" charset="0"/>
              <a:sym typeface="Helvetica" charset="0"/>
            </a:endParaRPr>
          </a:p>
          <a:p>
            <a:pPr>
              <a:spcBef>
                <a:spcPts val="400"/>
              </a:spcBef>
              <a:buClr>
                <a:srgbClr val="000000"/>
              </a:buClr>
              <a:buFont typeface="Lucida Grande" charset="0"/>
              <a:buChar char=" "/>
            </a:pPr>
            <a:r>
              <a:rPr lang="en-GB" sz="1300" b="1" smtClean="0">
                <a:latin typeface="Helvetica" charset="0"/>
                <a:cs typeface="Helvetica" charset="0"/>
                <a:sym typeface="Helvetica" charset="0"/>
              </a:rPr>
              <a:t>Promotion Day – the scenario</a:t>
            </a:r>
          </a:p>
          <a:p>
            <a:pPr>
              <a:spcBef>
                <a:spcPts val="400"/>
              </a:spcBef>
              <a:buClr>
                <a:srgbClr val="000000"/>
              </a:buClr>
              <a:buFont typeface="Lucida Grande" charset="0"/>
              <a:buChar char=" "/>
            </a:pPr>
            <a:r>
              <a:rPr lang="en-GB" sz="1300" smtClean="0">
                <a:latin typeface="Helvetica" charset="0"/>
                <a:cs typeface="Helvetica" charset="0"/>
                <a:sym typeface="Helvetica" charset="0"/>
              </a:rPr>
              <a:t>- In agreement with a brewery representative, the promoter collects non-alcoholic beer from the distribution depot.</a:t>
            </a:r>
          </a:p>
          <a:p>
            <a:pPr>
              <a:spcBef>
                <a:spcPts val="400"/>
              </a:spcBef>
              <a:buClr>
                <a:srgbClr val="000000"/>
              </a:buClr>
              <a:buFont typeface="Lucida Grande" charset="0"/>
              <a:buChar char=" "/>
            </a:pPr>
            <a:endParaRPr lang="en-GB" sz="1300" smtClean="0">
              <a:latin typeface="Helvetica" charset="0"/>
              <a:cs typeface="Helvetica" charset="0"/>
              <a:sym typeface="Helvetica" charset="0"/>
            </a:endParaRPr>
          </a:p>
          <a:p>
            <a:pPr>
              <a:spcBef>
                <a:spcPts val="400"/>
              </a:spcBef>
              <a:buClr>
                <a:srgbClr val="000000"/>
              </a:buClr>
              <a:buFont typeface="Lucida Grande" charset="0"/>
              <a:buChar char=" "/>
            </a:pPr>
            <a:r>
              <a:rPr lang="en-GB" sz="1300" smtClean="0">
                <a:latin typeface="Helvetica" charset="0"/>
                <a:cs typeface="Helvetica" charset="0"/>
                <a:sym typeface="Helvetica" charset="0"/>
              </a:rPr>
              <a:t>- As per the preventive activity plan drawn up by Czech Police, the promoter arrives, on agreed time, at a police check point, or at a Police Station and travels to the check point together with the police.</a:t>
            </a:r>
          </a:p>
          <a:p>
            <a:pPr>
              <a:spcBef>
                <a:spcPts val="400"/>
              </a:spcBef>
              <a:buClr>
                <a:srgbClr val="000000"/>
              </a:buClr>
              <a:buFont typeface="Lucida Grande" charset="0"/>
              <a:buChar char=" "/>
            </a:pPr>
            <a:endParaRPr lang="en-GB" sz="1300" smtClean="0">
              <a:latin typeface="Helvetica" charset="0"/>
              <a:cs typeface="Helvetica" charset="0"/>
              <a:sym typeface="Helvetica" charset="0"/>
            </a:endParaRPr>
          </a:p>
          <a:p>
            <a:pPr>
              <a:spcBef>
                <a:spcPts val="400"/>
              </a:spcBef>
              <a:buClr>
                <a:srgbClr val="000000"/>
              </a:buClr>
              <a:buFont typeface="Lucida Grande" charset="0"/>
              <a:buChar char=" "/>
            </a:pPr>
            <a:r>
              <a:rPr lang="en-GB" sz="1300" smtClean="0">
                <a:latin typeface="Helvetica" charset="0"/>
                <a:cs typeface="Helvetica" charset="0"/>
                <a:sym typeface="Helvetica" charset="0"/>
              </a:rPr>
              <a:t>- Once at the check point, the promoter pulls off at the place identified by the police and then follows instructions given by the policemen on the spot.</a:t>
            </a:r>
          </a:p>
          <a:p>
            <a:pPr>
              <a:spcBef>
                <a:spcPts val="400"/>
              </a:spcBef>
              <a:buClr>
                <a:srgbClr val="000000"/>
              </a:buClr>
              <a:buFont typeface="Lucida Grande" charset="0"/>
              <a:buChar char=" "/>
            </a:pPr>
            <a:endParaRPr lang="en-GB" sz="1300" smtClean="0">
              <a:latin typeface="Helvetica" charset="0"/>
              <a:cs typeface="Helvetica" charset="0"/>
              <a:sym typeface="Helvetica" charset="0"/>
            </a:endParaRPr>
          </a:p>
          <a:p>
            <a:pPr>
              <a:spcBef>
                <a:spcPts val="400"/>
              </a:spcBef>
              <a:buClr>
                <a:srgbClr val="000000"/>
              </a:buClr>
              <a:buFont typeface="Lucida Grande" charset="0"/>
              <a:buChar char=" "/>
            </a:pPr>
            <a:r>
              <a:rPr lang="en-GB" sz="1300" smtClean="0">
                <a:latin typeface="Helvetica" charset="0"/>
                <a:cs typeface="Helvetica" charset="0"/>
                <a:sym typeface="Helvetica" charset="0"/>
              </a:rPr>
              <a:t>- Only one promoter is allowed at the check point. He/she is wearing a blue reflective vest, and has non-alcoholic beer and presents for drivers checked, a disposable alcotester that includes information about the project.</a:t>
            </a:r>
          </a:p>
          <a:p>
            <a:pPr>
              <a:spcBef>
                <a:spcPts val="400"/>
              </a:spcBef>
              <a:buClr>
                <a:srgbClr val="000000"/>
              </a:buClr>
              <a:buFont typeface="Lucida Grande" charset="0"/>
              <a:buChar char=" "/>
            </a:pPr>
            <a:endParaRPr lang="en-GB" sz="1300" smtClean="0">
              <a:latin typeface="Helvetica" charset="0"/>
              <a:cs typeface="Helvetica" charset="0"/>
              <a:sym typeface="Helvetica" charset="0"/>
            </a:endParaRPr>
          </a:p>
          <a:p>
            <a:pPr>
              <a:spcBef>
                <a:spcPts val="400"/>
              </a:spcBef>
              <a:buClr>
                <a:srgbClr val="000000"/>
              </a:buClr>
              <a:buFont typeface="Lucida Grande" charset="0"/>
              <a:buChar char=" "/>
            </a:pPr>
            <a:r>
              <a:rPr lang="en-GB" sz="1300" smtClean="0">
                <a:latin typeface="Helvetica" charset="0"/>
                <a:cs typeface="Helvetica" charset="0"/>
                <a:sym typeface="Helvetica" charset="0"/>
              </a:rPr>
              <a:t>- The promoter rewards only those drivers who have passed the breath test.</a:t>
            </a:r>
          </a:p>
          <a:p>
            <a:pPr>
              <a:spcBef>
                <a:spcPts val="400"/>
              </a:spcBef>
              <a:buClr>
                <a:srgbClr val="000000"/>
              </a:buClr>
              <a:buFont typeface="Lucida Grande" charset="0"/>
              <a:buChar char=" "/>
            </a:pPr>
            <a:r>
              <a:rPr lang="en-GB" sz="1300" smtClean="0">
                <a:latin typeface="Helvetica" charset="0"/>
                <a:cs typeface="Helvetica" charset="0"/>
                <a:sym typeface="Helvetica" charset="0"/>
              </a:rPr>
              <a:t>- The promoter must NOT distribute brewery advertising items</a:t>
            </a:r>
            <a:r>
              <a:rPr lang="en-GB" sz="1500" smtClean="0">
                <a:latin typeface="Helvetica" charset="0"/>
                <a:cs typeface="Helvetica" charset="0"/>
                <a:sym typeface="Helvetica" charset="0"/>
              </a:rPr>
              <a:t>.</a:t>
            </a:r>
          </a:p>
        </p:txBody>
      </p:sp>
      <p:pic>
        <p:nvPicPr>
          <p:cNvPr id="4" name="Picture 2"/>
          <p:cNvPicPr>
            <a:picLocks noChangeAspect="1" noChangeArrowheads="1"/>
          </p:cNvPicPr>
          <p:nvPr/>
        </p:nvPicPr>
        <p:blipFill>
          <a:blip r:embed="rId2" cstate="print"/>
          <a:srcRect/>
          <a:stretch>
            <a:fillRect/>
          </a:stretch>
        </p:blipFill>
        <p:spPr bwMode="auto">
          <a:xfrm>
            <a:off x="323528" y="1124744"/>
            <a:ext cx="3215481" cy="2407611"/>
          </a:xfrm>
          <a:prstGeom prst="rect">
            <a:avLst/>
          </a:prstGeom>
          <a:noFill/>
          <a:ln w="12700" cap="flat">
            <a:noFill/>
            <a:miter lim="800000"/>
            <a:headEnd/>
            <a:tailEnd/>
          </a:ln>
        </p:spPr>
      </p:pic>
      <p:pic>
        <p:nvPicPr>
          <p:cNvPr id="5" name="Picture 3"/>
          <p:cNvPicPr>
            <a:picLocks noChangeAspect="1" noChangeArrowheads="1"/>
          </p:cNvPicPr>
          <p:nvPr/>
        </p:nvPicPr>
        <p:blipFill>
          <a:blip r:embed="rId3" cstate="print"/>
          <a:srcRect l="1846" t="1965" r="754" b="565"/>
          <a:stretch>
            <a:fillRect/>
          </a:stretch>
        </p:blipFill>
        <p:spPr bwMode="auto">
          <a:xfrm>
            <a:off x="539552" y="3717032"/>
            <a:ext cx="2880320" cy="2200334"/>
          </a:xfrm>
          <a:prstGeom prst="rect">
            <a:avLst/>
          </a:prstGeom>
          <a:noFill/>
          <a:ln w="12700" cap="flat">
            <a:noFill/>
            <a:miter lim="800000"/>
            <a:headEnd/>
            <a:tailEnd/>
          </a:ln>
        </p:spPr>
      </p:pic>
    </p:spTree>
    <p:extLst>
      <p:ext uri="{BB962C8B-B14F-4D97-AF65-F5344CB8AC3E}">
        <p14:creationId xmlns:p14="http://schemas.microsoft.com/office/powerpoint/2010/main" val="15827750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dirty="0" smtClean="0"/>
              <a:t>TREND ACTIVIETIS</a:t>
            </a:r>
            <a:endParaRPr lang="en-GB" sz="2800" dirty="0"/>
          </a:p>
        </p:txBody>
      </p:sp>
      <p:graphicFrame>
        <p:nvGraphicFramePr>
          <p:cNvPr id="5" name="Table 56"/>
          <p:cNvGraphicFramePr/>
          <p:nvPr>
            <p:extLst>
              <p:ext uri="{D42A27DB-BD31-4B8C-83A1-F6EECF244321}">
                <p14:modId xmlns:p14="http://schemas.microsoft.com/office/powerpoint/2010/main" val="1838222125"/>
              </p:ext>
            </p:extLst>
          </p:nvPr>
        </p:nvGraphicFramePr>
        <p:xfrm>
          <a:off x="683568" y="1268760"/>
          <a:ext cx="7560841" cy="1944216"/>
        </p:xfrm>
        <a:graphic>
          <a:graphicData uri="http://schemas.openxmlformats.org/drawingml/2006/table">
            <a:tbl>
              <a:tblPr/>
              <a:tblGrid>
                <a:gridCol w="1591757"/>
                <a:gridCol w="994848"/>
                <a:gridCol w="928524"/>
                <a:gridCol w="1127494"/>
                <a:gridCol w="928524"/>
                <a:gridCol w="1127494"/>
                <a:gridCol w="862200"/>
              </a:tblGrid>
              <a:tr h="479823">
                <a:tc>
                  <a:txBody>
                    <a:bodyPr/>
                    <a:lstStyle/>
                    <a:p>
                      <a:pPr marR="81279" lvl="0" algn="ctr" defTabSz="914400">
                        <a:spcBef>
                          <a:spcPts val="400"/>
                        </a:spcBef>
                        <a:tabLst>
                          <a:tab pos="558800" algn="l"/>
                        </a:tabLst>
                        <a:defRPr sz="1900">
                          <a:uFill>
                            <a:solidFill/>
                          </a:uFill>
                          <a:latin typeface="+mn-lt"/>
                          <a:ea typeface="+mn-ea"/>
                          <a:cs typeface="+mn-cs"/>
                          <a:sym typeface="Helvetica"/>
                        </a:defRPr>
                      </a:pPr>
                      <a:endParaRPr dirty="0"/>
                    </a:p>
                  </a:txBody>
                  <a:tcPr marL="50800" marR="50800" marT="50800" marB="50800" anchor="ctr" horzOverflow="overflow">
                    <a:lnL w="12700">
                      <a:miter lim="400000"/>
                    </a:lnL>
                    <a:lnR w="12700">
                      <a:miter lim="400000"/>
                    </a:lnR>
                    <a:lnT w="12700">
                      <a:miter lim="400000"/>
                    </a:lnT>
                    <a:lnB w="12700">
                      <a:solidFill>
                        <a:srgbClr val="FFFFFF"/>
                      </a:solidFill>
                      <a:miter lim="400000"/>
                    </a:lnB>
                  </a:tcPr>
                </a:tc>
                <a:tc>
                  <a:txBody>
                    <a:bodyPr/>
                    <a:lstStyle/>
                    <a:p>
                      <a:pPr marR="81279" lvl="0" algn="ctr" defTabSz="914400">
                        <a:spcBef>
                          <a:spcPts val="400"/>
                        </a:spcBef>
                        <a:tabLst>
                          <a:tab pos="558800" algn="l"/>
                        </a:tabLst>
                        <a:defRPr sz="1800"/>
                      </a:pPr>
                      <a:r>
                        <a:rPr sz="1800" dirty="0">
                          <a:solidFill>
                            <a:srgbClr val="FFFFFF"/>
                          </a:solidFill>
                          <a:uFill>
                            <a:solidFill/>
                          </a:uFill>
                          <a:latin typeface="Helvetica" pitchFamily="34" charset="0"/>
                          <a:ea typeface="+mn-ea"/>
                          <a:cs typeface="Helvetica" pitchFamily="34" charset="0"/>
                          <a:sym typeface="Helvetica"/>
                        </a:rPr>
                        <a:t>2011</a:t>
                      </a:r>
                    </a:p>
                  </a:txBody>
                  <a:tcPr marL="50800" marR="50800" marT="50800" marB="50800" anchor="ctr" horzOverflow="overflow">
                    <a:lnL w="12700">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dirty="0">
                          <a:solidFill>
                            <a:srgbClr val="FFFFFF"/>
                          </a:solidFill>
                          <a:uFill>
                            <a:solidFill/>
                          </a:uFill>
                          <a:latin typeface="Helvetica" pitchFamily="34" charset="0"/>
                          <a:ea typeface="+mn-ea"/>
                          <a:cs typeface="Helvetica" pitchFamily="34" charset="0"/>
                          <a:sym typeface="Helvetica"/>
                        </a:rPr>
                        <a:t>2012</a:t>
                      </a:r>
                    </a:p>
                  </a:txBody>
                  <a:tcPr marL="50800" marR="50800" marT="50800" marB="50800" anchor="ctr" horzOverflow="overflow">
                    <a:lnL w="12700">
                      <a:solidFill>
                        <a:srgbClr val="FFFFFF"/>
                      </a:solidFill>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dirty="0">
                          <a:solidFill>
                            <a:srgbClr val="FFFFFF"/>
                          </a:solidFill>
                          <a:uFill>
                            <a:solidFill/>
                          </a:uFill>
                          <a:latin typeface="Helvetica" pitchFamily="34" charset="0"/>
                          <a:ea typeface="+mn-ea"/>
                          <a:cs typeface="Helvetica" pitchFamily="34" charset="0"/>
                          <a:sym typeface="Helvetica"/>
                        </a:rPr>
                        <a:t>2013</a:t>
                      </a:r>
                    </a:p>
                  </a:txBody>
                  <a:tcPr marL="50800" marR="50800" marT="50800" marB="50800" anchor="ctr" horzOverflow="overflow">
                    <a:lnL w="12700">
                      <a:solidFill>
                        <a:srgbClr val="FFFFFF"/>
                      </a:solidFill>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dirty="0">
                          <a:solidFill>
                            <a:srgbClr val="FFFFFF"/>
                          </a:solidFill>
                          <a:uFill>
                            <a:solidFill/>
                          </a:uFill>
                          <a:latin typeface="Helvetica" pitchFamily="34" charset="0"/>
                          <a:ea typeface="+mn-ea"/>
                          <a:cs typeface="Helvetica" pitchFamily="34" charset="0"/>
                          <a:sym typeface="Helvetica"/>
                        </a:rPr>
                        <a:t>2014</a:t>
                      </a:r>
                    </a:p>
                  </a:txBody>
                  <a:tcPr marL="50800" marR="50800" marT="50800" marB="50800" anchor="ctr" horzOverflow="overflow">
                    <a:lnL w="12700">
                      <a:solidFill>
                        <a:srgbClr val="FFFFFF"/>
                      </a:solidFill>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a:solidFill>
                            <a:srgbClr val="FFFFFF"/>
                          </a:solidFill>
                          <a:uFill>
                            <a:solidFill/>
                          </a:uFill>
                          <a:latin typeface="Helvetica" pitchFamily="34" charset="0"/>
                          <a:ea typeface="+mn-ea"/>
                          <a:cs typeface="Helvetica" pitchFamily="34" charset="0"/>
                          <a:sym typeface="Helvetica"/>
                        </a:rPr>
                        <a:t>2015*</a:t>
                      </a:r>
                    </a:p>
                  </a:txBody>
                  <a:tcPr marL="50800" marR="50800" marT="50800" marB="50800" anchor="ctr" horzOverflow="overflow">
                    <a:lnL w="12700">
                      <a:solidFill>
                        <a:srgbClr val="FFFFFF"/>
                      </a:solidFill>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lang="cs-CZ" sz="1800" dirty="0" err="1" smtClean="0">
                          <a:solidFill>
                            <a:srgbClr val="FFFFFF"/>
                          </a:solidFill>
                          <a:uFill>
                            <a:solidFill/>
                          </a:uFill>
                          <a:latin typeface="Helvetica" pitchFamily="34" charset="0"/>
                          <a:ea typeface="+mn-ea"/>
                          <a:cs typeface="Helvetica" pitchFamily="34" charset="0"/>
                          <a:sym typeface="Helvetica"/>
                        </a:rPr>
                        <a:t>Total</a:t>
                      </a:r>
                      <a:endParaRPr sz="1800" dirty="0">
                        <a:solidFill>
                          <a:srgbClr val="FFFFFF"/>
                        </a:solidFill>
                        <a:uFill>
                          <a:solidFill/>
                        </a:uFill>
                        <a:latin typeface="Helvetica" pitchFamily="34" charset="0"/>
                        <a:ea typeface="+mn-ea"/>
                        <a:cs typeface="Helvetica" pitchFamily="34" charset="0"/>
                        <a:sym typeface="Helvetica"/>
                      </a:endParaRPr>
                    </a:p>
                  </a:txBody>
                  <a:tcPr marL="50800" marR="50800" marT="50800" marB="50800" anchor="ctr" horzOverflow="overflow">
                    <a:lnL w="12700">
                      <a:solidFill>
                        <a:srgbClr val="FFFFFF"/>
                      </a:solidFill>
                      <a:miter lim="400000"/>
                    </a:lnL>
                    <a:lnR w="38100">
                      <a:solidFill>
                        <a:srgbClr val="000000">
                          <a:alpha val="0"/>
                        </a:srgbClr>
                      </a:solidFill>
                      <a:miter lim="400000"/>
                    </a:lnR>
                    <a:lnT w="28575">
                      <a:miter lim="400000"/>
                    </a:lnT>
                    <a:lnB>
                      <a:solidFill>
                        <a:srgbClr val="FFFFFF"/>
                      </a:solidFill>
                      <a:miter lim="400000"/>
                    </a:lnB>
                    <a:solidFill>
                      <a:srgbClr val="A6AAA8"/>
                    </a:solidFill>
                  </a:tcPr>
                </a:tc>
              </a:tr>
              <a:tr h="853710">
                <a:tc>
                  <a:txBody>
                    <a:bodyPr/>
                    <a:lstStyle/>
                    <a:p>
                      <a:pPr marR="81279" lvl="0" algn="ctr" defTabSz="914400">
                        <a:spcBef>
                          <a:spcPts val="400"/>
                        </a:spcBef>
                        <a:tabLst>
                          <a:tab pos="558800" algn="l"/>
                        </a:tabLst>
                      </a:pPr>
                      <a:r>
                        <a:rPr lang="cs-CZ" sz="1300" dirty="0" smtClean="0">
                          <a:solidFill>
                            <a:srgbClr val="FFFFFF"/>
                          </a:solidFill>
                          <a:uFill>
                            <a:solidFill/>
                          </a:uFill>
                          <a:latin typeface="Helvetica" pitchFamily="34" charset="0"/>
                          <a:ea typeface="Helvetica"/>
                          <a:cs typeface="Helvetica" pitchFamily="34" charset="0"/>
                          <a:sym typeface="Helvetica"/>
                        </a:rPr>
                        <a:t>NUMBER</a:t>
                      </a:r>
                      <a:r>
                        <a:rPr lang="cs-CZ" sz="1300" baseline="0" dirty="0" smtClean="0">
                          <a:solidFill>
                            <a:srgbClr val="FFFFFF"/>
                          </a:solidFill>
                          <a:uFill>
                            <a:solidFill/>
                          </a:uFill>
                          <a:latin typeface="Helvetica" pitchFamily="34" charset="0"/>
                          <a:ea typeface="Helvetica"/>
                          <a:cs typeface="Helvetica" pitchFamily="34" charset="0"/>
                          <a:sym typeface="Helvetica"/>
                        </a:rPr>
                        <a:t> OF ALCOTESTERS DISTRIBUTED</a:t>
                      </a:r>
                      <a:endParaRPr lang="cs-CZ" sz="1300" dirty="0">
                        <a:solidFill>
                          <a:srgbClr val="FFFFFF"/>
                        </a:solidFill>
                        <a:uFill>
                          <a:solidFill/>
                        </a:uFill>
                        <a:latin typeface="Helvetica" pitchFamily="34" charset="0"/>
                        <a:ea typeface="Helvetica"/>
                        <a:cs typeface="Helvetica" pitchFamily="34" charset="0"/>
                        <a:sym typeface="Helvetica"/>
                      </a:endParaRPr>
                    </a:p>
                  </a:txBody>
                  <a:tcPr marL="50800" marR="50800" marT="50800" marB="50800" anchor="ctr" horzOverflow="overflow">
                    <a:lnL w="28575">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a:uFill>
                            <a:solidFill/>
                          </a:uFill>
                          <a:latin typeface="Helvetica" pitchFamily="34" charset="0"/>
                          <a:ea typeface="+mn-ea"/>
                          <a:cs typeface="Helvetica" pitchFamily="34" charset="0"/>
                          <a:sym typeface="Helvetica"/>
                        </a:rPr>
                        <a:t>4437</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5081</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6186</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7290</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496</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23490</a:t>
                      </a:r>
                    </a:p>
                  </a:txBody>
                  <a:tcPr marL="50800" marR="50800" marT="50800" marB="50800" anchor="ctr" horzOverflow="overflow">
                    <a:lnL w="12700">
                      <a:solidFill>
                        <a:srgbClr val="FFFFFF"/>
                      </a:solidFill>
                      <a:miter lim="400000"/>
                    </a:lnL>
                    <a:lnR w="38100">
                      <a:solidFill>
                        <a:srgbClr val="000000">
                          <a:alpha val="0"/>
                        </a:srgbClr>
                      </a:solidFill>
                      <a:miter lim="400000"/>
                    </a:lnR>
                    <a:lnT>
                      <a:solidFill>
                        <a:srgbClr val="FFFFFF"/>
                      </a:solidFill>
                      <a:miter lim="400000"/>
                    </a:lnT>
                    <a:lnB>
                      <a:solidFill>
                        <a:srgbClr val="FFFFFF"/>
                      </a:solidFill>
                      <a:miter lim="400000"/>
                    </a:lnB>
                    <a:solidFill>
                      <a:srgbClr val="DCDEE0"/>
                    </a:solidFill>
                  </a:tcPr>
                </a:tc>
              </a:tr>
              <a:tr h="610683">
                <a:tc>
                  <a:txBody>
                    <a:bodyPr/>
                    <a:lstStyle/>
                    <a:p>
                      <a:pPr marR="81279" lvl="0" algn="ctr" defTabSz="914400">
                        <a:spcBef>
                          <a:spcPts val="400"/>
                        </a:spcBef>
                        <a:tabLst>
                          <a:tab pos="558800" algn="l"/>
                        </a:tabLst>
                      </a:pPr>
                      <a:r>
                        <a:rPr lang="cs-CZ" sz="1300" dirty="0" smtClean="0">
                          <a:solidFill>
                            <a:srgbClr val="FFFFFF"/>
                          </a:solidFill>
                          <a:uFill>
                            <a:solidFill/>
                          </a:uFill>
                          <a:latin typeface="Helvetica" pitchFamily="34" charset="0"/>
                          <a:ea typeface="Helvetica"/>
                          <a:cs typeface="Helvetica" pitchFamily="34" charset="0"/>
                          <a:sym typeface="Helvetica"/>
                        </a:rPr>
                        <a:t>NUMBER</a:t>
                      </a:r>
                      <a:r>
                        <a:rPr lang="cs-CZ" sz="1300" baseline="0" dirty="0" smtClean="0">
                          <a:solidFill>
                            <a:srgbClr val="FFFFFF"/>
                          </a:solidFill>
                          <a:uFill>
                            <a:solidFill/>
                          </a:uFill>
                          <a:latin typeface="Helvetica" pitchFamily="34" charset="0"/>
                          <a:ea typeface="Helvetica"/>
                          <a:cs typeface="Helvetica" pitchFamily="34" charset="0"/>
                          <a:sym typeface="Helvetica"/>
                        </a:rPr>
                        <a:t> OF PROMO-DAYS</a:t>
                      </a:r>
                      <a:endParaRPr lang="cs-CZ" sz="1300" dirty="0">
                        <a:solidFill>
                          <a:srgbClr val="FFFFFF"/>
                        </a:solidFill>
                        <a:uFill>
                          <a:solidFill/>
                        </a:uFill>
                        <a:latin typeface="Helvetica" pitchFamily="34" charset="0"/>
                        <a:ea typeface="Helvetica"/>
                        <a:cs typeface="Helvetica" pitchFamily="34" charset="0"/>
                        <a:sym typeface="Helvetica"/>
                      </a:endParaRPr>
                    </a:p>
                  </a:txBody>
                  <a:tcPr marL="50800" marR="50800" marT="50800" marB="50800" anchor="ctr" horzOverflow="overflow">
                    <a:lnL w="28575">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6EB744"/>
                    </a:solidFill>
                  </a:tcPr>
                </a:tc>
                <a:tc>
                  <a:txBody>
                    <a:bodyPr/>
                    <a:lstStyle/>
                    <a:p>
                      <a:pPr marR="81279" lvl="0" algn="ctr" defTabSz="914400">
                        <a:spcBef>
                          <a:spcPts val="400"/>
                        </a:spcBef>
                        <a:tabLst>
                          <a:tab pos="558800" algn="l"/>
                        </a:tabLst>
                        <a:defRPr sz="1800"/>
                      </a:pPr>
                      <a:r>
                        <a:rPr sz="1800">
                          <a:uFill>
                            <a:solidFill/>
                          </a:uFill>
                          <a:latin typeface="Helvetica" pitchFamily="34" charset="0"/>
                          <a:ea typeface="+mn-ea"/>
                          <a:cs typeface="Helvetica" pitchFamily="34" charset="0"/>
                          <a:sym typeface="Helvetica"/>
                        </a:rPr>
                        <a:t>151</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a:uFill>
                            <a:solidFill/>
                          </a:uFill>
                          <a:latin typeface="Helvetica" pitchFamily="34" charset="0"/>
                          <a:ea typeface="+mn-ea"/>
                          <a:cs typeface="Helvetica" pitchFamily="34" charset="0"/>
                          <a:sym typeface="Helvetica"/>
                        </a:rPr>
                        <a:t>146</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a:uFill>
                            <a:solidFill/>
                          </a:uFill>
                          <a:latin typeface="Helvetica" pitchFamily="34" charset="0"/>
                          <a:ea typeface="+mn-ea"/>
                          <a:cs typeface="Helvetica" pitchFamily="34" charset="0"/>
                          <a:sym typeface="Helvetica"/>
                        </a:rPr>
                        <a:t>170</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199</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a:uFill>
                            <a:solidFill/>
                          </a:uFill>
                          <a:latin typeface="Helvetica" pitchFamily="34" charset="0"/>
                          <a:ea typeface="+mn-ea"/>
                          <a:cs typeface="Helvetica" pitchFamily="34" charset="0"/>
                          <a:sym typeface="Helvetica"/>
                        </a:rPr>
                        <a:t>13</a:t>
                      </a:r>
                    </a:p>
                  </a:txBody>
                  <a:tcPr marL="50800" marR="50800" marT="50800" marB="50800"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defRPr sz="1800"/>
                      </a:pPr>
                      <a:r>
                        <a:rPr sz="1800" dirty="0">
                          <a:uFill>
                            <a:solidFill/>
                          </a:uFill>
                          <a:latin typeface="Helvetica" pitchFamily="34" charset="0"/>
                          <a:ea typeface="+mn-ea"/>
                          <a:cs typeface="Helvetica" pitchFamily="34" charset="0"/>
                          <a:sym typeface="Helvetica"/>
                        </a:rPr>
                        <a:t>679</a:t>
                      </a:r>
                    </a:p>
                  </a:txBody>
                  <a:tcPr marL="50800" marR="50800" marT="50800" marB="50800" anchor="ctr" horzOverflow="overflow">
                    <a:lnL w="12700">
                      <a:solidFill>
                        <a:srgbClr val="FFFFFF"/>
                      </a:solidFill>
                      <a:miter lim="400000"/>
                    </a:lnL>
                    <a:lnR w="38100">
                      <a:solidFill>
                        <a:srgbClr val="000000">
                          <a:alpha val="0"/>
                        </a:srgbClr>
                      </a:solidFill>
                      <a:miter lim="400000"/>
                    </a:lnR>
                    <a:lnT>
                      <a:solidFill>
                        <a:srgbClr val="FFFFFF"/>
                      </a:solidFill>
                      <a:miter lim="400000"/>
                    </a:lnT>
                    <a:lnB>
                      <a:solidFill>
                        <a:srgbClr val="FFFFFF"/>
                      </a:solidFill>
                      <a:miter lim="400000"/>
                    </a:lnB>
                    <a:solidFill>
                      <a:srgbClr val="DCDEE0"/>
                    </a:solidFill>
                  </a:tcPr>
                </a:tc>
              </a:tr>
            </a:tbl>
          </a:graphicData>
        </a:graphic>
      </p:graphicFrame>
      <p:graphicFrame>
        <p:nvGraphicFramePr>
          <p:cNvPr id="9" name="Chart 57"/>
          <p:cNvGraphicFramePr/>
          <p:nvPr>
            <p:extLst>
              <p:ext uri="{D42A27DB-BD31-4B8C-83A1-F6EECF244321}">
                <p14:modId xmlns:p14="http://schemas.microsoft.com/office/powerpoint/2010/main" val="4011241556"/>
              </p:ext>
            </p:extLst>
          </p:nvPr>
        </p:nvGraphicFramePr>
        <p:xfrm>
          <a:off x="179512" y="3284984"/>
          <a:ext cx="10153128" cy="25922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4039995.jpg"/>
          <p:cNvPicPr/>
          <p:nvPr/>
        </p:nvPicPr>
        <p:blipFill>
          <a:blip r:embed="rId2" cstate="print">
            <a:extLst/>
          </a:blip>
          <a:srcRect l="27321" t="28289" r="15098" b="14560"/>
          <a:stretch>
            <a:fillRect/>
          </a:stretch>
        </p:blipFill>
        <p:spPr>
          <a:xfrm>
            <a:off x="6372200" y="0"/>
            <a:ext cx="2451203" cy="4325132"/>
          </a:xfrm>
          <a:prstGeom prst="rect">
            <a:avLst/>
          </a:prstGeom>
          <a:ln w="12700">
            <a:miter lim="400000"/>
          </a:ln>
        </p:spPr>
      </p:pic>
      <p:sp>
        <p:nvSpPr>
          <p:cNvPr id="65" name="Shape 65"/>
          <p:cNvSpPr/>
          <p:nvPr/>
        </p:nvSpPr>
        <p:spPr>
          <a:xfrm>
            <a:off x="755576" y="2564904"/>
            <a:ext cx="3456383" cy="1138773"/>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spAutoFit/>
          </a:bodyPr>
          <a:lstStyle/>
          <a:p>
            <a:pPr marL="333160" indent="-333160">
              <a:buSzPct val="55000"/>
              <a:defRPr sz="1800"/>
            </a:pPr>
            <a:r>
              <a:rPr lang="en-US" sz="2000" b="1" dirty="0" err="1" smtClean="0"/>
              <a:t>Facebook</a:t>
            </a:r>
            <a:r>
              <a:rPr lang="en-US" sz="2000" b="1" dirty="0" smtClean="0"/>
              <a:t> </a:t>
            </a:r>
            <a:r>
              <a:rPr lang="en-US" sz="2000" b="1" dirty="0" err="1" smtClean="0"/>
              <a:t>Comunication</a:t>
            </a:r>
            <a:endParaRPr lang="en-US" sz="2000" b="1" dirty="0" smtClean="0"/>
          </a:p>
          <a:p>
            <a:pPr marL="333160" indent="-333160">
              <a:buSzPct val="55000"/>
              <a:defRPr sz="1800"/>
            </a:pPr>
            <a:r>
              <a:rPr lang="en-US" dirty="0" smtClean="0"/>
              <a:t>invitations to </a:t>
            </a:r>
            <a:r>
              <a:rPr lang="cs-CZ" dirty="0" err="1" smtClean="0"/>
              <a:t>the</a:t>
            </a:r>
            <a:r>
              <a:rPr lang="cs-CZ" dirty="0" smtClean="0"/>
              <a:t> </a:t>
            </a:r>
            <a:r>
              <a:rPr lang="en-US" dirty="0" smtClean="0"/>
              <a:t>events</a:t>
            </a:r>
          </a:p>
          <a:p>
            <a:pPr marL="333160" indent="-333160">
              <a:buSzPct val="55000"/>
              <a:defRPr sz="1800"/>
            </a:pPr>
            <a:r>
              <a:rPr lang="en-US" dirty="0" smtClean="0"/>
              <a:t>creating an event to call outs</a:t>
            </a:r>
          </a:p>
          <a:p>
            <a:pPr marL="333160" indent="-333160">
              <a:buSzPct val="55000"/>
              <a:defRPr sz="1800"/>
            </a:pPr>
            <a:r>
              <a:rPr lang="en-US" dirty="0" smtClean="0"/>
              <a:t>promotion on breweries</a:t>
            </a:r>
            <a:r>
              <a:rPr lang="cs-CZ" dirty="0" smtClean="0"/>
              <a:t>´s </a:t>
            </a:r>
            <a:r>
              <a:rPr lang="cs-CZ" dirty="0" err="1" smtClean="0"/>
              <a:t>websites</a:t>
            </a:r>
            <a:endParaRPr dirty="0"/>
          </a:p>
        </p:txBody>
      </p:sp>
      <p:pic>
        <p:nvPicPr>
          <p:cNvPr id="66" name="Snímek obrazovky 2015-04-29 v 15.03.42.png"/>
          <p:cNvPicPr/>
          <p:nvPr/>
        </p:nvPicPr>
        <p:blipFill>
          <a:blip r:embed="rId3" cstate="print">
            <a:extLst/>
          </a:blip>
          <a:stretch>
            <a:fillRect/>
          </a:stretch>
        </p:blipFill>
        <p:spPr>
          <a:xfrm>
            <a:off x="4572000" y="3068960"/>
            <a:ext cx="2593548" cy="3652036"/>
          </a:xfrm>
          <a:prstGeom prst="rect">
            <a:avLst/>
          </a:prstGeom>
          <a:ln w="12700">
            <a:miter lim="400000"/>
          </a:ln>
        </p:spPr>
      </p:pic>
      <p:pic>
        <p:nvPicPr>
          <p:cNvPr id="67" name="IMG_2465.jpg"/>
          <p:cNvPicPr/>
          <p:nvPr/>
        </p:nvPicPr>
        <p:blipFill>
          <a:blip r:embed="rId4" cstate="print">
            <a:extLst/>
          </a:blip>
          <a:stretch>
            <a:fillRect/>
          </a:stretch>
        </p:blipFill>
        <p:spPr>
          <a:xfrm>
            <a:off x="521550" y="4087198"/>
            <a:ext cx="3253414" cy="2440060"/>
          </a:xfrm>
          <a:prstGeom prst="rect">
            <a:avLst/>
          </a:prstGeom>
          <a:ln w="12700">
            <a:miter lim="400000"/>
          </a:ln>
        </p:spPr>
      </p:pic>
      <p:sp>
        <p:nvSpPr>
          <p:cNvPr id="10" name="Nadpis 1"/>
          <p:cNvSpPr>
            <a:spLocks noGrp="1"/>
          </p:cNvSpPr>
          <p:nvPr>
            <p:ph type="title"/>
          </p:nvPr>
        </p:nvSpPr>
        <p:spPr>
          <a:xfrm>
            <a:off x="323528" y="-27384"/>
            <a:ext cx="5616624" cy="720080"/>
          </a:xfrm>
        </p:spPr>
        <p:txBody>
          <a:bodyPr/>
          <a:lstStyle/>
          <a:p>
            <a:pPr algn="l"/>
            <a:r>
              <a:rPr lang="cs-CZ" sz="2800" dirty="0" smtClean="0">
                <a:latin typeface="+mj-lt"/>
              </a:rPr>
              <a:t>PLANS AND NEWS 2015 - VISIBILITY</a:t>
            </a:r>
            <a:endParaRPr lang="cs-CZ" sz="2800" dirty="0">
              <a:latin typeface="+mj-lt"/>
            </a:endParaRPr>
          </a:p>
        </p:txBody>
      </p:sp>
      <p:sp>
        <p:nvSpPr>
          <p:cNvPr id="11" name="Obdélník 10"/>
          <p:cNvSpPr/>
          <p:nvPr/>
        </p:nvSpPr>
        <p:spPr>
          <a:xfrm>
            <a:off x="683568" y="980728"/>
            <a:ext cx="4572000" cy="1508105"/>
          </a:xfrm>
          <a:prstGeom prst="rect">
            <a:avLst/>
          </a:prstGeom>
        </p:spPr>
        <p:txBody>
          <a:bodyPr>
            <a:spAutoFit/>
          </a:bodyPr>
          <a:lstStyle/>
          <a:p>
            <a:r>
              <a:rPr lang="en-US" sz="2000" b="1" dirty="0" smtClean="0"/>
              <a:t>Higher visibility on the roads</a:t>
            </a:r>
          </a:p>
          <a:p>
            <a:r>
              <a:rPr lang="en-US" dirty="0" smtClean="0"/>
              <a:t>Promoters have new branding on the back, have a new hat with the logos of the project, the </a:t>
            </a:r>
            <a:r>
              <a:rPr lang="cs-CZ" dirty="0" err="1" smtClean="0"/>
              <a:t>place</a:t>
            </a:r>
            <a:r>
              <a:rPr lang="cs-CZ" dirty="0" smtClean="0"/>
              <a:t> </a:t>
            </a:r>
            <a:r>
              <a:rPr lang="cs-CZ" dirty="0" err="1" smtClean="0"/>
              <a:t>is</a:t>
            </a:r>
            <a:r>
              <a:rPr lang="cs-CZ" dirty="0" smtClean="0"/>
              <a:t> </a:t>
            </a:r>
            <a:r>
              <a:rPr lang="cs-CZ" dirty="0" err="1" smtClean="0"/>
              <a:t>promoted</a:t>
            </a:r>
            <a:r>
              <a:rPr lang="cs-CZ" dirty="0" smtClean="0"/>
              <a:t> by </a:t>
            </a:r>
            <a:r>
              <a:rPr lang="en-US" dirty="0" smtClean="0"/>
              <a:t>a flag with the logo of the project.</a:t>
            </a:r>
            <a:endParaRPr lang="cs-CZ" dirty="0"/>
          </a:p>
        </p:txBody>
      </p:sp>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Snímek obrazovky 2015-04-29 v 15.07.52.png"/>
          <p:cNvPicPr/>
          <p:nvPr/>
        </p:nvPicPr>
        <p:blipFill>
          <a:blip r:embed="rId2" cstate="print">
            <a:extLst/>
          </a:blip>
          <a:stretch>
            <a:fillRect/>
          </a:stretch>
        </p:blipFill>
        <p:spPr>
          <a:xfrm>
            <a:off x="5508104" y="2996952"/>
            <a:ext cx="3168352" cy="3384376"/>
          </a:xfrm>
          <a:prstGeom prst="rect">
            <a:avLst/>
          </a:prstGeom>
          <a:ln w="12700">
            <a:miter lim="400000"/>
          </a:ln>
        </p:spPr>
      </p:pic>
      <p:sp>
        <p:nvSpPr>
          <p:cNvPr id="73" name="Shape 73"/>
          <p:cNvSpPr/>
          <p:nvPr/>
        </p:nvSpPr>
        <p:spPr>
          <a:xfrm>
            <a:off x="550710" y="980728"/>
            <a:ext cx="8042580" cy="22159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333160" indent="-333160">
              <a:buSzPct val="55000"/>
              <a:defRPr sz="1800"/>
            </a:pPr>
            <a:r>
              <a:rPr lang="cs-CZ" sz="2400" b="1" dirty="0" smtClean="0"/>
              <a:t>N</a:t>
            </a:r>
            <a:r>
              <a:rPr lang="en-US" sz="2400" b="1" dirty="0" err="1" smtClean="0"/>
              <a:t>ew</a:t>
            </a:r>
            <a:r>
              <a:rPr lang="en-US" sz="2400" b="1" dirty="0" smtClean="0"/>
              <a:t> website project includes: </a:t>
            </a:r>
            <a:endParaRPr lang="cs-CZ" sz="2400" b="1" dirty="0" smtClean="0"/>
          </a:p>
          <a:p>
            <a:pPr marL="333160" indent="-333160">
              <a:buSzPct val="55000"/>
              <a:buFont typeface="Arial" pitchFamily="34" charset="0"/>
              <a:buChar char="•"/>
              <a:defRPr sz="1800"/>
            </a:pPr>
            <a:r>
              <a:rPr lang="en-US" sz="2000" dirty="0" smtClean="0"/>
              <a:t>More information on the issue of drinking and driving competition for tray</a:t>
            </a:r>
            <a:r>
              <a:rPr lang="cs-CZ" sz="2000" dirty="0" smtClean="0"/>
              <a:t> </a:t>
            </a:r>
            <a:r>
              <a:rPr lang="en-US" sz="2000" dirty="0" smtClean="0"/>
              <a:t>of</a:t>
            </a:r>
            <a:r>
              <a:rPr lang="cs-CZ" sz="2000" dirty="0" smtClean="0"/>
              <a:t> </a:t>
            </a:r>
            <a:r>
              <a:rPr lang="en-US" sz="2000" dirty="0" smtClean="0"/>
              <a:t>nonalcoholic beer </a:t>
            </a:r>
            <a:endParaRPr lang="cs-CZ" sz="2000" dirty="0" smtClean="0"/>
          </a:p>
          <a:p>
            <a:pPr marL="333160" indent="-333160">
              <a:buSzPct val="55000"/>
              <a:buFont typeface="Arial" pitchFamily="34" charset="0"/>
              <a:buChar char="•"/>
              <a:defRPr sz="1800"/>
            </a:pPr>
            <a:r>
              <a:rPr lang="cs-CZ" sz="2000" dirty="0" smtClean="0"/>
              <a:t>q</a:t>
            </a:r>
            <a:r>
              <a:rPr lang="en-US" sz="2000" dirty="0" err="1" smtClean="0"/>
              <a:t>uestionnaire</a:t>
            </a:r>
            <a:r>
              <a:rPr lang="en-US" sz="2000" dirty="0" smtClean="0"/>
              <a:t> to gather information about the consumption of alcoholic and</a:t>
            </a:r>
            <a:r>
              <a:rPr lang="cs-CZ" sz="2000" dirty="0" smtClean="0"/>
              <a:t> s</a:t>
            </a:r>
            <a:r>
              <a:rPr lang="en-US" sz="2000" dirty="0" smtClean="0"/>
              <a:t>oft drinks among drivers </a:t>
            </a:r>
            <a:endParaRPr lang="cs-CZ" sz="2000" dirty="0" smtClean="0"/>
          </a:p>
          <a:p>
            <a:pPr marL="333160" indent="-333160">
              <a:buSzPct val="55000"/>
              <a:buFont typeface="Arial" pitchFamily="34" charset="0"/>
              <a:buChar char="•"/>
              <a:defRPr sz="1800"/>
            </a:pPr>
            <a:r>
              <a:rPr lang="en-US" sz="2000" dirty="0" err="1" smtClean="0"/>
              <a:t>alkulačka</a:t>
            </a:r>
            <a:r>
              <a:rPr lang="en-US" sz="2000" dirty="0" smtClean="0"/>
              <a:t> </a:t>
            </a:r>
            <a:endParaRPr lang="cs-CZ" sz="2000" dirty="0" smtClean="0"/>
          </a:p>
          <a:p>
            <a:pPr marL="333160" indent="-333160">
              <a:buSzPct val="55000"/>
              <a:buFont typeface="Arial" pitchFamily="34" charset="0"/>
              <a:buChar char="•"/>
              <a:defRPr sz="1800"/>
            </a:pPr>
            <a:r>
              <a:rPr lang="en-US" sz="2000" dirty="0" smtClean="0"/>
              <a:t>e-shop </a:t>
            </a:r>
            <a:r>
              <a:rPr lang="cs-CZ" sz="2000" dirty="0" err="1" smtClean="0"/>
              <a:t>with</a:t>
            </a:r>
            <a:r>
              <a:rPr lang="cs-CZ" sz="2000" dirty="0" smtClean="0"/>
              <a:t> </a:t>
            </a:r>
            <a:r>
              <a:rPr lang="en-US" sz="2000" dirty="0" smtClean="0"/>
              <a:t>T-shirts&lt;</a:t>
            </a:r>
            <a:endParaRPr sz="2200" dirty="0"/>
          </a:p>
        </p:txBody>
      </p:sp>
      <p:pic>
        <p:nvPicPr>
          <p:cNvPr id="74" name="Triko_RIPINEPI_2015_Crea_02C.pdf"/>
          <p:cNvPicPr/>
          <p:nvPr/>
        </p:nvPicPr>
        <p:blipFill>
          <a:blip r:embed="rId3" cstate="print">
            <a:extLst/>
          </a:blip>
          <a:stretch>
            <a:fillRect/>
          </a:stretch>
        </p:blipFill>
        <p:spPr>
          <a:xfrm>
            <a:off x="2555776" y="4005064"/>
            <a:ext cx="3076930" cy="2175608"/>
          </a:xfrm>
          <a:prstGeom prst="rect">
            <a:avLst/>
          </a:prstGeom>
          <a:ln w="12700">
            <a:miter lim="400000"/>
          </a:ln>
        </p:spPr>
      </p:pic>
      <p:pic>
        <p:nvPicPr>
          <p:cNvPr id="75" name="Alkotester_2015_04A_rpnp.jpg"/>
          <p:cNvPicPr/>
          <p:nvPr/>
        </p:nvPicPr>
        <p:blipFill>
          <a:blip r:embed="rId4" cstate="print">
            <a:extLst/>
          </a:blip>
          <a:stretch>
            <a:fillRect/>
          </a:stretch>
        </p:blipFill>
        <p:spPr>
          <a:xfrm>
            <a:off x="539552" y="4005064"/>
            <a:ext cx="1937130" cy="1810320"/>
          </a:xfrm>
          <a:prstGeom prst="rect">
            <a:avLst/>
          </a:prstGeom>
          <a:ln w="12700">
            <a:miter lim="400000"/>
          </a:ln>
        </p:spPr>
      </p:pic>
      <p:sp>
        <p:nvSpPr>
          <p:cNvPr id="9" name="Nadpis 1"/>
          <p:cNvSpPr>
            <a:spLocks noGrp="1"/>
          </p:cNvSpPr>
          <p:nvPr>
            <p:ph type="title"/>
          </p:nvPr>
        </p:nvSpPr>
        <p:spPr>
          <a:xfrm>
            <a:off x="467544" y="-27384"/>
            <a:ext cx="7200800" cy="720080"/>
          </a:xfrm>
        </p:spPr>
        <p:txBody>
          <a:bodyPr/>
          <a:lstStyle/>
          <a:p>
            <a:pPr algn="l"/>
            <a:r>
              <a:rPr lang="cs-CZ" sz="2800" dirty="0">
                <a:latin typeface="+mj-lt"/>
              </a:rPr>
              <a:t>PLANS AND NEWS </a:t>
            </a:r>
            <a:r>
              <a:rPr lang="cs-CZ" sz="2800" dirty="0" smtClean="0">
                <a:latin typeface="+mj-lt"/>
              </a:rPr>
              <a:t>2015 - VISIBILITY</a:t>
            </a:r>
            <a:endParaRPr lang="cs-CZ" sz="2800" dirty="0">
              <a:latin typeface="+mj-lt"/>
            </a:endParaRP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cs-CZ" sz="2800" dirty="0" smtClean="0"/>
              <a:t>ON THE FESTIVAL EVENTS</a:t>
            </a:r>
            <a:endParaRPr lang="cs-CZ" sz="2800" dirty="0"/>
          </a:p>
        </p:txBody>
      </p:sp>
      <p:sp>
        <p:nvSpPr>
          <p:cNvPr id="11" name="Zástupný symbol pro obsah 10"/>
          <p:cNvSpPr>
            <a:spLocks noGrp="1"/>
          </p:cNvSpPr>
          <p:nvPr>
            <p:ph idx="4294967295"/>
          </p:nvPr>
        </p:nvSpPr>
        <p:spPr>
          <a:xfrm>
            <a:off x="781050" y="1379538"/>
            <a:ext cx="8362950" cy="4570412"/>
          </a:xfrm>
        </p:spPr>
        <p:txBody>
          <a:bodyPr>
            <a:normAutofit/>
          </a:bodyPr>
          <a:lstStyle/>
          <a:p>
            <a:pPr>
              <a:buNone/>
            </a:pPr>
            <a:endParaRPr lang="cs-CZ" sz="4000" dirty="0" smtClean="0">
              <a:effectLst>
                <a:outerShdw blurRad="38100" dist="38100" dir="2700000" algn="tl">
                  <a:srgbClr val="000000">
                    <a:alpha val="43137"/>
                  </a:srgbClr>
                </a:outerShdw>
              </a:effectLst>
            </a:endParaRPr>
          </a:p>
          <a:p>
            <a:pPr algn="ctr">
              <a:buNone/>
            </a:pPr>
            <a:endParaRPr lang="cs-CZ" sz="4000" dirty="0" smtClean="0">
              <a:effectLst>
                <a:outerShdw blurRad="38100" dist="38100" dir="2700000" algn="tl">
                  <a:srgbClr val="000000">
                    <a:alpha val="43137"/>
                  </a:srgbClr>
                </a:outerShdw>
              </a:effectLst>
            </a:endParaRPr>
          </a:p>
          <a:p>
            <a:pPr algn="ctr">
              <a:buNone/>
            </a:pPr>
            <a:r>
              <a:rPr lang="cs-CZ" sz="4000" dirty="0" smtClean="0">
                <a:effectLst>
                  <a:outerShdw blurRad="38100" dist="38100" dir="2700000" algn="tl">
                    <a:srgbClr val="000000">
                      <a:alpha val="43137"/>
                    </a:srgbClr>
                  </a:outerShdw>
                </a:effectLst>
              </a:rPr>
              <a:t>MUSIC </a:t>
            </a:r>
            <a:r>
              <a:rPr lang="cs-CZ" sz="4000" dirty="0" smtClean="0">
                <a:effectLst>
                  <a:outerShdw blurRad="38100" dist="38100" dir="2700000" algn="tl">
                    <a:srgbClr val="000000">
                      <a:alpha val="43137"/>
                    </a:srgbClr>
                  </a:outerShdw>
                </a:effectLst>
              </a:rPr>
              <a:t>AND </a:t>
            </a:r>
            <a:r>
              <a:rPr lang="cs-CZ" sz="4000" dirty="0">
                <a:effectLst>
                  <a:outerShdw blurRad="38100" dist="38100" dir="2700000" algn="tl">
                    <a:srgbClr val="000000">
                      <a:alpha val="43137"/>
                    </a:srgbClr>
                  </a:outerShdw>
                </a:effectLst>
              </a:rPr>
              <a:t>BEER </a:t>
            </a:r>
            <a:r>
              <a:rPr lang="cs-CZ" sz="4000" dirty="0" smtClean="0">
                <a:effectLst>
                  <a:outerShdw blurRad="38100" dist="38100" dir="2700000" algn="tl">
                    <a:srgbClr val="000000">
                      <a:alpha val="43137"/>
                    </a:srgbClr>
                  </a:outerShdw>
                </a:effectLst>
              </a:rPr>
              <a:t>FESTS</a:t>
            </a:r>
            <a:endParaRPr lang="cs-CZ" sz="40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dirty="0" smtClean="0"/>
              <a:t>OBJECTIVES</a:t>
            </a:r>
            <a:endParaRPr lang="en-GB" sz="2800" dirty="0"/>
          </a:p>
        </p:txBody>
      </p:sp>
      <p:sp>
        <p:nvSpPr>
          <p:cNvPr id="11" name="Zástupný symbol pro obsah 10"/>
          <p:cNvSpPr>
            <a:spLocks noGrp="1"/>
          </p:cNvSpPr>
          <p:nvPr>
            <p:ph idx="1"/>
          </p:nvPr>
        </p:nvSpPr>
        <p:spPr>
          <a:xfrm>
            <a:off x="4572000" y="1379909"/>
            <a:ext cx="4248472" cy="4425355"/>
          </a:xfrm>
        </p:spPr>
        <p:txBody>
          <a:bodyPr>
            <a:normAutofit fontScale="32500" lnSpcReduction="20000"/>
          </a:bodyPr>
          <a:lstStyle/>
          <a:p>
            <a:pPr marL="382588">
              <a:buClr>
                <a:srgbClr val="000000"/>
              </a:buClr>
              <a:buFont typeface="Lucida Grande" charset="0"/>
              <a:buChar char="•"/>
            </a:pPr>
            <a:r>
              <a:rPr lang="en-GB" sz="4600" dirty="0" smtClean="0"/>
              <a:t>The aim of the activity was to highlight the  generally underestimated effects of alcohol on mental condition and behaviour among young people.</a:t>
            </a:r>
          </a:p>
          <a:p>
            <a:pPr marL="382588">
              <a:spcBef>
                <a:spcPts val="338"/>
              </a:spcBef>
              <a:buClr>
                <a:srgbClr val="000000"/>
              </a:buClr>
              <a:buFont typeface="Lucida Grande" charset="0"/>
              <a:buChar char="•"/>
            </a:pPr>
            <a:r>
              <a:rPr lang="en-GB" sz="4600" dirty="0" smtClean="0"/>
              <a:t>To positively influence the attitudes of the young, towards taking greater responsibility. </a:t>
            </a:r>
          </a:p>
          <a:p>
            <a:pPr marL="382588">
              <a:spcBef>
                <a:spcPts val="338"/>
              </a:spcBef>
              <a:buClr>
                <a:srgbClr val="000000"/>
              </a:buClr>
              <a:buFont typeface="Lucida Grande" charset="0"/>
              <a:buChar char="•"/>
            </a:pPr>
            <a:r>
              <a:rPr lang="en-GB" sz="4600" dirty="0" smtClean="0"/>
              <a:t>Get feedback via a questionnaire.</a:t>
            </a:r>
          </a:p>
          <a:p>
            <a:pPr marL="382588">
              <a:spcBef>
                <a:spcPts val="338"/>
              </a:spcBef>
              <a:buClr>
                <a:srgbClr val="000000"/>
              </a:buClr>
              <a:buFont typeface="Lucida Grande" charset="0"/>
              <a:buChar char="•"/>
            </a:pPr>
            <a:r>
              <a:rPr lang="en-GB" sz="4600" dirty="0" smtClean="0"/>
              <a:t>A one- or two-day promo activity focused on prevention and education in the area of risks  involved in excessive drinking.</a:t>
            </a:r>
          </a:p>
          <a:p>
            <a:pPr marL="382588">
              <a:spcBef>
                <a:spcPts val="338"/>
              </a:spcBef>
              <a:buClr>
                <a:srgbClr val="000000"/>
              </a:buClr>
              <a:buFont typeface="Lucida Grande" charset="0"/>
              <a:buChar char="•"/>
            </a:pPr>
            <a:r>
              <a:rPr lang="en-GB" sz="4600" dirty="0" smtClean="0"/>
              <a:t>Visitors to the fests were offered to try on                   a special tool - </a:t>
            </a:r>
            <a:r>
              <a:rPr lang="en-GB" sz="4600" b="1" dirty="0" smtClean="0">
                <a:sym typeface="Helvetica" charset="0"/>
              </a:rPr>
              <a:t>‘drunk glasses’</a:t>
            </a:r>
            <a:r>
              <a:rPr lang="en-GB" sz="4600" b="1" dirty="0" smtClean="0"/>
              <a:t> </a:t>
            </a:r>
            <a:r>
              <a:rPr lang="en-GB" sz="4600" dirty="0" smtClean="0"/>
              <a:t>– which make you feel drunk in terms of sensory perception.</a:t>
            </a:r>
          </a:p>
          <a:p>
            <a:pPr marL="382588">
              <a:spcBef>
                <a:spcPts val="338"/>
              </a:spcBef>
              <a:buClr>
                <a:srgbClr val="000000"/>
              </a:buClr>
              <a:buFont typeface="Lucida Grande" charset="0"/>
              <a:buChar char="•"/>
            </a:pPr>
            <a:r>
              <a:rPr lang="en-GB" sz="4600" dirty="0" smtClean="0"/>
              <a:t>With these glasses on, the visitors tried to perform routine tasks while their vision deteriorated as if they had been drinking.</a:t>
            </a:r>
          </a:p>
          <a:p>
            <a:pPr marL="382588">
              <a:spcBef>
                <a:spcPts val="338"/>
              </a:spcBef>
              <a:buClr>
                <a:srgbClr val="000000"/>
              </a:buClr>
              <a:buFont typeface="Lucida Grande" charset="0"/>
              <a:buChar char="•"/>
            </a:pPr>
            <a:r>
              <a:rPr lang="en-GB" sz="4600" dirty="0" smtClean="0"/>
              <a:t>This is a truly unique experience in which you can soberly judge what it feels like to be drunk and how your perception skills are impacted. </a:t>
            </a:r>
          </a:p>
          <a:p>
            <a:pPr>
              <a:buNone/>
            </a:pPr>
            <a:endParaRPr lang="en-GB" sz="4000" b="1" dirty="0" smtClean="0">
              <a:effectLst>
                <a:outerShdw blurRad="38100" dist="38100" dir="2700000" algn="tl">
                  <a:srgbClr val="000000">
                    <a:alpha val="43137"/>
                  </a:srgbClr>
                </a:outerShdw>
              </a:effectLst>
            </a:endParaRPr>
          </a:p>
        </p:txBody>
      </p:sp>
      <p:grpSp>
        <p:nvGrpSpPr>
          <p:cNvPr id="4" name="Group 5"/>
          <p:cNvGrpSpPr>
            <a:grpSpLocks/>
          </p:cNvGrpSpPr>
          <p:nvPr/>
        </p:nvGrpSpPr>
        <p:grpSpPr bwMode="auto">
          <a:xfrm>
            <a:off x="539552" y="1340768"/>
            <a:ext cx="3888432" cy="4392488"/>
            <a:chOff x="0" y="0"/>
            <a:chExt cx="2701" cy="3288"/>
          </a:xfrm>
        </p:grpSpPr>
        <p:pic>
          <p:nvPicPr>
            <p:cNvPr id="5" name="Picture 3"/>
            <p:cNvPicPr>
              <a:picLocks noChangeArrowheads="1"/>
            </p:cNvPicPr>
            <p:nvPr/>
          </p:nvPicPr>
          <p:blipFill>
            <a:blip r:embed="rId2" cstate="print"/>
            <a:srcRect/>
            <a:stretch>
              <a:fillRect/>
            </a:stretch>
          </p:blipFill>
          <p:spPr bwMode="auto">
            <a:xfrm rot="-778530">
              <a:off x="48" y="143"/>
              <a:ext cx="2288" cy="1672"/>
            </a:xfrm>
            <a:prstGeom prst="rect">
              <a:avLst/>
            </a:prstGeom>
            <a:noFill/>
            <a:ln w="12700" cap="flat">
              <a:noFill/>
              <a:miter lim="800000"/>
              <a:headEnd/>
              <a:tailEnd/>
            </a:ln>
            <a:effectLst>
              <a:outerShdw dist="76199" dir="20580026" algn="ctr" rotWithShape="0">
                <a:schemeClr val="bg2">
                  <a:alpha val="75000"/>
                </a:schemeClr>
              </a:outerShdw>
            </a:effectLst>
          </p:spPr>
        </p:pic>
        <p:pic>
          <p:nvPicPr>
            <p:cNvPr id="6" name="Picture 4"/>
            <p:cNvPicPr>
              <a:picLocks noChangeArrowheads="1"/>
            </p:cNvPicPr>
            <p:nvPr/>
          </p:nvPicPr>
          <p:blipFill>
            <a:blip r:embed="rId3" cstate="print"/>
            <a:srcRect/>
            <a:stretch>
              <a:fillRect/>
            </a:stretch>
          </p:blipFill>
          <p:spPr bwMode="auto">
            <a:xfrm rot="476291">
              <a:off x="45" y="1734"/>
              <a:ext cx="2664" cy="1584"/>
            </a:xfrm>
            <a:prstGeom prst="rect">
              <a:avLst/>
            </a:prstGeom>
            <a:noFill/>
            <a:ln w="12700" cap="flat">
              <a:noFill/>
              <a:miter lim="800000"/>
              <a:headEnd/>
              <a:tailEnd/>
            </a:ln>
            <a:effectLst>
              <a:outerShdw dist="76199" dir="20580026" algn="ctr" rotWithShape="0">
                <a:schemeClr val="bg2">
                  <a:alpha val="75000"/>
                </a:schemeClr>
              </a:outerShdw>
            </a:effectLst>
          </p:spPr>
        </p:pic>
      </p:gr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normAutofit/>
          </a:bodyPr>
          <a:lstStyle/>
          <a:p>
            <a:pPr algn="l"/>
            <a:r>
              <a:rPr lang="en-GB" sz="2800" dirty="0"/>
              <a:t>OBJECTIVES</a:t>
            </a:r>
          </a:p>
        </p:txBody>
      </p:sp>
      <p:sp>
        <p:nvSpPr>
          <p:cNvPr id="11" name="Zástupný symbol pro obsah 10"/>
          <p:cNvSpPr>
            <a:spLocks noGrp="1"/>
          </p:cNvSpPr>
          <p:nvPr>
            <p:ph idx="1"/>
          </p:nvPr>
        </p:nvSpPr>
        <p:spPr>
          <a:xfrm>
            <a:off x="4572000" y="1379909"/>
            <a:ext cx="4248472" cy="4425355"/>
          </a:xfrm>
        </p:spPr>
        <p:txBody>
          <a:bodyPr>
            <a:normAutofit fontScale="32500" lnSpcReduction="20000"/>
          </a:bodyPr>
          <a:lstStyle/>
          <a:p>
            <a:pPr>
              <a:spcBef>
                <a:spcPts val="400"/>
              </a:spcBef>
              <a:buClr>
                <a:srgbClr val="000000"/>
              </a:buClr>
              <a:buSzPct val="100000"/>
              <a:buFont typeface="Lucida Grande" charset="0"/>
              <a:buChar char="•"/>
            </a:pPr>
            <a:r>
              <a:rPr lang="en-GB" sz="4800" dirty="0" smtClean="0">
                <a:latin typeface="+mj-lt"/>
                <a:cs typeface="Helvetica" charset="0"/>
                <a:sym typeface="Helvetica" charset="0"/>
              </a:rPr>
              <a:t>The activity was presented at the fests mainly by using a branded tent (3x6 </a:t>
            </a:r>
            <a:r>
              <a:rPr lang="en-GB" sz="4800" dirty="0" err="1" smtClean="0">
                <a:latin typeface="+mj-lt"/>
                <a:cs typeface="Helvetica" charset="0"/>
                <a:sym typeface="Helvetica" charset="0"/>
              </a:rPr>
              <a:t>mtrs</a:t>
            </a:r>
            <a:r>
              <a:rPr lang="en-GB" sz="4800" dirty="0" smtClean="0">
                <a:latin typeface="+mj-lt"/>
                <a:cs typeface="Helvetica" charset="0"/>
                <a:sym typeface="Helvetica" charset="0"/>
              </a:rPr>
              <a:t>) and a roll-up banner.</a:t>
            </a:r>
          </a:p>
          <a:p>
            <a:pPr>
              <a:spcBef>
                <a:spcPts val="400"/>
              </a:spcBef>
              <a:buClr>
                <a:srgbClr val="000000"/>
              </a:buClr>
              <a:buSzPct val="100000"/>
              <a:buFont typeface="Lucida Grande" charset="0"/>
              <a:buChar char="•"/>
            </a:pPr>
            <a:endParaRPr lang="en-GB" sz="4800" dirty="0" smtClean="0">
              <a:latin typeface="+mj-lt"/>
              <a:cs typeface="Helvetica" charset="0"/>
              <a:sym typeface="Helvetica" charset="0"/>
            </a:endParaRPr>
          </a:p>
          <a:p>
            <a:pPr>
              <a:spcBef>
                <a:spcPts val="400"/>
              </a:spcBef>
              <a:buClr>
                <a:srgbClr val="000000"/>
              </a:buClr>
              <a:buSzPct val="100000"/>
              <a:buFont typeface="Lucida Grande" charset="0"/>
              <a:buChar char="•"/>
            </a:pPr>
            <a:r>
              <a:rPr lang="en-GB" sz="4800" dirty="0" smtClean="0">
                <a:latin typeface="+mj-lt"/>
                <a:cs typeface="Helvetica" charset="0"/>
                <a:sym typeface="Helvetica" charset="0"/>
              </a:rPr>
              <a:t>Three experienced  and trained promoters carried out the activity.</a:t>
            </a:r>
          </a:p>
          <a:p>
            <a:pPr>
              <a:spcBef>
                <a:spcPts val="400"/>
              </a:spcBef>
              <a:buClr>
                <a:srgbClr val="000000"/>
              </a:buClr>
              <a:buSzPct val="100000"/>
              <a:buFont typeface="Lucida Grande" charset="0"/>
              <a:buChar char="•"/>
            </a:pPr>
            <a:endParaRPr lang="en-GB" sz="4800" dirty="0" smtClean="0">
              <a:latin typeface="+mj-lt"/>
              <a:cs typeface="Helvetica" charset="0"/>
              <a:sym typeface="Helvetica" charset="0"/>
            </a:endParaRPr>
          </a:p>
          <a:p>
            <a:pPr>
              <a:spcBef>
                <a:spcPts val="400"/>
              </a:spcBef>
              <a:buClr>
                <a:srgbClr val="000000"/>
              </a:buClr>
              <a:buSzPct val="100000"/>
              <a:buFont typeface="Lucida Grande" charset="0"/>
              <a:buChar char="•"/>
            </a:pPr>
            <a:r>
              <a:rPr lang="en-GB" sz="4800" dirty="0" smtClean="0">
                <a:latin typeface="+mj-lt"/>
                <a:cs typeface="Helvetica" charset="0"/>
                <a:sym typeface="Helvetica" charset="0"/>
              </a:rPr>
              <a:t>They proactively approached visitors to the fest</a:t>
            </a:r>
            <a:r>
              <a:rPr lang="cs-CZ" sz="4800" dirty="0" smtClean="0">
                <a:latin typeface="+mj-lt"/>
                <a:cs typeface="Helvetica" charset="0"/>
                <a:sym typeface="Helvetica" charset="0"/>
              </a:rPr>
              <a:t>s</a:t>
            </a:r>
            <a:r>
              <a:rPr lang="en-GB" sz="4800" dirty="0" smtClean="0">
                <a:latin typeface="+mj-lt"/>
                <a:cs typeface="Helvetica" charset="0"/>
                <a:sym typeface="Helvetica" charset="0"/>
              </a:rPr>
              <a:t> and communicated with them on the topic of road safety and responsible driving. A set of specially-adjusted glasses (‘drunk glasses’) was used: the promoters led the visitors through a series of tasks. Thanks to this direct experience, the participants  were able to fully realise how their reactions get influenced  (whereas drunk people do not realise this), and it has been demonstrated that information gained in </a:t>
            </a:r>
            <a:r>
              <a:rPr lang="cs-CZ" sz="4800" dirty="0" smtClean="0">
                <a:latin typeface="+mj-lt"/>
                <a:cs typeface="Helvetica" charset="0"/>
                <a:sym typeface="Helvetica" charset="0"/>
              </a:rPr>
              <a:t>such </a:t>
            </a:r>
            <a:r>
              <a:rPr lang="en-GB" sz="4800" dirty="0" smtClean="0">
                <a:latin typeface="+mj-lt"/>
                <a:cs typeface="Helvetica" charset="0"/>
                <a:sym typeface="Helvetica" charset="0"/>
              </a:rPr>
              <a:t>way will be retained more strongly and in the longer term, so the participants are likely to behave with greater responsibility. </a:t>
            </a:r>
          </a:p>
          <a:p>
            <a:pPr>
              <a:buNone/>
            </a:pPr>
            <a:endParaRPr lang="en-GB" sz="4000" b="1" dirty="0" smtClean="0">
              <a:effectLst>
                <a:outerShdw blurRad="38100" dist="38100" dir="2700000" algn="tl">
                  <a:srgbClr val="000000">
                    <a:alpha val="43137"/>
                  </a:srgbClr>
                </a:outerShdw>
              </a:effectLst>
            </a:endParaRPr>
          </a:p>
        </p:txBody>
      </p:sp>
      <p:pic>
        <p:nvPicPr>
          <p:cNvPr id="13" name="Stanek_nealko_Promo_03A.png"/>
          <p:cNvPicPr/>
          <p:nvPr/>
        </p:nvPicPr>
        <p:blipFill>
          <a:blip r:embed="rId2" cstate="print">
            <a:extLst/>
          </a:blip>
          <a:stretch>
            <a:fillRect/>
          </a:stretch>
        </p:blipFill>
        <p:spPr>
          <a:xfrm>
            <a:off x="179512" y="1484784"/>
            <a:ext cx="4572000" cy="2736304"/>
          </a:xfrm>
          <a:prstGeom prst="rect">
            <a:avLst/>
          </a:prstGeom>
          <a:ln w="12700">
            <a:miter lim="400000"/>
          </a:ln>
        </p:spPr>
      </p:pic>
      <p:pic>
        <p:nvPicPr>
          <p:cNvPr id="14" name="Picture 2" descr="http://www.thinkfun.com/smartplayblog/wp-content/uploads/2010/05/iPadScreenShot.jpg"/>
          <p:cNvPicPr>
            <a:picLocks noChangeAspect="1" noChangeArrowheads="1"/>
          </p:cNvPicPr>
          <p:nvPr/>
        </p:nvPicPr>
        <p:blipFill>
          <a:blip r:embed="rId3" cstate="print"/>
          <a:srcRect/>
          <a:stretch>
            <a:fillRect/>
          </a:stretch>
        </p:blipFill>
        <p:spPr bwMode="auto">
          <a:xfrm>
            <a:off x="1259632" y="3933056"/>
            <a:ext cx="2204125" cy="1656184"/>
          </a:xfrm>
          <a:prstGeom prst="rect">
            <a:avLst/>
          </a:prstGeom>
          <a:noFill/>
        </p:spPr>
      </p:pic>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40960" cy="864096"/>
          </a:xfrm>
        </p:spPr>
        <p:txBody>
          <a:bodyPr>
            <a:noAutofit/>
          </a:bodyPr>
          <a:lstStyle/>
          <a:p>
            <a:pPr algn="l"/>
            <a:r>
              <a:rPr lang="en-GB" sz="2800" dirty="0" smtClean="0">
                <a:sym typeface="Helvetica" charset="0"/>
              </a:rPr>
              <a:t>TEST OF MOTOR COORDINATION WITH “DRUNK GLASSES”</a:t>
            </a:r>
          </a:p>
        </p:txBody>
      </p:sp>
      <p:sp>
        <p:nvSpPr>
          <p:cNvPr id="11" name="Zástupný symbol pro obsah 10"/>
          <p:cNvSpPr>
            <a:spLocks noGrp="1"/>
          </p:cNvSpPr>
          <p:nvPr>
            <p:ph idx="1"/>
          </p:nvPr>
        </p:nvSpPr>
        <p:spPr>
          <a:xfrm>
            <a:off x="4572000" y="1379909"/>
            <a:ext cx="3816424" cy="4641379"/>
          </a:xfrm>
        </p:spPr>
        <p:txBody>
          <a:bodyPr>
            <a:normAutofit fontScale="70000" lnSpcReduction="20000"/>
          </a:bodyPr>
          <a:lstStyle/>
          <a:p>
            <a:pPr>
              <a:spcBef>
                <a:spcPts val="400"/>
              </a:spcBef>
              <a:buClr>
                <a:srgbClr val="000000"/>
              </a:buClr>
              <a:buSzPct val="100000"/>
              <a:buFont typeface="Lucida Grande" charset="0"/>
              <a:buChar char="•"/>
            </a:pPr>
            <a:r>
              <a:rPr lang="en-GB" sz="2500" dirty="0" smtClean="0">
                <a:latin typeface="+mj-lt"/>
                <a:cs typeface="Helvetica" charset="0"/>
                <a:sym typeface="Helvetica" charset="0"/>
              </a:rPr>
              <a:t>The participants were asked to:                walk along a straight line; fit a key into a keyhole; and recognize some road signs. All the tasks were performed in a promo tent,                      to which only visitors over 18 years  of age were allowed.</a:t>
            </a:r>
          </a:p>
          <a:p>
            <a:pPr>
              <a:spcBef>
                <a:spcPts val="400"/>
              </a:spcBef>
              <a:buClr>
                <a:srgbClr val="000000"/>
              </a:buClr>
              <a:buSzPct val="100000"/>
              <a:buFont typeface="Lucida Grande" charset="0"/>
              <a:buChar char="•"/>
            </a:pPr>
            <a:endParaRPr lang="en-GB" sz="2500" dirty="0" smtClean="0">
              <a:latin typeface="+mj-lt"/>
              <a:cs typeface="Helvetica" charset="0"/>
              <a:sym typeface="Helvetica" charset="0"/>
            </a:endParaRPr>
          </a:p>
          <a:p>
            <a:pPr>
              <a:spcBef>
                <a:spcPts val="400"/>
              </a:spcBef>
              <a:buClr>
                <a:srgbClr val="000000"/>
              </a:buClr>
              <a:buSzPct val="100000"/>
              <a:buFont typeface="Lucida Grande" charset="0"/>
              <a:buChar char="•"/>
            </a:pPr>
            <a:r>
              <a:rPr lang="en-GB" sz="2500" dirty="0" smtClean="0">
                <a:latin typeface="+mj-lt"/>
                <a:cs typeface="Helvetica" charset="0"/>
                <a:sym typeface="Helvetica" charset="0"/>
              </a:rPr>
              <a:t>During all the tasks, participants were observed by experienced promoters to prevent an accident (injury or disorientation). The</a:t>
            </a:r>
            <a:r>
              <a:rPr lang="cs-CZ" sz="2500" dirty="0" smtClean="0">
                <a:latin typeface="+mj-lt"/>
                <a:cs typeface="Helvetica" charset="0"/>
                <a:sym typeface="Helvetica" charset="0"/>
              </a:rPr>
              <a:t> </a:t>
            </a:r>
            <a:r>
              <a:rPr lang="cs-CZ" sz="2500" dirty="0" err="1" smtClean="0">
                <a:latin typeface="+mj-lt"/>
                <a:cs typeface="Helvetica" charset="0"/>
                <a:sym typeface="Helvetica" charset="0"/>
              </a:rPr>
              <a:t>visitors</a:t>
            </a:r>
            <a:r>
              <a:rPr lang="en-GB" sz="2500" dirty="0" smtClean="0">
                <a:latin typeface="+mj-lt"/>
                <a:cs typeface="Helvetica" charset="0"/>
                <a:sym typeface="Helvetica" charset="0"/>
              </a:rPr>
              <a:t> were able to soundly and soberly  judge what it feels like when their perception capabilities change due to alcohol. They experienced the danger of a loss </a:t>
            </a:r>
            <a:r>
              <a:rPr lang="cs-CZ" sz="2500" dirty="0" smtClean="0">
                <a:latin typeface="+mj-lt"/>
                <a:cs typeface="Helvetica" charset="0"/>
                <a:sym typeface="Helvetica" charset="0"/>
              </a:rPr>
              <a:t> </a:t>
            </a:r>
            <a:r>
              <a:rPr lang="en-GB" sz="2500" dirty="0" smtClean="0">
                <a:latin typeface="+mj-lt"/>
                <a:cs typeface="Helvetica" charset="0"/>
                <a:sym typeface="Helvetica" charset="0"/>
              </a:rPr>
              <a:t>of coordination and difficulty in decision making similar to the condition induced by alcohol. </a:t>
            </a:r>
          </a:p>
          <a:p>
            <a:pPr>
              <a:buNone/>
            </a:pPr>
            <a:endParaRPr lang="en-GB" sz="4000" b="1" dirty="0" smtClean="0">
              <a:effectLst>
                <a:outerShdw blurRad="38100" dist="38100" dir="2700000" algn="tl">
                  <a:srgbClr val="000000">
                    <a:alpha val="43137"/>
                  </a:srgbClr>
                </a:outerShdw>
              </a:effectLst>
            </a:endParaRPr>
          </a:p>
        </p:txBody>
      </p:sp>
      <p:grpSp>
        <p:nvGrpSpPr>
          <p:cNvPr id="13" name="Group 12"/>
          <p:cNvGrpSpPr>
            <a:grpSpLocks/>
          </p:cNvGrpSpPr>
          <p:nvPr/>
        </p:nvGrpSpPr>
        <p:grpSpPr bwMode="auto">
          <a:xfrm>
            <a:off x="843437" y="1297102"/>
            <a:ext cx="3440531" cy="4148122"/>
            <a:chOff x="-134" y="-108"/>
            <a:chExt cx="2871" cy="3004"/>
          </a:xfrm>
        </p:grpSpPr>
        <p:grpSp>
          <p:nvGrpSpPr>
            <p:cNvPr id="14" name="Group 5"/>
            <p:cNvGrpSpPr>
              <a:grpSpLocks/>
            </p:cNvGrpSpPr>
            <p:nvPr/>
          </p:nvGrpSpPr>
          <p:grpSpPr bwMode="auto">
            <a:xfrm>
              <a:off x="1049" y="-108"/>
              <a:ext cx="1688" cy="2119"/>
              <a:chOff x="0" y="0"/>
              <a:chExt cx="1688" cy="2120"/>
            </a:xfrm>
          </p:grpSpPr>
          <p:pic>
            <p:nvPicPr>
              <p:cNvPr id="23" name="Picture 3"/>
              <p:cNvPicPr>
                <a:picLocks noChangeAspect="1" noChangeArrowheads="1"/>
              </p:cNvPicPr>
              <p:nvPr/>
            </p:nvPicPr>
            <p:blipFill>
              <a:blip r:embed="rId2" cstate="print"/>
              <a:srcRect l="4308" t="10686" r="17751" b="12843"/>
              <a:stretch>
                <a:fillRect/>
              </a:stretch>
            </p:blipFill>
            <p:spPr bwMode="auto">
              <a:xfrm rot="354368">
                <a:off x="234" y="168"/>
                <a:ext cx="1244" cy="1626"/>
              </a:xfrm>
              <a:prstGeom prst="rect">
                <a:avLst/>
              </a:prstGeom>
              <a:noFill/>
              <a:ln w="12700" cap="flat">
                <a:noFill/>
                <a:miter lim="800000"/>
                <a:headEnd/>
                <a:tailEnd/>
              </a:ln>
            </p:spPr>
          </p:pic>
          <p:pic>
            <p:nvPicPr>
              <p:cNvPr id="24" name="Picture 4"/>
              <p:cNvPicPr>
                <a:picLocks noChangeArrowheads="1"/>
              </p:cNvPicPr>
              <p:nvPr/>
            </p:nvPicPr>
            <p:blipFill>
              <a:blip r:embed="rId3" cstate="print"/>
              <a:srcRect/>
              <a:stretch>
                <a:fillRect/>
              </a:stretch>
            </p:blipFill>
            <p:spPr bwMode="auto">
              <a:xfrm>
                <a:off x="0" y="0"/>
                <a:ext cx="1688" cy="2120"/>
              </a:xfrm>
              <a:prstGeom prst="rect">
                <a:avLst/>
              </a:prstGeom>
              <a:noFill/>
              <a:ln w="12700" cap="flat">
                <a:noFill/>
                <a:miter lim="800000"/>
                <a:headEnd/>
                <a:tailEnd/>
              </a:ln>
            </p:spPr>
          </p:pic>
        </p:grpSp>
        <p:grpSp>
          <p:nvGrpSpPr>
            <p:cNvPr id="15" name="Group 8"/>
            <p:cNvGrpSpPr>
              <a:grpSpLocks/>
            </p:cNvGrpSpPr>
            <p:nvPr/>
          </p:nvGrpSpPr>
          <p:grpSpPr bwMode="auto">
            <a:xfrm>
              <a:off x="-134" y="1080"/>
              <a:ext cx="2143" cy="1816"/>
              <a:chOff x="0" y="0"/>
              <a:chExt cx="2144" cy="1816"/>
            </a:xfrm>
          </p:grpSpPr>
          <p:pic>
            <p:nvPicPr>
              <p:cNvPr id="21" name="Picture 6"/>
              <p:cNvPicPr>
                <a:picLocks noChangeAspect="1" noChangeArrowheads="1"/>
              </p:cNvPicPr>
              <p:nvPr/>
            </p:nvPicPr>
            <p:blipFill>
              <a:blip r:embed="rId4" cstate="print"/>
              <a:srcRect/>
              <a:stretch>
                <a:fillRect/>
              </a:stretch>
            </p:blipFill>
            <p:spPr bwMode="auto">
              <a:xfrm rot="-228845">
                <a:off x="176" y="162"/>
                <a:ext cx="1788" cy="1339"/>
              </a:xfrm>
              <a:prstGeom prst="rect">
                <a:avLst/>
              </a:prstGeom>
              <a:noFill/>
              <a:ln w="12700" cap="flat">
                <a:noFill/>
                <a:miter lim="800000"/>
                <a:headEnd/>
                <a:tailEnd/>
              </a:ln>
            </p:spPr>
          </p:pic>
          <p:pic>
            <p:nvPicPr>
              <p:cNvPr id="22" name="Picture 7"/>
              <p:cNvPicPr>
                <a:picLocks noChangeArrowheads="1"/>
              </p:cNvPicPr>
              <p:nvPr/>
            </p:nvPicPr>
            <p:blipFill>
              <a:blip r:embed="rId5" cstate="print"/>
              <a:srcRect/>
              <a:stretch>
                <a:fillRect/>
              </a:stretch>
            </p:blipFill>
            <p:spPr bwMode="auto">
              <a:xfrm>
                <a:off x="0" y="0"/>
                <a:ext cx="2144" cy="1816"/>
              </a:xfrm>
              <a:prstGeom prst="rect">
                <a:avLst/>
              </a:prstGeom>
              <a:noFill/>
              <a:ln w="12700" cap="flat">
                <a:noFill/>
                <a:miter lim="800000"/>
                <a:headEnd/>
                <a:tailEnd/>
              </a:ln>
            </p:spPr>
          </p:pic>
        </p:grpSp>
      </p:gr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686800" cy="864096"/>
          </a:xfrm>
        </p:spPr>
        <p:txBody>
          <a:bodyPr>
            <a:noAutofit/>
          </a:bodyPr>
          <a:lstStyle/>
          <a:p>
            <a:pPr lvl="0" algn="l" fontAlgn="base">
              <a:spcAft>
                <a:spcPct val="0"/>
              </a:spcAft>
            </a:pPr>
            <a:r>
              <a:rPr lang="en-GB" sz="2800" dirty="0" smtClean="0">
                <a:sym typeface="Helvetica" charset="0"/>
              </a:rPr>
              <a:t>QUESTIONEIRE</a:t>
            </a:r>
            <a:endParaRPr lang="en-GB" sz="2000" dirty="0" smtClean="0">
              <a:sym typeface="Helvetica" charset="0"/>
            </a:endParaRPr>
          </a:p>
        </p:txBody>
      </p:sp>
      <p:sp>
        <p:nvSpPr>
          <p:cNvPr id="11" name="Zástupný symbol pro obsah 10"/>
          <p:cNvSpPr>
            <a:spLocks noGrp="1"/>
          </p:cNvSpPr>
          <p:nvPr>
            <p:ph idx="1"/>
          </p:nvPr>
        </p:nvSpPr>
        <p:spPr>
          <a:xfrm>
            <a:off x="4572000" y="1379909"/>
            <a:ext cx="4248472" cy="4425355"/>
          </a:xfrm>
        </p:spPr>
        <p:txBody>
          <a:bodyPr>
            <a:normAutofit fontScale="85000" lnSpcReduction="20000"/>
          </a:bodyPr>
          <a:lstStyle/>
          <a:p>
            <a:pPr>
              <a:spcBef>
                <a:spcPts val="400"/>
              </a:spcBef>
              <a:buClr>
                <a:srgbClr val="000000"/>
              </a:buClr>
              <a:buSzPct val="100000"/>
              <a:buFont typeface="Lucida Grande" charset="0"/>
              <a:buChar char="•"/>
            </a:pPr>
            <a:r>
              <a:rPr lang="en-GB" sz="2100" smtClean="0">
                <a:latin typeface="+mj-lt"/>
                <a:cs typeface="Helvetica" charset="0"/>
                <a:sym typeface="Helvetica" charset="0"/>
              </a:rPr>
              <a:t>The promoters collected data once the participant finished all the tasks.</a:t>
            </a:r>
          </a:p>
          <a:p>
            <a:pPr>
              <a:spcBef>
                <a:spcPts val="400"/>
              </a:spcBef>
              <a:buClr>
                <a:srgbClr val="000000"/>
              </a:buClr>
              <a:buSzPct val="100000"/>
              <a:buFont typeface="Lucida Grande" charset="0"/>
              <a:buChar char="•"/>
            </a:pPr>
            <a:r>
              <a:rPr lang="en-GB" sz="2100" smtClean="0">
                <a:latin typeface="+mj-lt"/>
                <a:cs typeface="Helvetica" charset="0"/>
                <a:sym typeface="Helvetica" charset="0"/>
              </a:rPr>
              <a:t>The questionnaire was anonymous and voluntary.</a:t>
            </a:r>
          </a:p>
          <a:p>
            <a:pPr>
              <a:spcBef>
                <a:spcPts val="400"/>
              </a:spcBef>
              <a:buClr>
                <a:srgbClr val="000000"/>
              </a:buClr>
              <a:buSzPct val="100000"/>
              <a:buFont typeface="Lucida Grande" charset="0"/>
              <a:buChar char="•"/>
            </a:pPr>
            <a:r>
              <a:rPr lang="en-GB" sz="2100" smtClean="0">
                <a:latin typeface="+mj-lt"/>
                <a:cs typeface="Helvetica" charset="0"/>
                <a:sym typeface="Helvetica" charset="0"/>
              </a:rPr>
              <a:t>Data was captured via iPad, in a pre-defined table.</a:t>
            </a:r>
          </a:p>
          <a:p>
            <a:pPr>
              <a:spcBef>
                <a:spcPts val="400"/>
              </a:spcBef>
              <a:buClr>
                <a:srgbClr val="000000"/>
              </a:buClr>
              <a:buSzPct val="100000"/>
              <a:buFont typeface="Lucida Grande" charset="0"/>
              <a:buChar char="•"/>
            </a:pPr>
            <a:r>
              <a:rPr lang="en-GB" sz="2100" smtClean="0">
                <a:latin typeface="+mj-lt"/>
                <a:cs typeface="Helvetica" charset="0"/>
                <a:sym typeface="Helvetica" charset="0"/>
              </a:rPr>
              <a:t>There were only adult respondents as  only people over 18 were allowed to carry out the tasks.</a:t>
            </a:r>
          </a:p>
          <a:p>
            <a:pPr>
              <a:spcBef>
                <a:spcPts val="400"/>
              </a:spcBef>
              <a:buClr>
                <a:srgbClr val="000000"/>
              </a:buClr>
              <a:buSzPct val="100000"/>
              <a:buFont typeface="Lucida Grande" charset="0"/>
              <a:buChar char="•"/>
            </a:pPr>
            <a:r>
              <a:rPr lang="en-GB" sz="2100" smtClean="0">
                <a:latin typeface="+mj-lt"/>
                <a:cs typeface="Helvetica" charset="0"/>
                <a:sym typeface="Helvetica" charset="0"/>
              </a:rPr>
              <a:t>Questionnaire structure:</a:t>
            </a:r>
          </a:p>
          <a:p>
            <a:pPr>
              <a:spcBef>
                <a:spcPts val="400"/>
              </a:spcBef>
              <a:buSzPct val="100000"/>
              <a:buFont typeface="Lucida Grande" charset="0"/>
              <a:buChar char="–"/>
            </a:pPr>
            <a:r>
              <a:rPr lang="en-GB" sz="1800" smtClean="0">
                <a:latin typeface="+mj-lt"/>
                <a:cs typeface="Helvetica" charset="0"/>
                <a:sym typeface="Helvetica" charset="0"/>
              </a:rPr>
              <a:t>Sex (entered by the promoter)</a:t>
            </a:r>
          </a:p>
          <a:p>
            <a:pPr>
              <a:spcBef>
                <a:spcPts val="400"/>
              </a:spcBef>
              <a:buSzPct val="100000"/>
              <a:buFont typeface="Lucida Grande" charset="0"/>
              <a:buChar char="–"/>
            </a:pPr>
            <a:r>
              <a:rPr lang="en-GB" sz="1800" smtClean="0">
                <a:latin typeface="+mj-lt"/>
                <a:cs typeface="Helvetica" charset="0"/>
                <a:sym typeface="Helvetica" charset="0"/>
              </a:rPr>
              <a:t>Age</a:t>
            </a:r>
          </a:p>
          <a:p>
            <a:pPr>
              <a:spcBef>
                <a:spcPts val="400"/>
              </a:spcBef>
              <a:buSzPct val="100000"/>
              <a:buFont typeface="Lucida Grande" charset="0"/>
              <a:buChar char="–"/>
            </a:pPr>
            <a:r>
              <a:rPr lang="en-GB" sz="1800" smtClean="0">
                <a:latin typeface="+mj-lt"/>
                <a:cs typeface="Helvetica" charset="0"/>
                <a:sym typeface="Helvetica" charset="0"/>
              </a:rPr>
              <a:t>Q1: Do you think this was a useful activity?</a:t>
            </a:r>
          </a:p>
          <a:p>
            <a:pPr>
              <a:spcBef>
                <a:spcPts val="400"/>
              </a:spcBef>
              <a:buSzPct val="100000"/>
              <a:buFont typeface="Lucida Grande" charset="0"/>
              <a:buChar char="–"/>
            </a:pPr>
            <a:r>
              <a:rPr lang="en-GB" sz="1800" smtClean="0">
                <a:latin typeface="+mj-lt"/>
                <a:cs typeface="Helvetica" charset="0"/>
                <a:sym typeface="Helvetica" charset="0"/>
              </a:rPr>
              <a:t>Q2: How often do you drink non-alcoholic beer before or during driving?</a:t>
            </a:r>
          </a:p>
          <a:p>
            <a:pPr>
              <a:spcBef>
                <a:spcPts val="400"/>
              </a:spcBef>
              <a:buSzPct val="100000"/>
              <a:buFont typeface="Lucida Grande" charset="0"/>
              <a:buChar char="–"/>
            </a:pPr>
            <a:r>
              <a:rPr lang="en-GB" sz="1800" smtClean="0">
                <a:latin typeface="+mj-lt"/>
                <a:cs typeface="Helvetica" charset="0"/>
                <a:sym typeface="Helvetica" charset="0"/>
              </a:rPr>
              <a:t>Q3: How often do you drink beer?</a:t>
            </a:r>
          </a:p>
          <a:p>
            <a:pPr>
              <a:spcBef>
                <a:spcPts val="400"/>
              </a:spcBef>
              <a:buSzPct val="100000"/>
              <a:buFont typeface="Lucida Grande" charset="0"/>
              <a:buChar char="–"/>
            </a:pPr>
            <a:r>
              <a:rPr lang="en-GB" sz="1800" smtClean="0">
                <a:latin typeface="+mj-lt"/>
                <a:cs typeface="Helvetica" charset="0"/>
                <a:sym typeface="Helvetica" charset="0"/>
              </a:rPr>
              <a:t>Q4: Thanks to this activity, are you going to reconsider drinking alcohol before driving? </a:t>
            </a:r>
          </a:p>
          <a:p>
            <a:pPr>
              <a:buNone/>
            </a:pPr>
            <a:endParaRPr lang="en-GB" sz="4000" b="1" smtClean="0">
              <a:effectLst>
                <a:outerShdw blurRad="38100" dist="38100" dir="2700000" algn="tl">
                  <a:srgbClr val="000000">
                    <a:alpha val="43137"/>
                  </a:srgbClr>
                </a:outerShdw>
              </a:effectLst>
            </a:endParaRPr>
          </a:p>
        </p:txBody>
      </p:sp>
      <p:grpSp>
        <p:nvGrpSpPr>
          <p:cNvPr id="14" name="Group 5"/>
          <p:cNvGrpSpPr>
            <a:grpSpLocks/>
          </p:cNvGrpSpPr>
          <p:nvPr/>
        </p:nvGrpSpPr>
        <p:grpSpPr bwMode="auto">
          <a:xfrm>
            <a:off x="683568" y="1340768"/>
            <a:ext cx="3462288" cy="4464496"/>
            <a:chOff x="0" y="0"/>
            <a:chExt cx="2816" cy="3664"/>
          </a:xfrm>
        </p:grpSpPr>
        <p:pic>
          <p:nvPicPr>
            <p:cNvPr id="15" name="Picture 3"/>
            <p:cNvPicPr>
              <a:picLocks noChangeAspect="1" noChangeArrowheads="1"/>
            </p:cNvPicPr>
            <p:nvPr/>
          </p:nvPicPr>
          <p:blipFill>
            <a:blip r:embed="rId2" cstate="print"/>
            <a:srcRect/>
            <a:stretch>
              <a:fillRect/>
            </a:stretch>
          </p:blipFill>
          <p:spPr bwMode="auto">
            <a:xfrm rot="180766">
              <a:off x="223" y="163"/>
              <a:ext cx="2386" cy="3178"/>
            </a:xfrm>
            <a:prstGeom prst="rect">
              <a:avLst/>
            </a:prstGeom>
            <a:noFill/>
            <a:ln w="12700" cap="flat">
              <a:noFill/>
              <a:miter lim="800000"/>
              <a:headEnd/>
              <a:tailEnd/>
            </a:ln>
          </p:spPr>
        </p:pic>
        <p:pic>
          <p:nvPicPr>
            <p:cNvPr id="16" name="Picture 4"/>
            <p:cNvPicPr>
              <a:picLocks noChangeArrowheads="1"/>
            </p:cNvPicPr>
            <p:nvPr/>
          </p:nvPicPr>
          <p:blipFill>
            <a:blip r:embed="rId3" cstate="print"/>
            <a:srcRect/>
            <a:stretch>
              <a:fillRect/>
            </a:stretch>
          </p:blipFill>
          <p:spPr bwMode="auto">
            <a:xfrm>
              <a:off x="0" y="0"/>
              <a:ext cx="2816" cy="3664"/>
            </a:xfrm>
            <a:prstGeom prst="rect">
              <a:avLst/>
            </a:prstGeom>
            <a:noFill/>
            <a:ln w="12700" cap="flat">
              <a:noFill/>
              <a:miter lim="800000"/>
              <a:headEnd/>
              <a:tailEnd/>
            </a:ln>
          </p:spPr>
        </p:pic>
      </p:grpSp>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88640"/>
            <a:ext cx="8229600" cy="864096"/>
          </a:xfrm>
        </p:spPr>
        <p:txBody>
          <a:bodyPr>
            <a:normAutofit/>
          </a:bodyPr>
          <a:lstStyle/>
          <a:p>
            <a:pPr algn="l"/>
            <a:r>
              <a:rPr lang="en-GB" sz="2800" dirty="0" smtClean="0"/>
              <a:t>TREND ACTIVITIES</a:t>
            </a:r>
            <a:endParaRPr lang="en-GB" sz="2800" dirty="0"/>
          </a:p>
        </p:txBody>
      </p:sp>
      <p:graphicFrame>
        <p:nvGraphicFramePr>
          <p:cNvPr id="7" name="Table 177"/>
          <p:cNvGraphicFramePr/>
          <p:nvPr>
            <p:extLst>
              <p:ext uri="{D42A27DB-BD31-4B8C-83A1-F6EECF244321}">
                <p14:modId xmlns:p14="http://schemas.microsoft.com/office/powerpoint/2010/main" val="1121420198"/>
              </p:ext>
            </p:extLst>
          </p:nvPr>
        </p:nvGraphicFramePr>
        <p:xfrm>
          <a:off x="539552" y="1340768"/>
          <a:ext cx="7838117" cy="1853481"/>
        </p:xfrm>
        <a:graphic>
          <a:graphicData uri="http://schemas.openxmlformats.org/drawingml/2006/table">
            <a:tbl>
              <a:tblPr/>
              <a:tblGrid>
                <a:gridCol w="1902225"/>
                <a:gridCol w="1745236"/>
                <a:gridCol w="2095328"/>
                <a:gridCol w="2095328"/>
              </a:tblGrid>
              <a:tr h="564973">
                <a:tc>
                  <a:txBody>
                    <a:bodyPr/>
                    <a:lstStyle/>
                    <a:p>
                      <a:pPr marR="81279" lvl="0" defTabSz="914400">
                        <a:spcBef>
                          <a:spcPts val="400"/>
                        </a:spcBef>
                        <a:tabLst>
                          <a:tab pos="558800" algn="l"/>
                        </a:tabLst>
                        <a:defRPr sz="1900">
                          <a:uFill>
                            <a:solidFill/>
                          </a:uFill>
                          <a:latin typeface="Helvetica"/>
                          <a:ea typeface="Helvetica"/>
                          <a:cs typeface="Helvetica"/>
                          <a:sym typeface="Helvetica"/>
                        </a:defRPr>
                      </a:pPr>
                      <a:endParaRPr sz="1300" dirty="0"/>
                    </a:p>
                  </a:txBody>
                  <a:tcPr marL="35719" marR="35719" marT="35719" marB="35719" anchor="ctr" horzOverflow="overflow">
                    <a:lnL w="28575">
                      <a:miter lim="400000"/>
                    </a:lnL>
                    <a:lnR w="12700">
                      <a:miter lim="400000"/>
                    </a:lnR>
                    <a:lnT w="28575">
                      <a:miter lim="400000"/>
                    </a:lnT>
                    <a:lnB w="28575">
                      <a:miter lim="400000"/>
                    </a:lnB>
                  </a:tcPr>
                </a:tc>
                <a:tc>
                  <a:txBody>
                    <a:bodyPr/>
                    <a:lstStyle/>
                    <a:p>
                      <a:pPr marR="81279" lvl="0" defTabSz="914400">
                        <a:spcBef>
                          <a:spcPts val="400"/>
                        </a:spcBef>
                        <a:tabLst>
                          <a:tab pos="558800" algn="l"/>
                        </a:tabLst>
                      </a:pPr>
                      <a:r>
                        <a:rPr sz="1300">
                          <a:solidFill>
                            <a:srgbClr val="FFFFFF"/>
                          </a:solidFill>
                          <a:uFill>
                            <a:solidFill/>
                          </a:uFill>
                          <a:latin typeface="Helvetica"/>
                          <a:ea typeface="Helvetica"/>
                          <a:cs typeface="Helvetica"/>
                          <a:sym typeface="Helvetica"/>
                        </a:rPr>
                        <a:t>2012</a:t>
                      </a:r>
                    </a:p>
                  </a:txBody>
                  <a:tcPr marL="35719" marR="35719" marT="35719" marB="35719" anchor="ctr" horzOverflow="overflow">
                    <a:lnL w="12700">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defTabSz="914400">
                        <a:spcBef>
                          <a:spcPts val="400"/>
                        </a:spcBef>
                        <a:tabLst>
                          <a:tab pos="558800" algn="l"/>
                        </a:tabLst>
                      </a:pPr>
                      <a:r>
                        <a:rPr sz="1300">
                          <a:solidFill>
                            <a:srgbClr val="FFFFFF"/>
                          </a:solidFill>
                          <a:uFill>
                            <a:solidFill/>
                          </a:uFill>
                          <a:latin typeface="Helvetica"/>
                          <a:ea typeface="Helvetica"/>
                          <a:cs typeface="Helvetica"/>
                          <a:sym typeface="Helvetica"/>
                        </a:rPr>
                        <a:t>2013</a:t>
                      </a:r>
                    </a:p>
                  </a:txBody>
                  <a:tcPr marL="35719" marR="35719" marT="35719" marB="35719" anchor="ctr" horzOverflow="overflow">
                    <a:lnL w="12700">
                      <a:solidFill>
                        <a:srgbClr val="FFFFFF"/>
                      </a:solidFill>
                      <a:miter lim="400000"/>
                    </a:lnL>
                    <a:lnR w="12700">
                      <a:solidFill>
                        <a:srgbClr val="FFFFFF"/>
                      </a:solidFill>
                      <a:miter lim="400000"/>
                    </a:lnR>
                    <a:lnT w="28575">
                      <a:miter lim="400000"/>
                    </a:lnT>
                    <a:lnB>
                      <a:solidFill>
                        <a:srgbClr val="FFFFFF"/>
                      </a:solidFill>
                      <a:miter lim="400000"/>
                    </a:lnB>
                    <a:solidFill>
                      <a:srgbClr val="6EB744"/>
                    </a:solidFill>
                  </a:tcPr>
                </a:tc>
                <a:tc>
                  <a:txBody>
                    <a:bodyPr/>
                    <a:lstStyle/>
                    <a:p>
                      <a:pPr marR="81279" lvl="0" defTabSz="914400">
                        <a:spcBef>
                          <a:spcPts val="400"/>
                        </a:spcBef>
                        <a:tabLst>
                          <a:tab pos="558800" algn="l"/>
                        </a:tabLst>
                      </a:pPr>
                      <a:r>
                        <a:rPr sz="1300" dirty="0">
                          <a:solidFill>
                            <a:srgbClr val="FFFFFF"/>
                          </a:solidFill>
                          <a:uFill>
                            <a:solidFill/>
                          </a:uFill>
                          <a:latin typeface="Helvetica"/>
                          <a:ea typeface="Helvetica"/>
                          <a:cs typeface="Helvetica"/>
                          <a:sym typeface="Helvetica"/>
                        </a:rPr>
                        <a:t>2014</a:t>
                      </a:r>
                    </a:p>
                  </a:txBody>
                  <a:tcPr marL="35719" marR="35719" marT="35719" marB="35719" anchor="ctr" horzOverflow="overflow">
                    <a:lnL w="12700">
                      <a:solidFill>
                        <a:srgbClr val="FFFFFF"/>
                      </a:solidFill>
                      <a:miter lim="400000"/>
                    </a:lnL>
                    <a:lnR w="38100">
                      <a:solidFill>
                        <a:srgbClr val="000000">
                          <a:alpha val="0"/>
                        </a:srgbClr>
                      </a:solidFill>
                      <a:miter lim="400000"/>
                    </a:lnR>
                    <a:lnT w="28575">
                      <a:miter lim="400000"/>
                    </a:lnT>
                    <a:lnB>
                      <a:solidFill>
                        <a:srgbClr val="FFFFFF"/>
                      </a:solidFill>
                      <a:miter lim="400000"/>
                    </a:lnB>
                    <a:solidFill>
                      <a:srgbClr val="6EB744"/>
                    </a:solidFill>
                  </a:tcPr>
                </a:tc>
              </a:tr>
              <a:tr h="644254">
                <a:tc>
                  <a:txBody>
                    <a:bodyPr/>
                    <a:lstStyle/>
                    <a:p>
                      <a:pPr marL="0" marR="0" lvl="0" indent="0" algn="l" defTabSz="914400" rtl="0" eaLnBrk="1" fontAlgn="base" latinLnBrk="0" hangingPunct="0">
                        <a:lnSpc>
                          <a:spcPct val="100000"/>
                        </a:lnSpc>
                        <a:spcBef>
                          <a:spcPts val="400"/>
                        </a:spcBef>
                        <a:spcAft>
                          <a:spcPct val="0"/>
                        </a:spcAft>
                        <a:buClrTx/>
                        <a:buSzTx/>
                        <a:buFontTx/>
                        <a:buNone/>
                        <a:tabLst>
                          <a:tab pos="558800" algn="l"/>
                        </a:tabLst>
                      </a:pPr>
                      <a:r>
                        <a:rPr kumimoji="0" lang="cs-CZ" sz="1400" b="0" i="0" u="none" strike="noStrike" cap="none" normalizeH="0" baseline="0" dirty="0" err="1" smtClean="0">
                          <a:ln>
                            <a:noFill/>
                          </a:ln>
                          <a:solidFill>
                            <a:srgbClr val="FFFFFF"/>
                          </a:solidFill>
                          <a:effectLst/>
                          <a:latin typeface="Helvetica" charset="0"/>
                          <a:ea typeface="Helvetica" charset="0"/>
                          <a:cs typeface="Helvetica" charset="0"/>
                          <a:sym typeface="Helvetica" charset="0"/>
                        </a:rPr>
                        <a:t>Number</a:t>
                      </a:r>
                      <a:r>
                        <a:rPr kumimoji="0" lang="cs-CZ" sz="1400" b="0" i="0" u="none" strike="noStrike" cap="none" normalizeH="0" baseline="0" dirty="0" smtClean="0">
                          <a:ln>
                            <a:noFill/>
                          </a:ln>
                          <a:solidFill>
                            <a:srgbClr val="FFFFFF"/>
                          </a:solidFill>
                          <a:effectLst/>
                          <a:latin typeface="Helvetica" charset="0"/>
                          <a:ea typeface="Helvetica" charset="0"/>
                          <a:cs typeface="Helvetica" charset="0"/>
                          <a:sym typeface="Helvetica" charset="0"/>
                        </a:rPr>
                        <a:t> of  </a:t>
                      </a:r>
                      <a:r>
                        <a:rPr kumimoji="0" lang="cs-CZ" sz="1400" b="0" i="0" u="none" strike="noStrike" cap="none" normalizeH="0" baseline="0" dirty="0" err="1" smtClean="0">
                          <a:ln>
                            <a:noFill/>
                          </a:ln>
                          <a:solidFill>
                            <a:srgbClr val="FFFFFF"/>
                          </a:solidFill>
                          <a:effectLst/>
                          <a:latin typeface="Helvetica" charset="0"/>
                          <a:ea typeface="Helvetica" charset="0"/>
                          <a:cs typeface="Helvetica" charset="0"/>
                          <a:sym typeface="Helvetica" charset="0"/>
                        </a:rPr>
                        <a:t>visitors</a:t>
                      </a:r>
                      <a:r>
                        <a:rPr kumimoji="0" lang="cs-CZ" sz="1400" b="0" i="0" u="none" strike="noStrike" cap="none" normalizeH="0" baseline="0" dirty="0" smtClean="0">
                          <a:ln>
                            <a:noFill/>
                          </a:ln>
                          <a:solidFill>
                            <a:srgbClr val="FFFFFF"/>
                          </a:solidFill>
                          <a:effectLst/>
                          <a:latin typeface="Helvetica" charset="0"/>
                          <a:ea typeface="Helvetica" charset="0"/>
                          <a:cs typeface="Helvetica" charset="0"/>
                          <a:sym typeface="Helvetica" charset="0"/>
                        </a:rPr>
                        <a:t> </a:t>
                      </a:r>
                      <a:r>
                        <a:rPr kumimoji="0" lang="cs-CZ" sz="1400" b="0" i="0" u="none" strike="noStrike" cap="none" normalizeH="0" baseline="0" dirty="0" err="1" smtClean="0">
                          <a:ln>
                            <a:noFill/>
                          </a:ln>
                          <a:solidFill>
                            <a:srgbClr val="FFFFFF"/>
                          </a:solidFill>
                          <a:effectLst/>
                          <a:latin typeface="Helvetica" charset="0"/>
                          <a:ea typeface="Helvetica" charset="0"/>
                          <a:cs typeface="Helvetica" charset="0"/>
                          <a:sym typeface="Helvetica" charset="0"/>
                        </a:rPr>
                        <a:t>approched</a:t>
                      </a:r>
                      <a:r>
                        <a:rPr kumimoji="0" lang="cs-CZ" sz="1400" b="0" i="0" u="none" strike="noStrike" cap="none" normalizeH="0" baseline="0" dirty="0" smtClean="0">
                          <a:ln>
                            <a:noFill/>
                          </a:ln>
                          <a:solidFill>
                            <a:srgbClr val="FFFFFF"/>
                          </a:solidFill>
                          <a:effectLst/>
                          <a:latin typeface="Helvetica" charset="0"/>
                          <a:ea typeface="Helvetica" charset="0"/>
                          <a:cs typeface="Helvetica" charset="0"/>
                          <a:sym typeface="Helvetica" charset="0"/>
                        </a:rPr>
                        <a:t> </a:t>
                      </a:r>
                      <a:r>
                        <a:rPr kumimoji="0" lang="cs-CZ" sz="1400" b="0" i="0" u="none" strike="noStrike" cap="none" normalizeH="0" baseline="0" dirty="0" err="1" smtClean="0">
                          <a:ln>
                            <a:noFill/>
                          </a:ln>
                          <a:solidFill>
                            <a:srgbClr val="FFFFFF"/>
                          </a:solidFill>
                          <a:effectLst/>
                          <a:latin typeface="Helvetica" charset="0"/>
                          <a:ea typeface="Helvetica" charset="0"/>
                          <a:cs typeface="Helvetica" charset="0"/>
                          <a:sym typeface="Helvetica" charset="0"/>
                        </a:rPr>
                        <a:t>at</a:t>
                      </a:r>
                      <a:r>
                        <a:rPr kumimoji="0" lang="cs-CZ" sz="1400" b="0" i="0" u="none" strike="noStrike" cap="none" normalizeH="0" baseline="0" dirty="0" smtClean="0">
                          <a:ln>
                            <a:noFill/>
                          </a:ln>
                          <a:solidFill>
                            <a:srgbClr val="FFFFFF"/>
                          </a:solidFill>
                          <a:effectLst/>
                          <a:latin typeface="Helvetica" charset="0"/>
                          <a:ea typeface="Helvetica" charset="0"/>
                          <a:cs typeface="Helvetica" charset="0"/>
                          <a:sym typeface="Helvetica" charset="0"/>
                        </a:rPr>
                        <a:t> </a:t>
                      </a:r>
                      <a:r>
                        <a:rPr kumimoji="0" lang="cs-CZ" sz="1400" b="0" i="0" u="none" strike="noStrike" cap="none" normalizeH="0" baseline="0" dirty="0" err="1" smtClean="0">
                          <a:ln>
                            <a:noFill/>
                          </a:ln>
                          <a:solidFill>
                            <a:srgbClr val="FFFFFF"/>
                          </a:solidFill>
                          <a:effectLst/>
                          <a:latin typeface="Helvetica" charset="0"/>
                          <a:ea typeface="Helvetica" charset="0"/>
                          <a:cs typeface="Helvetica" charset="0"/>
                          <a:sym typeface="Helvetica" charset="0"/>
                        </a:rPr>
                        <a:t>festivals</a:t>
                      </a:r>
                      <a:endParaRPr kumimoji="0" lang="cs-CZ" sz="1400" b="0" i="0" u="none" strike="noStrike" cap="none" normalizeH="0" baseline="0" dirty="0" smtClean="0">
                        <a:ln>
                          <a:noFill/>
                        </a:ln>
                        <a:solidFill>
                          <a:srgbClr val="000000"/>
                        </a:solidFill>
                        <a:effectLst/>
                        <a:latin typeface="Helvetica" charset="0"/>
                        <a:ea typeface="Helvetica" charset="0"/>
                        <a:cs typeface="Helvetica" charset="0"/>
                        <a:sym typeface="Helvetica" charset="0"/>
                      </a:endParaRPr>
                    </a:p>
                  </a:txBody>
                  <a:tcPr marL="35719" marR="35719" marT="35719" marB="35719" anchor="ctr" horzOverflow="overflow">
                    <a:lnL w="28575">
                      <a:miter lim="400000"/>
                    </a:lnL>
                    <a:lnR w="12700">
                      <a:solidFill>
                        <a:srgbClr val="FFFFFF"/>
                      </a:solidFill>
                      <a:miter lim="400000"/>
                    </a:lnR>
                    <a:lnT w="28575">
                      <a:miter lim="400000"/>
                    </a:lnT>
                    <a:lnB w="12700">
                      <a:solidFill>
                        <a:srgbClr val="FFFFFF"/>
                      </a:solidFill>
                      <a:miter lim="400000"/>
                    </a:lnB>
                    <a:solidFill>
                      <a:srgbClr val="6EB744"/>
                    </a:solidFill>
                  </a:tcPr>
                </a:tc>
                <a:tc>
                  <a:txBody>
                    <a:bodyPr/>
                    <a:lstStyle/>
                    <a:p>
                      <a:pPr marR="81279" lvl="0" algn="ctr" defTabSz="914400">
                        <a:spcBef>
                          <a:spcPts val="400"/>
                        </a:spcBef>
                        <a:tabLst>
                          <a:tab pos="558800" algn="l"/>
                        </a:tabLst>
                      </a:pPr>
                      <a:r>
                        <a:rPr sz="2400" dirty="0">
                          <a:uFill>
                            <a:solidFill/>
                          </a:uFill>
                          <a:latin typeface="Helvetica"/>
                          <a:ea typeface="Helvetica"/>
                          <a:cs typeface="Helvetica"/>
                          <a:sym typeface="Helvetica"/>
                        </a:rPr>
                        <a:t>2616</a:t>
                      </a:r>
                    </a:p>
                  </a:txBody>
                  <a:tcPr marL="35719" marR="35719" marT="35719" marB="35719"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pPr>
                      <a:r>
                        <a:rPr sz="2400" dirty="0">
                          <a:uFill>
                            <a:solidFill/>
                          </a:uFill>
                          <a:latin typeface="Helvetica"/>
                          <a:ea typeface="Helvetica"/>
                          <a:cs typeface="Helvetica"/>
                          <a:sym typeface="Helvetica"/>
                        </a:rPr>
                        <a:t>3007</a:t>
                      </a:r>
                    </a:p>
                  </a:txBody>
                  <a:tcPr marL="35719" marR="35719" marT="35719" marB="35719" anchor="ctr" horzOverflow="overflow">
                    <a:lnL w="12700">
                      <a:solidFill>
                        <a:srgbClr val="FFFFFF"/>
                      </a:solidFill>
                      <a:miter lim="400000"/>
                    </a:lnL>
                    <a:lnR w="12700">
                      <a:solidFill>
                        <a:srgbClr val="FFFFFF"/>
                      </a:solidFill>
                      <a:miter lim="400000"/>
                    </a:lnR>
                    <a:lnT>
                      <a:solidFill>
                        <a:srgbClr val="FFFFFF"/>
                      </a:solidFill>
                      <a:miter lim="400000"/>
                    </a:lnT>
                    <a:lnB>
                      <a:solidFill>
                        <a:srgbClr val="FFFFFF"/>
                      </a:solidFill>
                      <a:miter lim="400000"/>
                    </a:lnB>
                    <a:solidFill>
                      <a:srgbClr val="00B8E0"/>
                    </a:solidFill>
                  </a:tcPr>
                </a:tc>
                <a:tc>
                  <a:txBody>
                    <a:bodyPr/>
                    <a:lstStyle/>
                    <a:p>
                      <a:pPr marR="81279" lvl="0" algn="ctr" defTabSz="914400">
                        <a:spcBef>
                          <a:spcPts val="400"/>
                        </a:spcBef>
                        <a:tabLst>
                          <a:tab pos="558800" algn="l"/>
                        </a:tabLst>
                      </a:pPr>
                      <a:r>
                        <a:rPr sz="2400" dirty="0">
                          <a:uFill>
                            <a:solidFill/>
                          </a:uFill>
                          <a:latin typeface="Helvetica"/>
                          <a:ea typeface="Helvetica"/>
                          <a:cs typeface="Helvetica"/>
                          <a:sym typeface="Helvetica"/>
                        </a:rPr>
                        <a:t>5216</a:t>
                      </a:r>
                    </a:p>
                  </a:txBody>
                  <a:tcPr marL="35719" marR="35719" marT="35719" marB="35719" anchor="ctr" horzOverflow="overflow">
                    <a:lnL w="12700">
                      <a:solidFill>
                        <a:srgbClr val="FFFFFF"/>
                      </a:solidFill>
                      <a:miter lim="400000"/>
                    </a:lnL>
                    <a:lnR w="38100">
                      <a:solidFill>
                        <a:srgbClr val="000000">
                          <a:alpha val="0"/>
                        </a:srgbClr>
                      </a:solidFill>
                      <a:miter lim="400000"/>
                    </a:lnR>
                    <a:lnT>
                      <a:solidFill>
                        <a:srgbClr val="FFFFFF"/>
                      </a:solidFill>
                      <a:miter lim="400000"/>
                    </a:lnT>
                    <a:lnB>
                      <a:solidFill>
                        <a:srgbClr val="FFFFFF"/>
                      </a:solidFill>
                      <a:miter lim="400000"/>
                    </a:lnB>
                    <a:solidFill>
                      <a:srgbClr val="00B8E0"/>
                    </a:solidFill>
                  </a:tcPr>
                </a:tc>
              </a:tr>
              <a:tr h="644254">
                <a:tc>
                  <a:txBody>
                    <a:bodyPr/>
                    <a:lstStyle/>
                    <a:p>
                      <a:pPr marR="81279" lvl="0" defTabSz="914400">
                        <a:spcBef>
                          <a:spcPts val="400"/>
                        </a:spcBef>
                        <a:tabLst>
                          <a:tab pos="558800" algn="l"/>
                        </a:tabLst>
                      </a:pPr>
                      <a:r>
                        <a:rPr lang="cs-CZ" sz="1100" dirty="0" smtClean="0">
                          <a:solidFill>
                            <a:srgbClr val="FFFFFF"/>
                          </a:solidFill>
                          <a:uFill>
                            <a:solidFill/>
                          </a:uFill>
                          <a:latin typeface="Helvetica"/>
                          <a:ea typeface="Helvetica"/>
                          <a:cs typeface="Helvetica"/>
                          <a:sym typeface="Helvetica"/>
                        </a:rPr>
                        <a:t>INDEX</a:t>
                      </a:r>
                      <a:endParaRPr sz="1100" dirty="0">
                        <a:solidFill>
                          <a:srgbClr val="FFFFFF"/>
                        </a:solidFill>
                        <a:uFill>
                          <a:solidFill/>
                        </a:uFill>
                        <a:latin typeface="Helvetica"/>
                        <a:ea typeface="Helvetica"/>
                        <a:cs typeface="Helvetica"/>
                        <a:sym typeface="Helvetica"/>
                      </a:endParaRPr>
                    </a:p>
                  </a:txBody>
                  <a:tcPr marL="35719" marR="35719" marT="35719" marB="35719" anchor="ctr" horzOverflow="overflow">
                    <a:lnL w="28575">
                      <a:miter lim="400000"/>
                    </a:lnL>
                    <a:lnR w="12700">
                      <a:solidFill>
                        <a:srgbClr val="FFFFFF"/>
                      </a:solidFill>
                      <a:miter lim="400000"/>
                    </a:lnR>
                    <a:lnT w="12700">
                      <a:solidFill>
                        <a:srgbClr val="FFFFFF"/>
                      </a:solidFill>
                      <a:miter lim="400000"/>
                    </a:lnT>
                    <a:lnB w="28575">
                      <a:miter lim="400000"/>
                    </a:lnB>
                    <a:solidFill>
                      <a:srgbClr val="6EB744"/>
                    </a:solidFill>
                  </a:tcPr>
                </a:tc>
                <a:tc>
                  <a:txBody>
                    <a:bodyPr/>
                    <a:lstStyle/>
                    <a:p>
                      <a:pPr marR="81279" lvl="0" algn="ctr" defTabSz="914400">
                        <a:spcBef>
                          <a:spcPts val="400"/>
                        </a:spcBef>
                        <a:tabLst>
                          <a:tab pos="558800" algn="l"/>
                        </a:tabLst>
                        <a:defRPr sz="1900">
                          <a:uFill>
                            <a:solidFill/>
                          </a:uFill>
                          <a:latin typeface="Helvetica"/>
                          <a:ea typeface="Helvetica"/>
                          <a:cs typeface="Helvetica"/>
                          <a:sym typeface="Helvetica"/>
                        </a:defRPr>
                      </a:pPr>
                      <a:endParaRPr sz="1400" dirty="0"/>
                    </a:p>
                  </a:txBody>
                  <a:tcPr marL="35719" marR="35719" marT="35719" marB="35719" anchor="ctr" horzOverflow="overflow">
                    <a:lnL w="12700">
                      <a:solidFill>
                        <a:srgbClr val="FFFFFF"/>
                      </a:solidFill>
                      <a:miter lim="400000"/>
                    </a:lnL>
                    <a:lnR w="12700">
                      <a:solidFill>
                        <a:srgbClr val="FFFFFF"/>
                      </a:solidFill>
                      <a:miter lim="400000"/>
                    </a:lnR>
                    <a:lnT>
                      <a:solidFill>
                        <a:srgbClr val="FFFFFF"/>
                      </a:solidFill>
                      <a:miter lim="400000"/>
                    </a:lnT>
                    <a:lnB w="28575">
                      <a:miter lim="400000"/>
                    </a:lnB>
                    <a:solidFill>
                      <a:srgbClr val="00B8E0"/>
                    </a:solidFill>
                  </a:tcPr>
                </a:tc>
                <a:tc>
                  <a:txBody>
                    <a:bodyPr/>
                    <a:lstStyle/>
                    <a:p>
                      <a:pPr marR="81279" lvl="0" algn="ctr" defTabSz="914400">
                        <a:spcBef>
                          <a:spcPts val="400"/>
                        </a:spcBef>
                        <a:tabLst>
                          <a:tab pos="558800" algn="l"/>
                        </a:tabLst>
                      </a:pPr>
                      <a:r>
                        <a:rPr lang="cs-CZ" sz="2000" dirty="0" smtClean="0">
                          <a:uFill>
                            <a:solidFill/>
                          </a:uFill>
                          <a:latin typeface="Helvetica"/>
                          <a:ea typeface="Helvetica"/>
                          <a:cs typeface="Helvetica"/>
                          <a:sym typeface="Helvetica"/>
                        </a:rPr>
                        <a:t>1</a:t>
                      </a:r>
                      <a:r>
                        <a:rPr sz="2000" dirty="0" smtClean="0">
                          <a:uFill>
                            <a:solidFill/>
                          </a:uFill>
                          <a:latin typeface="Helvetica"/>
                          <a:ea typeface="Helvetica"/>
                          <a:cs typeface="Helvetica"/>
                          <a:sym typeface="Helvetica"/>
                        </a:rPr>
                        <a:t>15</a:t>
                      </a:r>
                      <a:r>
                        <a:rPr sz="2000" dirty="0">
                          <a:uFill>
                            <a:solidFill/>
                          </a:uFill>
                          <a:latin typeface="Helvetica"/>
                          <a:ea typeface="Helvetica"/>
                          <a:cs typeface="Helvetica"/>
                          <a:sym typeface="Helvetica"/>
                        </a:rPr>
                        <a:t>%</a:t>
                      </a:r>
                    </a:p>
                  </a:txBody>
                  <a:tcPr marL="35719" marR="35719" marT="35719" marB="35719" anchor="ctr" horzOverflow="overflow">
                    <a:lnL w="12700">
                      <a:solidFill>
                        <a:srgbClr val="FFFFFF"/>
                      </a:solidFill>
                      <a:miter lim="400000"/>
                    </a:lnL>
                    <a:lnR w="12700">
                      <a:solidFill>
                        <a:srgbClr val="FFFFFF"/>
                      </a:solidFill>
                      <a:miter lim="400000"/>
                    </a:lnR>
                    <a:lnT>
                      <a:solidFill>
                        <a:srgbClr val="FFFFFF"/>
                      </a:solidFill>
                      <a:miter lim="400000"/>
                    </a:lnT>
                    <a:lnB w="28575">
                      <a:miter lim="400000"/>
                    </a:lnB>
                    <a:solidFill>
                      <a:srgbClr val="00B8E0"/>
                    </a:solidFill>
                  </a:tcPr>
                </a:tc>
                <a:tc>
                  <a:txBody>
                    <a:bodyPr/>
                    <a:lstStyle/>
                    <a:p>
                      <a:pPr marR="81279" lvl="0" algn="ctr" defTabSz="914400">
                        <a:spcBef>
                          <a:spcPts val="400"/>
                        </a:spcBef>
                        <a:tabLst>
                          <a:tab pos="558800" algn="l"/>
                        </a:tabLst>
                      </a:pPr>
                      <a:r>
                        <a:rPr lang="cs-CZ" sz="2000" dirty="0" smtClean="0">
                          <a:uFill>
                            <a:solidFill/>
                          </a:uFill>
                          <a:latin typeface="Helvetica"/>
                          <a:ea typeface="Helvetica"/>
                          <a:cs typeface="Helvetica"/>
                          <a:sym typeface="Helvetica"/>
                        </a:rPr>
                        <a:t>1</a:t>
                      </a:r>
                      <a:r>
                        <a:rPr sz="2000" dirty="0" smtClean="0">
                          <a:uFill>
                            <a:solidFill/>
                          </a:uFill>
                          <a:latin typeface="Helvetica"/>
                          <a:ea typeface="Helvetica"/>
                          <a:cs typeface="Helvetica"/>
                          <a:sym typeface="Helvetica"/>
                        </a:rPr>
                        <a:t>29</a:t>
                      </a:r>
                      <a:r>
                        <a:rPr sz="2000" dirty="0">
                          <a:uFill>
                            <a:solidFill/>
                          </a:uFill>
                          <a:latin typeface="Helvetica"/>
                          <a:ea typeface="Helvetica"/>
                          <a:cs typeface="Helvetica"/>
                          <a:sym typeface="Helvetica"/>
                        </a:rPr>
                        <a:t>%</a:t>
                      </a:r>
                    </a:p>
                  </a:txBody>
                  <a:tcPr marL="35719" marR="35719" marT="35719" marB="35719" anchor="ctr" horzOverflow="overflow">
                    <a:lnL w="12700">
                      <a:solidFill>
                        <a:srgbClr val="FFFFFF"/>
                      </a:solidFill>
                      <a:miter lim="400000"/>
                    </a:lnL>
                    <a:lnR w="38100">
                      <a:solidFill>
                        <a:srgbClr val="000000">
                          <a:alpha val="0"/>
                        </a:srgbClr>
                      </a:solidFill>
                      <a:miter lim="400000"/>
                    </a:lnR>
                    <a:lnT>
                      <a:solidFill>
                        <a:srgbClr val="FFFFFF"/>
                      </a:solidFill>
                      <a:miter lim="400000"/>
                    </a:lnT>
                    <a:lnB w="28575">
                      <a:miter lim="400000"/>
                    </a:lnB>
                    <a:solidFill>
                      <a:srgbClr val="00B8E0"/>
                    </a:solidFill>
                  </a:tcPr>
                </a:tc>
              </a:tr>
            </a:tbl>
          </a:graphicData>
        </a:graphic>
      </p:graphicFrame>
      <p:graphicFrame>
        <p:nvGraphicFramePr>
          <p:cNvPr id="9" name="Chart 180"/>
          <p:cNvGraphicFramePr/>
          <p:nvPr>
            <p:extLst>
              <p:ext uri="{D42A27DB-BD31-4B8C-83A1-F6EECF244321}">
                <p14:modId xmlns:p14="http://schemas.microsoft.com/office/powerpoint/2010/main" val="1785887356"/>
              </p:ext>
            </p:extLst>
          </p:nvPr>
        </p:nvGraphicFramePr>
        <p:xfrm>
          <a:off x="1403648" y="2780928"/>
          <a:ext cx="5400599" cy="30311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03808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cs-CZ" sz="2800" dirty="0" smtClean="0">
                <a:sym typeface="Helvetica" charset="0"/>
              </a:rPr>
              <a:t>TOTAL SUMMARY 2011 -2015</a:t>
            </a:r>
            <a:endParaRPr lang="en-GB" sz="2800" dirty="0" smtClean="0">
              <a:sym typeface="Helvetica" charset="0"/>
            </a:endParaRPr>
          </a:p>
        </p:txBody>
      </p:sp>
      <p:sp>
        <p:nvSpPr>
          <p:cNvPr id="5" name="Shape 212"/>
          <p:cNvSpPr/>
          <p:nvPr/>
        </p:nvSpPr>
        <p:spPr>
          <a:xfrm>
            <a:off x="683568" y="1268760"/>
            <a:ext cx="7416824" cy="4392488"/>
          </a:xfrm>
          <a:prstGeom prst="roundRect">
            <a:avLst>
              <a:gd name="adj" fmla="val 14459"/>
            </a:avLst>
          </a:prstGeom>
          <a:solidFill>
            <a:srgbClr val="29C7FF"/>
          </a:solidFill>
          <a:ln w="12700">
            <a:solidFill>
              <a:srgbClr val="6EB744"/>
            </a:solidFill>
            <a:round/>
          </a:ln>
          <a:effectLst>
            <a:outerShdw blurRad="127000" dist="76200" dir="1200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p>
            <a:pPr algn="ctr"/>
            <a:r>
              <a:rPr lang="en-GB" sz="2400" b="1" dirty="0" smtClean="0">
                <a:cs typeface="Helvetica" charset="0"/>
                <a:sym typeface="Helvetica" charset="0"/>
              </a:rPr>
              <a:t>TOTAL NUMBER OF DRIVERS APPROACHED</a:t>
            </a:r>
            <a:r>
              <a:rPr lang="cs-CZ" sz="2400" b="1" dirty="0" smtClean="0">
                <a:cs typeface="Helvetica" charset="0"/>
                <a:sym typeface="Helvetica" charset="0"/>
              </a:rPr>
              <a:t> DURING FIELD ACTIVITIES WITH POLICE</a:t>
            </a:r>
            <a:r>
              <a:rPr lang="en-GB" sz="2400" b="1" dirty="0" smtClean="0">
                <a:cs typeface="Helvetica" charset="0"/>
                <a:sym typeface="Helvetica" charset="0"/>
              </a:rPr>
              <a:t>:</a:t>
            </a:r>
          </a:p>
          <a:p>
            <a:pPr marR="81279" lvl="0" algn="ctr" defTabSz="914400">
              <a:defRPr sz="1800">
                <a:solidFill>
                  <a:srgbClr val="000000"/>
                </a:solidFill>
              </a:defRPr>
            </a:pPr>
            <a:r>
              <a:rPr lang="cs-CZ" sz="2400" b="1" dirty="0" smtClean="0">
                <a:uFill>
                  <a:solidFill/>
                </a:uFill>
                <a:latin typeface="Helvetica"/>
                <a:ea typeface="Helvetica"/>
                <a:cs typeface="Helvetica"/>
                <a:sym typeface="Helvetica"/>
              </a:rPr>
              <a:t>23,490 (679 </a:t>
            </a:r>
            <a:r>
              <a:rPr lang="cs-CZ" sz="2400" b="1" dirty="0" err="1" smtClean="0">
                <a:uFill>
                  <a:solidFill/>
                </a:uFill>
                <a:latin typeface="Helvetica"/>
                <a:ea typeface="Helvetica"/>
                <a:cs typeface="Helvetica"/>
                <a:sym typeface="Helvetica"/>
              </a:rPr>
              <a:t>promodays</a:t>
            </a:r>
            <a:r>
              <a:rPr lang="cs-CZ" sz="2400" b="1" dirty="0" smtClean="0">
                <a:uFill>
                  <a:solidFill/>
                </a:uFill>
                <a:latin typeface="Helvetica"/>
                <a:ea typeface="Helvetica"/>
                <a:cs typeface="Helvetica"/>
                <a:sym typeface="Helvetica"/>
              </a:rPr>
              <a:t>)</a:t>
            </a:r>
            <a:endParaRPr sz="2400" b="1" dirty="0" smtClean="0">
              <a:uFill>
                <a:solidFill/>
              </a:uFill>
              <a:latin typeface="Helvetica"/>
              <a:ea typeface="Helvetica"/>
              <a:cs typeface="Helvetica"/>
              <a:sym typeface="Helvetica"/>
            </a:endParaRPr>
          </a:p>
          <a:p>
            <a:pPr marR="81279" lvl="0" defTabSz="914400">
              <a:defRPr sz="1800">
                <a:solidFill>
                  <a:srgbClr val="000000"/>
                </a:solidFill>
              </a:defRPr>
            </a:pPr>
            <a:endParaRPr sz="2400" dirty="0" smtClean="0">
              <a:uFill>
                <a:solidFill/>
              </a:uFill>
              <a:latin typeface="Helvetica"/>
              <a:ea typeface="Helvetica"/>
              <a:cs typeface="Helvetica"/>
              <a:sym typeface="Helvetica"/>
            </a:endParaRPr>
          </a:p>
          <a:p>
            <a:pPr algn="ctr"/>
            <a:r>
              <a:rPr lang="en-GB" sz="2400" b="1" dirty="0" smtClean="0">
                <a:cs typeface="Helvetica" charset="0"/>
                <a:sym typeface="Helvetica" charset="0"/>
              </a:rPr>
              <a:t>TOTAL NUMBER OF DRIVERS APPROACHED</a:t>
            </a:r>
            <a:r>
              <a:rPr lang="cs-CZ" sz="2400" b="1" dirty="0" smtClean="0">
                <a:cs typeface="Helvetica" charset="0"/>
                <a:sym typeface="Helvetica" charset="0"/>
              </a:rPr>
              <a:t> DURING FESTIVALS</a:t>
            </a:r>
            <a:r>
              <a:rPr lang="en-GB" sz="2400" b="1" dirty="0" smtClean="0">
                <a:cs typeface="Helvetica" charset="0"/>
                <a:sym typeface="Helvetica" charset="0"/>
              </a:rPr>
              <a:t>:</a:t>
            </a:r>
          </a:p>
          <a:p>
            <a:pPr marR="81279" lvl="0" algn="ctr" defTabSz="914400">
              <a:defRPr sz="1800">
                <a:solidFill>
                  <a:srgbClr val="000000"/>
                </a:solidFill>
              </a:defRPr>
            </a:pPr>
            <a:r>
              <a:rPr lang="cs-CZ" sz="2400" b="1" dirty="0" smtClean="0">
                <a:uFill>
                  <a:solidFill/>
                </a:uFill>
                <a:latin typeface="Helvetica"/>
                <a:ea typeface="Helvetica"/>
                <a:cs typeface="Helvetica"/>
                <a:sym typeface="Helvetica"/>
              </a:rPr>
              <a:t>10,839</a:t>
            </a:r>
            <a:endParaRPr sz="2400" b="1" dirty="0" smtClean="0">
              <a:uFill>
                <a:solidFill/>
              </a:uFill>
              <a:latin typeface="Helvetica"/>
              <a:ea typeface="Helvetica"/>
              <a:cs typeface="Helvetica"/>
              <a:sym typeface="Helvetica"/>
            </a:endParaRPr>
          </a:p>
          <a:p>
            <a:pPr marR="81279" lvl="0" defTabSz="914400">
              <a:lnSpc>
                <a:spcPct val="80000"/>
              </a:lnSpc>
              <a:defRPr sz="1800">
                <a:solidFill>
                  <a:srgbClr val="000000"/>
                </a:solidFill>
              </a:defRPr>
            </a:pPr>
            <a:endParaRPr sz="2400" b="1" dirty="0" smtClean="0">
              <a:uFill>
                <a:solidFill/>
              </a:uFill>
              <a:latin typeface="Helvetica"/>
              <a:ea typeface="Helvetica"/>
              <a:cs typeface="Helvetica"/>
              <a:sym typeface="Helvetica"/>
            </a:endParaRPr>
          </a:p>
          <a:p>
            <a:pPr marR="81279" lvl="0" defTabSz="914400">
              <a:lnSpc>
                <a:spcPct val="80000"/>
              </a:lnSpc>
              <a:defRPr sz="1800">
                <a:solidFill>
                  <a:srgbClr val="000000"/>
                </a:solidFill>
              </a:defRPr>
            </a:pPr>
            <a:r>
              <a:rPr lang="cs-CZ" sz="2400" b="1" dirty="0" smtClean="0">
                <a:uFill>
                  <a:solidFill/>
                </a:uFill>
                <a:latin typeface="Helvetica"/>
                <a:ea typeface="Helvetica"/>
                <a:cs typeface="Helvetica"/>
                <a:sym typeface="Helvetica"/>
              </a:rPr>
              <a:t>TOTAL NUMBER OF DRIIVERS APPROACHED:</a:t>
            </a:r>
            <a:endParaRPr sz="2400" b="1" dirty="0" smtClean="0">
              <a:uFill>
                <a:solidFill/>
              </a:uFill>
              <a:latin typeface="Helvetica"/>
              <a:ea typeface="Helvetica"/>
              <a:cs typeface="Helvetica"/>
              <a:sym typeface="Helvetica"/>
            </a:endParaRPr>
          </a:p>
          <a:p>
            <a:pPr marR="81279" lvl="0" defTabSz="914400">
              <a:defRPr sz="1800">
                <a:solidFill>
                  <a:srgbClr val="000000"/>
                </a:solidFill>
              </a:defRPr>
            </a:pPr>
            <a:endParaRPr sz="2400" b="1" dirty="0" smtClean="0">
              <a:uFill>
                <a:solidFill/>
              </a:uFill>
              <a:latin typeface="Helvetica"/>
              <a:ea typeface="Helvetica"/>
              <a:cs typeface="Helvetica"/>
              <a:sym typeface="Helvetica"/>
            </a:endParaRPr>
          </a:p>
          <a:p>
            <a:pPr marR="81279" lvl="0" algn="ctr" defTabSz="914400">
              <a:defRPr sz="1800">
                <a:solidFill>
                  <a:srgbClr val="000000"/>
                </a:solidFill>
              </a:defRPr>
            </a:pPr>
            <a:r>
              <a:rPr lang="cs-CZ" sz="3200" b="1" dirty="0" smtClean="0">
                <a:uFill>
                  <a:solidFill/>
                </a:uFill>
                <a:latin typeface="Helvetica"/>
                <a:ea typeface="Helvetica"/>
                <a:cs typeface="Helvetica"/>
                <a:sym typeface="Helvetica"/>
              </a:rPr>
              <a:t>33,329</a:t>
            </a:r>
            <a:endParaRPr sz="3200" b="1" dirty="0">
              <a:uFill>
                <a:solidFill/>
              </a:uFill>
              <a:latin typeface="Helvetica"/>
              <a:ea typeface="Helvetica"/>
              <a:cs typeface="Helvetica"/>
              <a:sym typeface="Helvetica"/>
            </a:endParaRPr>
          </a:p>
        </p:txBody>
      </p:sp>
    </p:spTree>
    <p:extLst>
      <p:ext uri="{BB962C8B-B14F-4D97-AF65-F5344CB8AC3E}">
        <p14:creationId xmlns:p14="http://schemas.microsoft.com/office/powerpoint/2010/main" val="2296273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Abs val="0"/>
                                  </p:iterate>
                                  <p:childTnLst>
                                    <p:set>
                                      <p:cBhvr>
                                        <p:cTn id="6" fill="hold"/>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Thank you!</a:t>
            </a:r>
            <a:endParaRPr lang="en-GB" dirty="0"/>
          </a:p>
        </p:txBody>
      </p:sp>
      <p:sp>
        <p:nvSpPr>
          <p:cNvPr id="6" name="Subtitle 5"/>
          <p:cNvSpPr>
            <a:spLocks noGrp="1"/>
          </p:cNvSpPr>
          <p:nvPr>
            <p:ph type="subTitle" idx="1"/>
          </p:nvPr>
        </p:nvSpPr>
        <p:spPr/>
        <p:txBody>
          <a:bodyPr/>
          <a:lstStyle/>
          <a:p>
            <a:r>
              <a:rPr lang="cs-CZ" dirty="0" smtClean="0">
                <a:solidFill>
                  <a:srgbClr val="404040"/>
                </a:solidFill>
              </a:rPr>
              <a:t>         </a:t>
            </a:r>
            <a:r>
              <a:rPr lang="en-GB" dirty="0" smtClean="0">
                <a:solidFill>
                  <a:srgbClr val="404040"/>
                </a:solidFill>
              </a:rPr>
              <a:t>www.ceske-pivo.cz</a:t>
            </a:r>
            <a:endParaRPr lang="en-GB" dirty="0">
              <a:solidFill>
                <a:srgbClr val="404040"/>
              </a:solidFill>
            </a:endParaRPr>
          </a:p>
        </p:txBody>
      </p:sp>
    </p:spTree>
    <p:extLst>
      <p:ext uri="{BB962C8B-B14F-4D97-AF65-F5344CB8AC3E}">
        <p14:creationId xmlns:p14="http://schemas.microsoft.com/office/powerpoint/2010/main" val="1277804183"/>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7368</TotalTime>
  <Words>1163</Words>
  <Application>Microsoft Macintosh PowerPoint</Application>
  <PresentationFormat>On-screen Show (4:3)</PresentationFormat>
  <Paragraphs>138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Motiv systému Office</vt:lpstr>
      <vt:lpstr>When I Drive, I Drink Non-alcoholic Beer </vt:lpstr>
      <vt:lpstr>INTRODUCTION</vt:lpstr>
      <vt:lpstr>ON THE ROAD</vt:lpstr>
      <vt:lpstr> COORDINATION IN THE FIELD – PROMOTION ITEMS </vt:lpstr>
      <vt:lpstr>THE FIELD ACTIVITY</vt:lpstr>
      <vt:lpstr>TREND ACTIVIETIS</vt:lpstr>
      <vt:lpstr>PLANS AND NEWS 2015 - VISIBILITY</vt:lpstr>
      <vt:lpstr>PLANS AND NEWS 2015 - VISIBILITY</vt:lpstr>
      <vt:lpstr>ON THE FESTIVAL EVENTS</vt:lpstr>
      <vt:lpstr>OBJECTIVES</vt:lpstr>
      <vt:lpstr>OBJECTIVES</vt:lpstr>
      <vt:lpstr>TEST OF MOTOR COORDINATION WITH “DRUNK GLASSES”</vt:lpstr>
      <vt:lpstr>QUESTIONEIRE</vt:lpstr>
      <vt:lpstr>TREND ACTIVITIES</vt:lpstr>
      <vt:lpstr>TOTAL SUMMARY 2011 -2015</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Kamil Fišer</dc:creator>
  <cp:lastModifiedBy>Vladimir Balach</cp:lastModifiedBy>
  <cp:revision>157</cp:revision>
  <dcterms:created xsi:type="dcterms:W3CDTF">2013-06-22T11:57:44Z</dcterms:created>
  <dcterms:modified xsi:type="dcterms:W3CDTF">2015-05-05T11:33:21Z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everlance.DocumentTagging.ClassificationMark.P00">
    <vt:lpwstr>&lt;ClassificationMark xmlns:xsi="http://www.w3.org/2001/XMLSchema-instance" xmlns:xsd="http://www.w3.org/2001/XMLSchema" margin="NaN" class="C2" owner="Kamil Fišer" position="BottomMiddle" marginX="0" marginY="0" classifiedOn="2013-10-31T10:50:57.30814</vt:lpwstr>
  </property>
  <property fmtid="{D5CDD505-2E9C-101B-9397-08002B2CF9AE}" pid="3" name="Cleverlance.DocumentTagging.ClassificationMark.P01">
    <vt:lpwstr>04+01:00" showPrintedBy="true" showPrintDate="true" language="en" ApplicationVersion="Microsoft PowerPoint, 14.0" addinVersion="5.2.2.2" template="Black"&gt;&lt;history bulk="false" class="PP - Internal use only / Pouze pro interní účely" code="C2" user="D</vt:lpwstr>
  </property>
  <property fmtid="{D5CDD505-2E9C-101B-9397-08002B2CF9AE}" pid="4" name="Cleverlance.DocumentTagging.ClassificationMark.P02">
    <vt:lpwstr>rahomira Mandikova" date="2013-10-31T10:52:49.171044+01:00" note="" /&gt;&lt;recipients /&gt;&lt;documentOwners /&gt;&lt;/ClassificationMark&gt;</vt:lpwstr>
  </property>
  <property fmtid="{D5CDD505-2E9C-101B-9397-08002B2CF9AE}" pid="5" name="Cleverlance.DocumentTagging.ClassificationMark">
    <vt:lpwstr>￼PARTS:3</vt:lpwstr>
  </property>
  <property fmtid="{D5CDD505-2E9C-101B-9397-08002B2CF9AE}" pid="6" name="DocumentClasification">
    <vt:lpwstr>PP - Internal use only / Pouze pro interní účely</vt:lpwstr>
  </property>
</Properties>
</file>