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1" r:id="rId2"/>
    <p:sldId id="347" r:id="rId3"/>
    <p:sldId id="362" r:id="rId4"/>
    <p:sldId id="361" r:id="rId5"/>
    <p:sldId id="364" r:id="rId6"/>
    <p:sldId id="353" r:id="rId7"/>
    <p:sldId id="355" r:id="rId8"/>
    <p:sldId id="354" r:id="rId9"/>
    <p:sldId id="365" r:id="rId10"/>
    <p:sldId id="352" r:id="rId11"/>
    <p:sldId id="348" r:id="rId12"/>
    <p:sldId id="349" r:id="rId13"/>
    <p:sldId id="350" r:id="rId14"/>
    <p:sldId id="366" r:id="rId15"/>
    <p:sldId id="368" r:id="rId16"/>
    <p:sldId id="356" r:id="rId17"/>
    <p:sldId id="351" r:id="rId18"/>
    <p:sldId id="379" r:id="rId19"/>
    <p:sldId id="372" r:id="rId20"/>
    <p:sldId id="373" r:id="rId21"/>
    <p:sldId id="374" r:id="rId22"/>
    <p:sldId id="375" r:id="rId23"/>
    <p:sldId id="376" r:id="rId24"/>
    <p:sldId id="377" r:id="rId25"/>
    <p:sldId id="262" r:id="rId26"/>
  </p:sldIdLst>
  <p:sldSz cx="9144000" cy="6858000" type="screen4x3"/>
  <p:notesSz cx="6813550" cy="994568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DE6203"/>
    <a:srgbClr val="CC6600"/>
    <a:srgbClr val="FF9933"/>
    <a:srgbClr val="FF9900"/>
    <a:srgbClr val="99CC00"/>
    <a:srgbClr val="085E7F"/>
    <a:srgbClr val="085E7C"/>
    <a:srgbClr val="00648B"/>
    <a:srgbClr val="8CB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265" autoAdjust="0"/>
    <p:restoredTop sz="89037" autoAdjust="0"/>
  </p:normalViewPr>
  <p:slideViewPr>
    <p:cSldViewPr>
      <p:cViewPr>
        <p:scale>
          <a:sx n="70" d="100"/>
          <a:sy n="70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58" y="-108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kumenty\alkohol20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kumenty\alkohol20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kumenty\alkohol201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kumenty\alkohol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Složení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spotřeby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alkoholu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ČR</a:t>
            </a:r>
            <a:endParaRPr lang="cs-CZ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 přepočtu na čistý</a:t>
            </a:r>
            <a:r>
              <a:rPr lang="cs-CZ" sz="140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alkohol)</a:t>
            </a:r>
            <a:endParaRPr lang="en-US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List2!$B$30:$D$30</c:f>
              <c:strCache>
                <c:ptCount val="3"/>
                <c:pt idx="0">
                  <c:v>pivo</c:v>
                </c:pt>
                <c:pt idx="1">
                  <c:v>víno</c:v>
                </c:pt>
                <c:pt idx="2">
                  <c:v>lihoviny</c:v>
                </c:pt>
              </c:strCache>
            </c:strRef>
          </c:cat>
          <c:val>
            <c:numRef>
              <c:f>List2!$B$31:$D$31</c:f>
              <c:numCache>
                <c:formatCode>General</c:formatCode>
                <c:ptCount val="3"/>
                <c:pt idx="0">
                  <c:v>0.53500000000000003</c:v>
                </c:pt>
                <c:pt idx="1">
                  <c:v>0.20499999999999999</c:v>
                </c:pt>
                <c:pt idx="2">
                  <c:v>0.26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8973665791776027"/>
          <c:y val="0.30497958588509771"/>
          <c:w val="0.16581889763779528"/>
          <c:h val="0.30207750072907552"/>
        </c:manualLayout>
      </c:layout>
      <c:overlay val="0"/>
      <c:txPr>
        <a:bodyPr/>
        <a:lstStyle/>
        <a:p>
          <a:pPr>
            <a:defRPr sz="1800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usmrcených při nehodách </a:t>
            </a:r>
            <a:r>
              <a:rPr lang="en-US" sz="16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následkem</a:t>
            </a: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řízení pod vlivem </a:t>
            </a:r>
            <a:r>
              <a:rPr lang="en-US" sz="16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alkoholu</a:t>
            </a:r>
            <a:endParaRPr lang="en-U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432179468132521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0766932435332377E-2"/>
          <c:y val="0.13942842801637906"/>
          <c:w val="0.91197939880156487"/>
          <c:h val="0.77243908127870176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List1!$D$1:$I$1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List1!$D$15:$I$15</c:f>
              <c:numCache>
                <c:formatCode>General</c:formatCode>
                <c:ptCount val="6"/>
                <c:pt idx="0">
                  <c:v>123</c:v>
                </c:pt>
                <c:pt idx="1">
                  <c:v>102</c:v>
                </c:pt>
                <c:pt idx="2">
                  <c:v>89</c:v>
                </c:pt>
                <c:pt idx="3">
                  <c:v>45</c:v>
                </c:pt>
                <c:pt idx="4">
                  <c:v>52</c:v>
                </c:pt>
                <c:pt idx="5">
                  <c:v>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260944"/>
        <c:axId val="95028352"/>
      </c:barChart>
      <c:catAx>
        <c:axId val="12126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s-CZ"/>
          </a:p>
        </c:txPr>
        <c:crossAx val="95028352"/>
        <c:crosses val="autoZero"/>
        <c:auto val="1"/>
        <c:lblAlgn val="ctr"/>
        <c:lblOffset val="100"/>
        <c:noMultiLvlLbl val="0"/>
      </c:catAx>
      <c:valAx>
        <c:axId val="9502835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2126094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usmrcených na </a:t>
            </a:r>
            <a:r>
              <a:rPr lang="en-US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 </a:t>
            </a:r>
            <a:r>
              <a:rPr lang="en-U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nehod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2528630109577113E-2"/>
          <c:y val="0.11844798323053309"/>
          <c:w val="0.90293169149534103"/>
          <c:h val="0.76809489501760653"/>
        </c:manualLayout>
      </c:layout>
      <c:lineChart>
        <c:grouping val="standard"/>
        <c:varyColors val="0"/>
        <c:ser>
          <c:idx val="1"/>
          <c:order val="0"/>
          <c:tx>
            <c:v>při registrovaných nehodách celkem</c:v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List1!$U$1:$Z$1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List1!$U$7:$Z$7</c:f>
              <c:numCache>
                <c:formatCode>0.00</c:formatCode>
                <c:ptCount val="6"/>
                <c:pt idx="0">
                  <c:v>11.120764552562989</c:v>
                </c:pt>
                <c:pt idx="1">
                  <c:v>9.9706045920394057</c:v>
                </c:pt>
                <c:pt idx="2">
                  <c:v>9.4094786856009698</c:v>
                </c:pt>
                <c:pt idx="3">
                  <c:v>8.3656822760552298</c:v>
                </c:pt>
                <c:pt idx="4">
                  <c:v>6.9077466290670397</c:v>
                </c:pt>
                <c:pt idx="5">
                  <c:v>7.3259646629939787</c:v>
                </c:pt>
              </c:numCache>
            </c:numRef>
          </c:val>
          <c:smooth val="0"/>
        </c:ser>
        <c:ser>
          <c:idx val="2"/>
          <c:order val="1"/>
          <c:tx>
            <c:v>při nehodách s alkoholem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List1!$U$1:$Z$1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List1!$U$15:$Z$15</c:f>
              <c:numCache>
                <c:formatCode>0.00</c:formatCode>
                <c:ptCount val="6"/>
                <c:pt idx="0">
                  <c:v>21.492224357854273</c:v>
                </c:pt>
                <c:pt idx="1">
                  <c:v>20.351157222665602</c:v>
                </c:pt>
                <c:pt idx="2">
                  <c:v>16.978252575352919</c:v>
                </c:pt>
                <c:pt idx="3">
                  <c:v>12.05</c:v>
                </c:pt>
                <c:pt idx="4">
                  <c:v>11.096884336320956</c:v>
                </c:pt>
                <c:pt idx="5">
                  <c:v>13.586370498166918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238144"/>
        <c:axId val="95238928"/>
      </c:lineChart>
      <c:catAx>
        <c:axId val="95238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5238928"/>
        <c:crosses val="autoZero"/>
        <c:auto val="1"/>
        <c:lblAlgn val="ctr"/>
        <c:lblOffset val="100"/>
        <c:noMultiLvlLbl val="0"/>
      </c:catAx>
      <c:valAx>
        <c:axId val="9523892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" sourceLinked="0"/>
        <c:majorTickMark val="out"/>
        <c:minorTickMark val="none"/>
        <c:tickLblPos val="nextTo"/>
        <c:crossAx val="9523814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35329331591398616"/>
          <c:y val="0.16724868602614457"/>
          <c:w val="0.52145192613255187"/>
          <c:h val="0.13504360730708553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těžce zraněných na </a:t>
            </a:r>
            <a:r>
              <a:rPr lang="cs-CZ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1 000 </a:t>
            </a: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nehod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2110844162297084E-2"/>
          <c:y val="0.12225681039719356"/>
          <c:w val="0.89709305204773937"/>
          <c:h val="0.75470725377204939"/>
        </c:manualLayout>
      </c:layout>
      <c:lineChart>
        <c:grouping val="standard"/>
        <c:varyColors val="0"/>
        <c:ser>
          <c:idx val="1"/>
          <c:order val="0"/>
          <c:tx>
            <c:v>při registrovaných nehodách celkem</c:v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List1!$U$1:$Z$1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List1!$U$8:$Z$8</c:f>
              <c:numCache>
                <c:formatCode>0.00</c:formatCode>
                <c:ptCount val="6"/>
                <c:pt idx="0">
                  <c:v>47.263249348392705</c:v>
                </c:pt>
                <c:pt idx="1">
                  <c:v>37.379836339080001</c:v>
                </c:pt>
                <c:pt idx="2">
                  <c:v>41.151496599544835</c:v>
                </c:pt>
                <c:pt idx="3">
                  <c:v>36.681244164905898</c:v>
                </c:pt>
                <c:pt idx="4">
                  <c:v>32.962866418635514</c:v>
                </c:pt>
                <c:pt idx="5">
                  <c:v>32.169021302367838</c:v>
                </c:pt>
              </c:numCache>
            </c:numRef>
          </c:val>
          <c:smooth val="0"/>
        </c:ser>
        <c:ser>
          <c:idx val="2"/>
          <c:order val="1"/>
          <c:tx>
            <c:v>při nehodách s alkoholem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List1!$U$1:$Z$1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List1!$U$16:$Z$16</c:f>
              <c:numCache>
                <c:formatCode>0.00</c:formatCode>
                <c:ptCount val="6"/>
                <c:pt idx="0">
                  <c:v>65.699807793115497</c:v>
                </c:pt>
                <c:pt idx="1">
                  <c:v>62.849162011173185</c:v>
                </c:pt>
                <c:pt idx="2">
                  <c:v>72.109881724532627</c:v>
                </c:pt>
                <c:pt idx="3">
                  <c:v>63.744218781419669</c:v>
                </c:pt>
                <c:pt idx="4">
                  <c:v>50.576184379001283</c:v>
                </c:pt>
                <c:pt idx="5">
                  <c:v>60.599525555315935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239712"/>
        <c:axId val="95240104"/>
      </c:lineChart>
      <c:catAx>
        <c:axId val="9523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95240104"/>
        <c:crosses val="autoZero"/>
        <c:auto val="1"/>
        <c:lblAlgn val="ctr"/>
        <c:lblOffset val="100"/>
        <c:noMultiLvlLbl val="0"/>
      </c:catAx>
      <c:valAx>
        <c:axId val="9524010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" sourceLinked="0"/>
        <c:majorTickMark val="out"/>
        <c:minorTickMark val="none"/>
        <c:tickLblPos val="nextTo"/>
        <c:crossAx val="95239712"/>
        <c:crosses val="autoZero"/>
        <c:crossBetween val="midCat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21250746774693255"/>
          <c:y val="0.65268816258302909"/>
          <c:w val="0.54750235285177329"/>
          <c:h val="0.14308682214122312"/>
        </c:manualLayout>
      </c:layout>
      <c:overlay val="0"/>
      <c:spPr>
        <a:solidFill>
          <a:schemeClr val="lt1"/>
        </a:solidFill>
      </c:sp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1" tIns="46155" rIns="92311" bIns="46155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300"/>
            </a:lvl1pPr>
          </a:lstStyle>
          <a:p>
            <a:endParaRPr lang="cs-CZ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800" y="0"/>
            <a:ext cx="295116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1" tIns="46155" rIns="92311" bIns="46155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300"/>
            </a:lvl1pPr>
          </a:lstStyle>
          <a:p>
            <a:fld id="{9B2F86A5-36F1-4D1C-902E-6A31937A1804}" type="datetimeFigureOut">
              <a:rPr lang="cs-CZ"/>
              <a:pPr/>
              <a:t>7.5.2015</a:t>
            </a:fld>
            <a:endParaRPr lang="cs-CZ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625"/>
            <a:ext cx="295116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1" tIns="46155" rIns="92311" bIns="46155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300"/>
            </a:lvl1pPr>
          </a:lstStyle>
          <a:p>
            <a:endParaRPr lang="cs-CZ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800" y="9445625"/>
            <a:ext cx="295116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11" tIns="46155" rIns="92311" bIns="46155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300"/>
            </a:lvl1pPr>
          </a:lstStyle>
          <a:p>
            <a:fld id="{34B1E9C1-AE81-4D5D-AAC8-59D41E407AC4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909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9213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B564C-D8C8-445A-9568-E7BBA226C525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24400"/>
            <a:ext cx="5451475" cy="44751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9213" y="9447213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0768C-4017-4589-A6DE-2212998B14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1751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Zdroj: R. P. </a:t>
            </a:r>
            <a:r>
              <a:rPr lang="cs-CZ" dirty="0" err="1" smtClean="0"/>
              <a:t>Compton</a:t>
            </a:r>
            <a:r>
              <a:rPr lang="cs-CZ" dirty="0" smtClean="0"/>
              <a:t>, et</a:t>
            </a:r>
            <a:r>
              <a:rPr lang="cs-CZ" baseline="0" dirty="0" smtClean="0"/>
              <a:t> al. </a:t>
            </a:r>
            <a:r>
              <a:rPr lang="cs-CZ" baseline="0" dirty="0" err="1" smtClean="0"/>
              <a:t>Proceedings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of</a:t>
            </a:r>
            <a:r>
              <a:rPr lang="cs-CZ" baseline="0" dirty="0" smtClean="0"/>
              <a:t> ICADTS T-2002, Vol. I, p. 43.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0768C-4017-4589-A6DE-2212998B14B3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1087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0768C-4017-4589-A6DE-2212998B14B3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4134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48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3930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90747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5059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838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536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1817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516578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3008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0405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443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/>
          <p:cNvSpPr txBox="1"/>
          <p:nvPr/>
        </p:nvSpPr>
        <p:spPr>
          <a:xfrm>
            <a:off x="0" y="26035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PŘÍSTUPY K ŘEŠENÍ ŘÍZENÍ POD VLIVEM ALKOHOLU</a:t>
            </a:r>
          </a:p>
          <a:p>
            <a:pPr algn="ctr" eaLnBrk="1" hangingPunct="1"/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 2015</a:t>
            </a:r>
            <a:endParaRPr lang="cs-CZ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" descr="E:\CDV Grafika\_PIC\LOGO\logo_CDV_PLUS\logo_CD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846062"/>
            <a:ext cx="187166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51519" y="2237377"/>
            <a:ext cx="8496943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4800" b="1" dirty="0" smtClean="0">
                <a:solidFill>
                  <a:srgbClr val="DE62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Řízení pod vlivem alkoholu </a:t>
            </a:r>
          </a:p>
          <a:p>
            <a:pPr algn="ctr">
              <a:spcBef>
                <a:spcPct val="50000"/>
              </a:spcBef>
            </a:pPr>
            <a:r>
              <a:rPr lang="cs-CZ" sz="4800" b="1" dirty="0" smtClean="0">
                <a:solidFill>
                  <a:srgbClr val="DE62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 ČR</a:t>
            </a:r>
          </a:p>
          <a:p>
            <a:pPr>
              <a:spcBef>
                <a:spcPct val="50000"/>
              </a:spcBef>
            </a:pPr>
            <a:endParaRPr lang="cs-CZ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Jindřich Frič, Ph.D.</a:t>
            </a:r>
          </a:p>
          <a:p>
            <a:pPr>
              <a:spcBef>
                <a:spcPct val="50000"/>
              </a:spcBef>
            </a:pPr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et Mgr. Petr Zámečník</a:t>
            </a:r>
          </a:p>
          <a:p>
            <a:pPr>
              <a:spcBef>
                <a:spcPct val="50000"/>
              </a:spcBef>
            </a:pPr>
            <a:endParaRPr lang="cs-CZ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52736"/>
            <a:ext cx="2916039" cy="1184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65212" y="5869721"/>
            <a:ext cx="66603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Centrum dopravního výzkumu, </a:t>
            </a:r>
          </a:p>
          <a:p>
            <a:pPr>
              <a:lnSpc>
                <a:spcPct val="150000"/>
              </a:lnSpc>
            </a:pP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BRNO</a:t>
            </a:r>
            <a:endParaRPr 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179512" y="476672"/>
            <a:ext cx="8712968" cy="61206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PROČ JE ALKOHOL PROBLÉM?</a:t>
            </a:r>
            <a:endParaRPr lang="cs-CZ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 txBox="1">
            <a:spLocks/>
          </p:cNvSpPr>
          <p:nvPr/>
        </p:nvSpPr>
        <p:spPr>
          <a:xfrm>
            <a:off x="179512" y="1196752"/>
            <a:ext cx="8856984" cy="5256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Nárůst míry rizika zavinění dopravní nehody v závislosti na hladině alkoholu v krvi řidiče:</a:t>
            </a:r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0,5 ‰ … </a:t>
            </a:r>
            <a:r>
              <a:rPr lang="cs-CZ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2×</a:t>
            </a:r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1,0 ‰ … </a:t>
            </a:r>
            <a:r>
              <a:rPr lang="cs-CZ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7,5×</a:t>
            </a:r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1,5 ‰ … </a:t>
            </a:r>
            <a:r>
              <a:rPr lang="cs-CZ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25×</a:t>
            </a:r>
          </a:p>
          <a:p>
            <a:pPr marL="0" indent="0">
              <a:buNone/>
            </a:pPr>
            <a:endParaRPr lang="cs-CZ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Nárůst rizika je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kvadratický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</a:t>
            </a:r>
            <a:endParaRPr lang="cs-CZ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672" y="2132856"/>
            <a:ext cx="5169218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2195736" y="609329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tx2"/>
                </a:solidFill>
              </a:rPr>
              <a:t>Zdroj: R. P. </a:t>
            </a:r>
            <a:r>
              <a:rPr lang="cs-CZ" dirty="0" err="1">
                <a:solidFill>
                  <a:schemeClr val="tx2"/>
                </a:solidFill>
              </a:rPr>
              <a:t>Compton</a:t>
            </a:r>
            <a:r>
              <a:rPr lang="cs-CZ" dirty="0">
                <a:solidFill>
                  <a:schemeClr val="tx2"/>
                </a:solidFill>
              </a:rPr>
              <a:t>, et al. </a:t>
            </a:r>
            <a:r>
              <a:rPr lang="cs-CZ" dirty="0" err="1">
                <a:solidFill>
                  <a:schemeClr val="tx2"/>
                </a:solidFill>
              </a:rPr>
              <a:t>Proceedings</a:t>
            </a:r>
            <a:r>
              <a:rPr lang="cs-CZ" dirty="0">
                <a:solidFill>
                  <a:schemeClr val="tx2"/>
                </a:solidFill>
              </a:rPr>
              <a:t> </a:t>
            </a:r>
            <a:r>
              <a:rPr lang="cs-CZ" dirty="0" err="1">
                <a:solidFill>
                  <a:schemeClr val="tx2"/>
                </a:solidFill>
              </a:rPr>
              <a:t>of</a:t>
            </a:r>
            <a:r>
              <a:rPr lang="cs-CZ" dirty="0">
                <a:solidFill>
                  <a:schemeClr val="tx2"/>
                </a:solidFill>
              </a:rPr>
              <a:t> ICADTS T-2002, Vol. I, p. 43.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5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534343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POSTAVENÍ ČR VE SVĚTOVÉM ŽEBŘÍČKU</a:t>
            </a:r>
            <a:endParaRPr lang="cs-CZ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4"/>
            <a:ext cx="9144000" cy="580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1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51520" y="476672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PROBLÉM VYSOKÉ SPOTŘEBY ALKOHOLU</a:t>
            </a:r>
          </a:p>
          <a:p>
            <a:pPr algn="ctr"/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ČR - 8. MÍSTO NA SVĚTĚ</a:t>
            </a:r>
            <a:endParaRPr lang="cs-CZ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af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05944"/>
              </p:ext>
            </p:extLst>
          </p:nvPr>
        </p:nvGraphicFramePr>
        <p:xfrm>
          <a:off x="950931" y="1532390"/>
          <a:ext cx="7128793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230852" y="5996886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Průměrná roční spotřeba </a:t>
            </a:r>
            <a:r>
              <a:rPr lang="cs-C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13,0 l</a:t>
            </a:r>
            <a:r>
              <a:rPr lang="cs-CZ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osobu starší 15 let,  </a:t>
            </a:r>
          </a:p>
          <a:p>
            <a:pPr algn="ctr"/>
            <a:r>
              <a:rPr lang="cs-CZ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(z toho muži </a:t>
            </a:r>
            <a:r>
              <a:rPr lang="cs-C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18,6 l</a:t>
            </a:r>
            <a:r>
              <a:rPr lang="cs-CZ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ženy </a:t>
            </a:r>
            <a:r>
              <a:rPr lang="cs-C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7,8 l</a:t>
            </a:r>
            <a:r>
              <a:rPr lang="cs-CZ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cs-CZ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85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2"/>
          <p:cNvSpPr txBox="1">
            <a:spLocks/>
          </p:cNvSpPr>
          <p:nvPr/>
        </p:nvSpPr>
        <p:spPr>
          <a:xfrm>
            <a:off x="251520" y="548680"/>
            <a:ext cx="8640960" cy="525658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3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STATISTIKA NEHOD – 2014</a:t>
            </a:r>
          </a:p>
          <a:p>
            <a:pPr marL="0" indent="0">
              <a:buNone/>
            </a:pPr>
            <a:endParaRPr lang="cs-CZ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Každá</a:t>
            </a:r>
            <a:r>
              <a:rPr lang="cs-CZ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 NEHODA </a:t>
            </a: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zaviněna pod vlivem </a:t>
            </a:r>
            <a:r>
              <a:rPr lang="cs-CZ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ALKOHOLU</a:t>
            </a: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každá 10. usmrcená osoba</a:t>
            </a:r>
            <a:r>
              <a:rPr lang="cs-CZ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přišla o život při této nehodě.</a:t>
            </a:r>
          </a:p>
          <a:p>
            <a:pPr marL="0" indent="0">
              <a:buNone/>
            </a:pPr>
            <a:endParaRPr lang="cs-CZ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cs-CZ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Plnění NSBSP za rok 2014: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Příznivý trend ve vývoji závažných následků nehod s viníkem pod vlivem alkoholu a jiných návykových látek </a:t>
            </a:r>
            <a:r>
              <a:rPr lang="cs-CZ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v roce 2014 zastavil </a:t>
            </a: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 obou následků </a:t>
            </a:r>
            <a:r>
              <a:rPr lang="cs-CZ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DOŠLO K NÁRŮSTU JEJICH POČTU</a:t>
            </a:r>
            <a:r>
              <a:rPr lang="cs-CZ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s-CZ" dirty="0"/>
          </a:p>
        </p:txBody>
      </p:sp>
      <p:pic>
        <p:nvPicPr>
          <p:cNvPr id="5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253510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179512" y="476672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OPĚTNÝ NÁRŮST POČTU USMRCENÝCH</a:t>
            </a:r>
          </a:p>
          <a:p>
            <a:pPr algn="ctr"/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NÁSLEDKEM ALKOHOLU OD ROKU 2012</a:t>
            </a:r>
            <a:endParaRPr lang="cs-CZ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219016"/>
              </p:ext>
            </p:extLst>
          </p:nvPr>
        </p:nvGraphicFramePr>
        <p:xfrm>
          <a:off x="395536" y="1556792"/>
          <a:ext cx="835292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317652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43508" y="476672"/>
            <a:ext cx="885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ZVÝŠENÉ RIZIKO USMRCENÍ A TĚŽKÉHO ZRANĚNÍ NÁSLEDKEM ŘÍZENÍ POD VLIVEM ALKOHOLU</a:t>
            </a:r>
            <a:endParaRPr lang="cs-CZ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251520" y="5157192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PRŮMĚRNĚ 2 x VYŠŠÍ RELATIVNÍ POČET USMRCENÝCH, </a:t>
            </a:r>
          </a:p>
          <a:p>
            <a:pPr algn="ctr"/>
            <a:r>
              <a:rPr lang="cs-C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50 % VÍCE TĚŽCE ZRANĚNÝCH</a:t>
            </a:r>
            <a:endParaRPr lang="cs-CZ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Graf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366568"/>
              </p:ext>
            </p:extLst>
          </p:nvPr>
        </p:nvGraphicFramePr>
        <p:xfrm>
          <a:off x="107504" y="1740693"/>
          <a:ext cx="4248150" cy="3376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Graf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4586274"/>
              </p:ext>
            </p:extLst>
          </p:nvPr>
        </p:nvGraphicFramePr>
        <p:xfrm>
          <a:off x="4590045" y="1738312"/>
          <a:ext cx="4410447" cy="341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161223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785928" y="476672"/>
            <a:ext cx="7416824" cy="57606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V EVROPĚ</a:t>
            </a:r>
            <a:endParaRPr lang="cs-CZ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 txBox="1">
            <a:spLocks/>
          </p:cNvSpPr>
          <p:nvPr/>
        </p:nvSpPr>
        <p:spPr>
          <a:xfrm>
            <a:off x="179512" y="1052736"/>
            <a:ext cx="8856984" cy="540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Až </a:t>
            </a:r>
            <a:r>
              <a:rPr lang="cs-CZ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2 %</a:t>
            </a: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celkově ujeté vzdálenosti v EU</a:t>
            </a:r>
          </a:p>
          <a:p>
            <a:pPr marL="0" indent="0" algn="ctr"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absolvují řidiči s </a:t>
            </a:r>
            <a:r>
              <a:rPr lang="cs-CZ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nezákonně vysokou hladinou alkoholu</a:t>
            </a: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krvi.</a:t>
            </a:r>
          </a:p>
          <a:p>
            <a:pPr marL="0" indent="0" algn="ctr">
              <a:buNone/>
            </a:pPr>
            <a:endParaRPr lang="cs-CZ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Přitom na evropských silnicích </a:t>
            </a:r>
            <a:r>
              <a:rPr lang="cs-CZ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umírá</a:t>
            </a: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každá čtvrtá osoba </a:t>
            </a: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nehodách s účastí alkoholu.</a:t>
            </a:r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5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164610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2"/>
          <p:cNvSpPr txBox="1">
            <a:spLocks/>
          </p:cNvSpPr>
          <p:nvPr/>
        </p:nvSpPr>
        <p:spPr>
          <a:xfrm>
            <a:off x="104180" y="492363"/>
            <a:ext cx="4179788" cy="547260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Průzkum </a:t>
            </a:r>
            <a:r>
              <a:rPr lang="cs-CZ" sz="20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Eurobarometer</a:t>
            </a:r>
            <a:endParaRPr lang="cs-CZ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(2009):</a:t>
            </a:r>
          </a:p>
          <a:p>
            <a:pPr marL="0" indent="0">
              <a:buNone/>
            </a:pPr>
            <a:endParaRPr lang="cs-CZ" sz="1600" dirty="0" smtClean="0"/>
          </a:p>
          <a:p>
            <a:pPr marL="0" indent="0">
              <a:buNone/>
            </a:pPr>
            <a:r>
              <a:rPr lang="cs-CZ" sz="2000" b="1" dirty="0" smtClean="0">
                <a:solidFill>
                  <a:schemeClr val="tx2"/>
                </a:solidFill>
              </a:rPr>
              <a:t>V ČR </a:t>
            </a:r>
            <a:r>
              <a:rPr lang="en-US" sz="2000" b="1" dirty="0" smtClean="0">
                <a:solidFill>
                  <a:schemeClr val="tx2"/>
                </a:solidFill>
              </a:rPr>
              <a:t>75</a:t>
            </a:r>
            <a:r>
              <a:rPr lang="cs-CZ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%</a:t>
            </a:r>
            <a:r>
              <a:rPr lang="cs-CZ" sz="2000" b="1" dirty="0" smtClean="0">
                <a:solidFill>
                  <a:schemeClr val="tx2"/>
                </a:solidFill>
              </a:rPr>
              <a:t> </a:t>
            </a:r>
            <a:r>
              <a:rPr lang="cs-CZ" sz="2000" dirty="0" smtClean="0">
                <a:solidFill>
                  <a:schemeClr val="tx2"/>
                </a:solidFill>
              </a:rPr>
              <a:t>dotazovaných řidičů zná </a:t>
            </a:r>
          </a:p>
          <a:p>
            <a:pPr marL="0" indent="0">
              <a:buNone/>
            </a:pPr>
            <a:r>
              <a:rPr lang="cs-CZ" sz="2000" dirty="0" smtClean="0">
                <a:solidFill>
                  <a:schemeClr val="tx2"/>
                </a:solidFill>
              </a:rPr>
              <a:t>zná limit povolené hladiny </a:t>
            </a:r>
          </a:p>
          <a:p>
            <a:pPr marL="0" indent="0">
              <a:buNone/>
            </a:pPr>
            <a:r>
              <a:rPr lang="cs-CZ" sz="2000" dirty="0" smtClean="0">
                <a:solidFill>
                  <a:schemeClr val="tx2"/>
                </a:solidFill>
              </a:rPr>
              <a:t>alkoholu v krvi</a:t>
            </a:r>
          </a:p>
          <a:p>
            <a:pPr marL="0" indent="0">
              <a:buNone/>
            </a:pPr>
            <a:endParaRPr lang="cs-CZ" sz="18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nezná limit</a:t>
            </a:r>
            <a:endParaRPr lang="en-US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uvedlo jinou hodnotu</a:t>
            </a:r>
            <a:endParaRPr lang="cs-CZ" sz="2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ČTVRTINA </a:t>
            </a:r>
          </a:p>
          <a:p>
            <a:pPr marL="0" indent="0">
              <a:buNone/>
            </a:pPr>
            <a:r>
              <a:rPr lang="cs-C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DOTAZOVANÝCH </a:t>
            </a:r>
            <a:r>
              <a:rPr lang="cs-CZ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ŘIDIČŮ 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cs-CZ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</a:t>
            </a:r>
            <a:r>
              <a:rPr lang="en-US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cs-C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NEZNÁ </a:t>
            </a:r>
            <a:r>
              <a:rPr lang="cs-CZ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SPRÁVNÝ </a:t>
            </a:r>
          </a:p>
          <a:p>
            <a:pPr marL="0" indent="0">
              <a:buNone/>
            </a:pPr>
            <a:r>
              <a:rPr lang="cs-CZ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</a:t>
            </a:r>
            <a:r>
              <a:rPr lang="en-US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!!!</a:t>
            </a:r>
            <a:endParaRPr lang="cs-CZ" sz="2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200" dirty="0" smtClean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3" t="17857" r="21429" b="8571"/>
          <a:stretch>
            <a:fillRect/>
          </a:stretch>
        </p:blipFill>
        <p:spPr bwMode="auto">
          <a:xfrm>
            <a:off x="3502538" y="564971"/>
            <a:ext cx="5609633" cy="54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3707904" y="0"/>
            <a:ext cx="0" cy="684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0" t="26430" r="60715" b="50000"/>
          <a:stretch>
            <a:fillRect/>
          </a:stretch>
        </p:blipFill>
        <p:spPr bwMode="auto">
          <a:xfrm>
            <a:off x="7740351" y="492363"/>
            <a:ext cx="128587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271780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1382820" y="454274"/>
            <a:ext cx="6378360" cy="6480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V EVROPĚ</a:t>
            </a:r>
            <a:endParaRPr lang="cs-CZ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 txBox="1">
            <a:spLocks/>
          </p:cNvSpPr>
          <p:nvPr/>
        </p:nvSpPr>
        <p:spPr>
          <a:xfrm>
            <a:off x="179512" y="1052736"/>
            <a:ext cx="8856984" cy="540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endParaRPr lang="cs-CZ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cs-CZ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roku 2002 (SARTRE 3) se výrazně zvýšil podíl řidičů, kteří se podrobili v posledních 3 letech dechové zkoušce na alkohol.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Zároveň došlo k </a:t>
            </a:r>
            <a:r>
              <a:rPr lang="cs-CZ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nárůstu podílu řidičů, kteří by si přáli zvýšení zákonného limitu alkoholu.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ČR se přitom jedná se o </a:t>
            </a:r>
            <a:r>
              <a:rPr lang="cs-CZ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nejvyšší podíl ze sledovaných zemí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cs-CZ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5209327" cy="106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168141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726757" cy="511256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268041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548680"/>
            <a:ext cx="8900661" cy="532859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10255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1628800"/>
            <a:ext cx="79928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algn="ctr"/>
            <a:r>
              <a:rPr lang="cs-CZ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21 %</a:t>
            </a:r>
            <a:r>
              <a:rPr lang="cs-C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českých řidičů </a:t>
            </a:r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volá po zrušení nulové tolerance alkoholu v krvi.</a:t>
            </a:r>
            <a:r>
              <a:rPr lang="cs-CZ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7188" algn="ctr"/>
            <a:endParaRPr lang="cs-CZ" sz="2400" b="1" dirty="0" smtClean="0">
              <a:solidFill>
                <a:srgbClr val="00ADE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/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Zvýšení povolené hranice alkoholu v krvi požaduje</a:t>
            </a:r>
            <a:r>
              <a:rPr lang="cs-CZ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57188"/>
            <a:endParaRPr lang="cs-CZ" sz="2400" b="1" dirty="0" smtClean="0">
              <a:solidFill>
                <a:srgbClr val="00ADE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63750" indent="-366713"/>
            <a:r>
              <a:rPr lang="cs-C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8 % </a:t>
            </a:r>
            <a:r>
              <a:rPr lang="cs-CZ" sz="2400" b="1" dirty="0" smtClean="0">
                <a:solidFill>
                  <a:srgbClr val="00AD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řidičů v Polsku, </a:t>
            </a:r>
          </a:p>
          <a:p>
            <a:pPr marL="2063750" indent="-539750"/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10 % 	řidičů v Maďarsku, </a:t>
            </a:r>
          </a:p>
          <a:p>
            <a:pPr marL="2063750" indent="-539750"/>
            <a:r>
              <a:rPr lang="cs-CZ" sz="2400" b="1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17 %</a:t>
            </a:r>
            <a:r>
              <a:rPr lang="cs-CZ" sz="2400" b="1" dirty="0" smtClean="0">
                <a:solidFill>
                  <a:srgbClr val="00AD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řidičů v Itálii, </a:t>
            </a:r>
          </a:p>
          <a:p>
            <a:pPr marL="2063750" indent="-539750"/>
            <a:r>
              <a:rPr lang="cs-C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33 % </a:t>
            </a:r>
            <a:r>
              <a:rPr lang="cs-CZ" sz="2400" b="1" dirty="0" smtClean="0">
                <a:solidFill>
                  <a:srgbClr val="00AD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řidičů v Irsku, atd.</a:t>
            </a:r>
          </a:p>
          <a:p>
            <a:pPr marL="357188"/>
            <a:endParaRPr lang="cs-CZ" sz="2400" b="1" dirty="0" smtClean="0">
              <a:solidFill>
                <a:srgbClr val="00ADEA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575556" y="585553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NÁZORY ŘIDIČŮ</a:t>
            </a:r>
            <a:endParaRPr lang="cs-CZ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207513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 txBox="1">
            <a:spLocks/>
          </p:cNvSpPr>
          <p:nvPr/>
        </p:nvSpPr>
        <p:spPr>
          <a:xfrm>
            <a:off x="168524" y="1340768"/>
            <a:ext cx="8784976" cy="504056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>
              <a:lnSpc>
                <a:spcPct val="150000"/>
              </a:lnSpc>
            </a:pPr>
            <a:r>
              <a:rPr lang="cs-C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muži 2,6x častěji </a:t>
            </a: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než ženy přiznávají, že řídili pod vlivem alkoholu,</a:t>
            </a:r>
          </a:p>
          <a:p>
            <a:pPr marL="442913">
              <a:lnSpc>
                <a:spcPct val="150000"/>
              </a:lnSpc>
            </a:pP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nejčastěji řídí s nadlimitní hladinou alkoholu v krvi osoby ve věku </a:t>
            </a:r>
            <a:r>
              <a:rPr lang="cs-C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25–34 let, </a:t>
            </a: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nejméně problémů mají osoby ve věku nad 65 let,</a:t>
            </a:r>
          </a:p>
          <a:p>
            <a:pPr marL="442913">
              <a:lnSpc>
                <a:spcPct val="150000"/>
              </a:lnSpc>
            </a:pP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osoby bez ukončeného </a:t>
            </a:r>
            <a:r>
              <a:rPr lang="cs-C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základního vzdělání </a:t>
            </a: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mají o 132 % větší výskyt alkoholických incidentů,</a:t>
            </a:r>
          </a:p>
          <a:p>
            <a:pPr marL="442913">
              <a:lnSpc>
                <a:spcPct val="150000"/>
              </a:lnSpc>
            </a:pP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řidiči žijící v partnerském vztahu mají méně problémů s alkoholem než </a:t>
            </a:r>
            <a:r>
              <a:rPr lang="cs-C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osoby žijící osamoceně</a:t>
            </a: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442913">
              <a:lnSpc>
                <a:spcPct val="150000"/>
              </a:lnSpc>
            </a:pP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více než 20 % problémů s alkoholem oproti jedincům žijícím na venkově vykazují </a:t>
            </a:r>
            <a:r>
              <a:rPr lang="cs-C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městští řidiči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87524" y="585555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SOCIOLOGICKÉ ZÁVISLOSTI</a:t>
            </a:r>
            <a:endParaRPr lang="cs-CZ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115223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2"/>
          <p:cNvSpPr txBox="1">
            <a:spLocks/>
          </p:cNvSpPr>
          <p:nvPr/>
        </p:nvSpPr>
        <p:spPr>
          <a:xfrm>
            <a:off x="168524" y="620688"/>
            <a:ext cx="8712968" cy="5256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STATISTIKA BODOVÉHO SYSTÉMU (</a:t>
            </a:r>
            <a:r>
              <a:rPr lang="cs-CZ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1Q</a:t>
            </a:r>
            <a:r>
              <a:rPr lang="cs-CZ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/2015)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05" y="2509441"/>
            <a:ext cx="8538287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/>
          <p:cNvSpPr/>
          <p:nvPr/>
        </p:nvSpPr>
        <p:spPr>
          <a:xfrm>
            <a:off x="395536" y="1352957"/>
            <a:ext cx="84859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Alkohol a návykové </a:t>
            </a:r>
            <a:r>
              <a:rPr lang="cs-CZ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látky:</a:t>
            </a:r>
            <a:endParaRPr lang="cs-CZ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cs-CZ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503 přestupků a trestných </a:t>
            </a:r>
            <a:r>
              <a:rPr lang="cs-CZ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činů</a:t>
            </a:r>
          </a:p>
          <a:p>
            <a:endParaRPr lang="cs-CZ" sz="3200" dirty="0" smtClean="0">
              <a:solidFill>
                <a:schemeClr val="tx1">
                  <a:tint val="75000"/>
                </a:schemeClr>
              </a:solidFill>
            </a:endParaRPr>
          </a:p>
          <a:p>
            <a:endParaRPr lang="cs-CZ" sz="3200" dirty="0">
              <a:solidFill>
                <a:schemeClr val="tx1">
                  <a:tint val="75000"/>
                </a:schemeClr>
              </a:solidFill>
            </a:endParaRPr>
          </a:p>
          <a:p>
            <a:endParaRPr lang="cs-CZ" sz="3200" dirty="0" smtClean="0">
              <a:solidFill>
                <a:schemeClr val="tx1">
                  <a:tint val="75000"/>
                </a:schemeClr>
              </a:solidFill>
            </a:endParaRPr>
          </a:p>
          <a:p>
            <a:endParaRPr lang="cs-CZ" sz="3200" dirty="0">
              <a:solidFill>
                <a:schemeClr val="tx1">
                  <a:tint val="75000"/>
                </a:schemeClr>
              </a:solidFill>
            </a:endParaRPr>
          </a:p>
          <a:p>
            <a:endParaRPr lang="cs-CZ" sz="3200" dirty="0" smtClean="0">
              <a:solidFill>
                <a:schemeClr val="tx1">
                  <a:tint val="75000"/>
                </a:schemeClr>
              </a:solidFill>
            </a:endParaRPr>
          </a:p>
          <a:p>
            <a:endParaRPr lang="cs-CZ" sz="3200" dirty="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6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404525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 txBox="1">
            <a:spLocks/>
          </p:cNvSpPr>
          <p:nvPr/>
        </p:nvSpPr>
        <p:spPr>
          <a:xfrm>
            <a:off x="760040" y="476672"/>
            <a:ext cx="7772400" cy="79208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NSBSP 2020</a:t>
            </a:r>
            <a:endParaRPr lang="cs-CZ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251520" y="1011238"/>
            <a:ext cx="8640960" cy="511256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Cílová skupina NSBSP 2020: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děti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chodci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cyklisté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motocyklisté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mladí a noví řidiči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stárnoucí populace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alkohol a jiné návykové látky při řízení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nepřiměřená rychlost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agresivní způsob jízdy</a:t>
            </a:r>
          </a:p>
          <a:p>
            <a:endParaRPr lang="cs-CZ" dirty="0"/>
          </a:p>
        </p:txBody>
      </p:sp>
      <p:pic>
        <p:nvPicPr>
          <p:cNvPr id="6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67161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226337" y="1484784"/>
            <a:ext cx="883177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Ministerstvo </a:t>
            </a:r>
            <a:r>
              <a:rPr lang="cs-CZ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dopravy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oddělení BESIP, </a:t>
            </a:r>
            <a:endParaRPr lang="cs-CZ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Ministerstvo </a:t>
            </a:r>
            <a:r>
              <a:rPr lang="cs-CZ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vnitra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cs-CZ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Ministerstvo 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obrany </a:t>
            </a:r>
            <a:endParaRPr lang="cs-CZ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Ministerstvo </a:t>
            </a:r>
            <a:r>
              <a:rPr lang="cs-CZ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školství, mládeže a tělovýchovy</a:t>
            </a:r>
            <a:r>
              <a:rPr lang="cs-CZ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realizovaly v roce 2014 preventivní informační aktivity, zaměřené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nebezpečí plynoucí z užívání návykových látek. K propagaci bylo především použito internetu, sociálních sítí a promo akcí, novin, rozhlasu a televize</a:t>
            </a:r>
            <a:r>
              <a:rPr 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Kraje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ČR </a:t>
            </a: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obce</a:t>
            </a: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uskutečnily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několik stovek aktivit – promo akce pivovarů, informační aktivity, prostřednictvím letáků, sociálních </a:t>
            </a: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sítí,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apod.</a:t>
            </a:r>
          </a:p>
          <a:p>
            <a:endParaRPr lang="cs-CZ" sz="2400" dirty="0"/>
          </a:p>
          <a:p>
            <a:pPr>
              <a:lnSpc>
                <a:spcPct val="150000"/>
              </a:lnSpc>
            </a:pPr>
            <a:r>
              <a:rPr 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84106" y="429494"/>
            <a:ext cx="8975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PREVENTIVNÍ PŮSOBENÍ NA VŠECHNY ÚČASTNÍKY PROVOZU NA POZEMNÍCH KOMUNIKACÍCH </a:t>
            </a:r>
          </a:p>
          <a:p>
            <a:pPr algn="ctr"/>
            <a:r>
              <a:rPr lang="cs-CZ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NSBSP 2020</a:t>
            </a:r>
          </a:p>
        </p:txBody>
      </p:sp>
      <p:pic>
        <p:nvPicPr>
          <p:cNvPr id="6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Ing. Jindřich Frič, jindrich.fric@cdv.cz, </a:t>
            </a:r>
            <a:r>
              <a:rPr lang="cs-CZ" altLang="cs-CZ" sz="1400" dirty="0">
                <a:solidFill>
                  <a:schemeClr val="bg1"/>
                </a:solidFill>
                <a:latin typeface="Helvetica" pitchFamily="34" charset="0"/>
              </a:rPr>
              <a:t>+420 </a:t>
            </a:r>
            <a:r>
              <a:rPr lang="cs-CZ" altLang="cs-CZ" sz="1400" b="1" dirty="0">
                <a:solidFill>
                  <a:schemeClr val="bg1"/>
                </a:solidFill>
                <a:latin typeface="Helvetica" pitchFamily="34" charset="0"/>
              </a:rPr>
              <a:t>737 132 603</a:t>
            </a:r>
          </a:p>
        </p:txBody>
      </p:sp>
    </p:spTree>
    <p:extLst>
      <p:ext uri="{BB962C8B-B14F-4D97-AF65-F5344CB8AC3E}">
        <p14:creationId xmlns:p14="http://schemas.microsoft.com/office/powerpoint/2010/main" val="416255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/>
          <p:cNvSpPr txBox="1">
            <a:spLocks/>
          </p:cNvSpPr>
          <p:nvPr/>
        </p:nvSpPr>
        <p:spPr>
          <a:xfrm>
            <a:off x="251520" y="548680"/>
            <a:ext cx="8640960" cy="72008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LZE ŘÍCI O ŘIDIČÍCH ŘÍDÍCÍCH POD VLIVEM ALKOHOLU?</a:t>
            </a:r>
          </a:p>
        </p:txBody>
      </p:sp>
      <p:sp>
        <p:nvSpPr>
          <p:cNvPr id="5" name="TextovéPole 2"/>
          <p:cNvSpPr txBox="1">
            <a:spLocks noChangeArrowheads="1"/>
          </p:cNvSpPr>
          <p:nvPr/>
        </p:nvSpPr>
        <p:spPr bwMode="auto">
          <a:xfrm>
            <a:off x="232072" y="2060848"/>
            <a:ext cx="891192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Nejvyšší míra recidivy</a:t>
            </a:r>
          </a:p>
          <a:p>
            <a:pPr eaLnBrk="1" hangingPunct="1">
              <a:spcBef>
                <a:spcPct val="0"/>
              </a:spcBef>
            </a:pPr>
            <a:endParaRPr lang="cs-CZ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problém je životní styl (500 000 problémových pijáků)</a:t>
            </a:r>
          </a:p>
          <a:p>
            <a:pPr eaLnBrk="1" hangingPunct="1">
              <a:spcBef>
                <a:spcPct val="0"/>
              </a:spcBef>
            </a:pPr>
            <a:endParaRPr lang="cs-CZ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Odhalena jedna jízda z několika stovek</a:t>
            </a:r>
          </a:p>
          <a:p>
            <a:pPr eaLnBrk="1" hangingPunct="1">
              <a:spcBef>
                <a:spcPct val="0"/>
              </a:spcBef>
            </a:pPr>
            <a:endParaRPr lang="cs-CZ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 krátkodobý účinek (malý vliv na situaci)</a:t>
            </a:r>
            <a:endParaRPr lang="en-GB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 smtClean="0">
                <a:solidFill>
                  <a:schemeClr val="bg1"/>
                </a:solidFill>
                <a:latin typeface="Helvetica" pitchFamily="34" charset="0"/>
              </a:rPr>
              <a:t>Mgr. et Mgr. Petr Zámečník, petr.zamecnik@cdv.cz</a:t>
            </a:r>
            <a:endParaRPr lang="cs-CZ" altLang="cs-CZ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52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621245"/>
            <a:ext cx="8568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cs-CZ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 ZABRÁNIT ŘÍZENÍ POD „VLIVEM“?</a:t>
            </a:r>
            <a:endParaRPr lang="cs-CZ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323528" y="1659285"/>
            <a:ext cx="8604956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Udržet „nulovou“ toleranci alkoholu u řidičů v ČR!</a:t>
            </a:r>
            <a:endParaRPr lang="en-GB" altLang="cs-CZ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Přijetí rehabilitačních programů</a:t>
            </a:r>
            <a:endParaRPr lang="en-GB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Využití alkoholových zámků</a:t>
            </a:r>
            <a:endParaRPr lang="en-GB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Vyřazení řidiče z provozu (selekce)</a:t>
            </a:r>
            <a:endParaRPr lang="en-GB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 smtClean="0">
                <a:solidFill>
                  <a:schemeClr val="bg1"/>
                </a:solidFill>
                <a:latin typeface="Helvetica" pitchFamily="34" charset="0"/>
              </a:rPr>
              <a:t>Mgr. et Mgr. Petr Zámečník, petr.zamecnik@cdv.cz</a:t>
            </a:r>
            <a:endParaRPr lang="cs-CZ" altLang="cs-CZ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51520" y="620185"/>
            <a:ext cx="8640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92075" algn="l"/>
              </a:tabLst>
              <a:defRPr/>
            </a:pPr>
            <a:r>
              <a:rPr lang="cs-CZ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NULOVÁ TOLERANCE – PROČ POMÁHÁ</a:t>
            </a:r>
            <a:endParaRPr lang="cs-CZ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1700808"/>
            <a:ext cx="871296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Kulturní aspekt – kultura pití v ČR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Psychologická – potřeba jasně oddělit pití a řízení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Praktická – obtížné přestat po jednom či dvou pivech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Právní</a:t>
            </a:r>
            <a:r>
              <a:rPr lang="en-GB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cs-CZ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špatně se zpochybňuje, nelze přidat „toleranci“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vzkaz – </a:t>
            </a:r>
            <a:r>
              <a:rPr lang="cs-CZ" altLang="cs-C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ŘÍZENÍ POD VLIVEM ALKOHOLU</a:t>
            </a: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nebo jiných </a:t>
            </a:r>
            <a:r>
              <a:rPr lang="cs-CZ" altLang="cs-C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NÁVYKOVÝCH LÁTEK JE NEPŘIJATELNÉ</a:t>
            </a:r>
            <a:endParaRPr lang="en-GB" altLang="cs-CZ" sz="1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 smtClean="0">
                <a:solidFill>
                  <a:schemeClr val="bg1"/>
                </a:solidFill>
                <a:latin typeface="Helvetica" pitchFamily="34" charset="0"/>
              </a:rPr>
              <a:t>Mgr. et Mgr. Petr Zámečník, petr.zamecnik@cdv.cz</a:t>
            </a:r>
            <a:endParaRPr lang="cs-CZ" altLang="cs-CZ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07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620183"/>
            <a:ext cx="684053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tabLst>
                <a:tab pos="92075" algn="l"/>
              </a:tabLst>
              <a:defRPr/>
            </a:pPr>
            <a:r>
              <a:rPr lang="cs-CZ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REHABILITAČNÍ PROGRAMY</a:t>
            </a:r>
            <a:endParaRPr lang="en-GB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1194317"/>
            <a:ext cx="8712967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Rehabilitační programy (RP) mají pro skupinu recidivistů nejvyšší účinnost ve smyslu snížení recidivy i prevence</a:t>
            </a:r>
            <a:endParaRPr lang="cs-CZ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cs-CZ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Nízkonákladové opatření, vysoký dopad – 50% snížení recidivy</a:t>
            </a:r>
          </a:p>
          <a:p>
            <a:pPr eaLnBrk="1" hangingPunct="1">
              <a:spcBef>
                <a:spcPct val="0"/>
              </a:spcBef>
            </a:pPr>
            <a:endParaRPr lang="cs-CZ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Účastníci jsou aktivními nositeli prevence</a:t>
            </a:r>
            <a:endParaRPr lang="cs-CZ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cs-CZ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ČR zavedeno nejprve ve vězení, posléze v Probační a mediační službě, ve spolupráci s orgány činnými v trestním řízení</a:t>
            </a:r>
            <a:endParaRPr lang="cs-CZ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cs-CZ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širší populaci je zapotřebí aktualizace zákona č. 361/2000 Sb., o provozu na pozemních komunikacích, v pozdějším znění – zavedení povinnosti či umožnění absolvování programu</a:t>
            </a:r>
          </a:p>
          <a:p>
            <a:pPr eaLnBrk="1" hangingPunct="1">
              <a:spcBef>
                <a:spcPct val="0"/>
              </a:spcBef>
            </a:pPr>
            <a:endParaRPr lang="cs-CZ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Pilotáž v ČR byla provedena pro MD a MV v letech 2005-2015</a:t>
            </a:r>
            <a:endParaRPr lang="en-GB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 smtClean="0">
                <a:solidFill>
                  <a:schemeClr val="bg1"/>
                </a:solidFill>
                <a:latin typeface="Helvetica" pitchFamily="34" charset="0"/>
              </a:rPr>
              <a:t>Mgr. et Mgr. Petr Zámečník, petr.zamecnik@cdv.cz</a:t>
            </a:r>
            <a:endParaRPr lang="cs-CZ" altLang="cs-CZ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50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332136" y="610312"/>
            <a:ext cx="6479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92075" algn="l"/>
              </a:tabLst>
              <a:defRPr/>
            </a:pPr>
            <a:r>
              <a:rPr lang="cs-CZ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ALKOHOLOVÉ ZÁMKY</a:t>
            </a:r>
            <a:endParaRPr lang="cs-CZ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251520" y="1604434"/>
            <a:ext cx="8640959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Nejvyšší účinnost v kombinaci s RP (krátko i dlouhodobý efekt)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Prozatím není právně zakotveno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Nízké povědomí v populaci, ale 70 % populace požaduje pro specifické skupiny řidičů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Ideální pro řidiče - alkoholiky</a:t>
            </a:r>
            <a:r>
              <a:rPr lang="en-GB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profesionály i začátečníky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Funguje dobře jako doplňkové či preventivní opatření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endParaRPr lang="en-GB" alt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 smtClean="0">
                <a:solidFill>
                  <a:schemeClr val="bg1"/>
                </a:solidFill>
                <a:latin typeface="Helvetica" pitchFamily="34" charset="0"/>
              </a:rPr>
              <a:t>Mgr. et Mgr. Petr Zámečník, petr.zamecnik@cdv.cz</a:t>
            </a:r>
            <a:endParaRPr lang="cs-CZ" altLang="cs-CZ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03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51520" y="620184"/>
            <a:ext cx="87849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92075" algn="l"/>
              </a:tabLst>
              <a:defRPr/>
            </a:pPr>
            <a:r>
              <a:rPr lang="cs-CZ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DOPORUČENÉ KROKY DO BUDOUCNOSTI</a:t>
            </a:r>
            <a:endParaRPr lang="en-GB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>
            <a:spLocks noChangeArrowheads="1"/>
          </p:cNvSpPr>
          <p:nvPr/>
        </p:nvSpPr>
        <p:spPr bwMode="auto">
          <a:xfrm>
            <a:off x="179512" y="1604434"/>
            <a:ext cx="871296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Implementovat rehabilitační programy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Pilotní testování alkoholových zámků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Držet se nulové tolerance hladiny alkoholu v krvi</a:t>
            </a: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Více se zaměřit na řízení pod vlivem alkoholu a jiných návykových látek v rámci postupného vzdělávání řidičů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cs-CZ" altLang="cs-CZ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3"/>
          <a:stretch>
            <a:fillRect/>
          </a:stretch>
        </p:blipFill>
        <p:spPr bwMode="auto">
          <a:xfrm>
            <a:off x="7821698" y="6080057"/>
            <a:ext cx="1108513" cy="7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4"/>
          <p:cNvSpPr txBox="1">
            <a:spLocks noChangeArrowheads="1"/>
          </p:cNvSpPr>
          <p:nvPr/>
        </p:nvSpPr>
        <p:spPr bwMode="auto">
          <a:xfrm>
            <a:off x="251520" y="6207271"/>
            <a:ext cx="6408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92075" algn="l"/>
              </a:tabLst>
              <a:defRPr sz="2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20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 smtClean="0">
                <a:solidFill>
                  <a:schemeClr val="bg1"/>
                </a:solidFill>
                <a:latin typeface="Helvetica" pitchFamily="34" charset="0"/>
              </a:rPr>
              <a:t>Mgr. et Mgr. Petr Zámečník, petr.zamecnik@cdv.cz</a:t>
            </a:r>
            <a:endParaRPr lang="cs-CZ" altLang="cs-CZ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52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/>
          </p:cNvSpPr>
          <p:nvPr/>
        </p:nvSpPr>
        <p:spPr bwMode="auto">
          <a:xfrm>
            <a:off x="546100" y="476672"/>
            <a:ext cx="618614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b="1" dirty="0" smtClean="0">
                <a:solidFill>
                  <a:schemeClr val="bg2">
                    <a:lumMod val="50000"/>
                  </a:schemeClr>
                </a:solidFill>
                <a:latin typeface="Helvetica" pitchFamily="34" charset="0"/>
                <a:cs typeface="+mn-cs"/>
              </a:rPr>
              <a:t>Děkujeme </a:t>
            </a:r>
            <a:r>
              <a:rPr lang="cs-CZ" sz="3200" b="1" dirty="0">
                <a:solidFill>
                  <a:schemeClr val="bg2">
                    <a:lumMod val="50000"/>
                  </a:schemeClr>
                </a:solidFill>
                <a:latin typeface="Helvetica" pitchFamily="34" charset="0"/>
                <a:cs typeface="+mn-cs"/>
              </a:rPr>
              <a:t>V</a:t>
            </a:r>
            <a:r>
              <a:rPr lang="cs-CZ" sz="3200" b="1" dirty="0" smtClean="0">
                <a:solidFill>
                  <a:schemeClr val="bg2">
                    <a:lumMod val="50000"/>
                  </a:schemeClr>
                </a:solidFill>
                <a:latin typeface="Helvetica" pitchFamily="34" charset="0"/>
                <a:cs typeface="+mn-cs"/>
              </a:rPr>
              <a:t>ám </a:t>
            </a:r>
            <a:r>
              <a:rPr lang="cs-CZ" sz="3200" b="1" dirty="0">
                <a:solidFill>
                  <a:schemeClr val="bg2">
                    <a:lumMod val="50000"/>
                  </a:schemeClr>
                </a:solidFill>
                <a:latin typeface="Helvetica" pitchFamily="34" charset="0"/>
                <a:cs typeface="+mn-cs"/>
              </a:rPr>
              <a:t>za pozornost!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46100" y="1380753"/>
            <a:ext cx="5075238" cy="14001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sz="1400" dirty="0">
                <a:solidFill>
                  <a:srgbClr val="376092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/>
            <a:r>
              <a:rPr lang="cs-CZ" sz="2400" b="1" dirty="0">
                <a:solidFill>
                  <a:srgbClr val="376092"/>
                </a:solidFill>
                <a:latin typeface="Arial" charset="0"/>
              </a:rPr>
              <a:t>Jindřich Frič</a:t>
            </a:r>
          </a:p>
          <a:p>
            <a:pPr eaLnBrk="1" hangingPunct="1"/>
            <a:r>
              <a:rPr lang="cs-CZ" sz="2400" b="1" dirty="0">
                <a:solidFill>
                  <a:srgbClr val="376092"/>
                </a:solidFill>
                <a:latin typeface="Arial" charset="0"/>
              </a:rPr>
              <a:t>jindrich.fric</a:t>
            </a:r>
            <a:r>
              <a:rPr lang="cs-CZ" sz="2400" b="1" dirty="0">
                <a:solidFill>
                  <a:srgbClr val="376092"/>
                </a:solidFill>
                <a:latin typeface="Helvetica" pitchFamily="34" charset="0"/>
              </a:rPr>
              <a:t>@</a:t>
            </a:r>
            <a:r>
              <a:rPr lang="cs-CZ" sz="2400" b="1" dirty="0">
                <a:solidFill>
                  <a:srgbClr val="376092"/>
                </a:solidFill>
                <a:latin typeface="Arial" charset="0"/>
              </a:rPr>
              <a:t>cdv</a:t>
            </a:r>
            <a:r>
              <a:rPr lang="cs-CZ" sz="2400" b="1" dirty="0">
                <a:solidFill>
                  <a:srgbClr val="376092"/>
                </a:solidFill>
                <a:latin typeface="Helvetica" pitchFamily="34" charset="0"/>
              </a:rPr>
              <a:t>.cz</a:t>
            </a:r>
          </a:p>
          <a:p>
            <a:pPr eaLnBrk="1" hangingPunct="1"/>
            <a:endParaRPr lang="cs-CZ" sz="2400" b="1" dirty="0">
              <a:solidFill>
                <a:srgbClr val="376092"/>
              </a:solidFill>
              <a:latin typeface="Arial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546100" y="4461346"/>
            <a:ext cx="3635375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Helvetica" pitchFamily="34" charset="0"/>
                <a:cs typeface="+mn-cs"/>
              </a:rPr>
              <a:t>Centrum dopravního výzkumu, v. v. 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400" dirty="0">
                <a:solidFill>
                  <a:schemeClr val="accent1">
                    <a:lumMod val="75000"/>
                  </a:schemeClr>
                </a:solidFill>
                <a:latin typeface="Helvetica" pitchFamily="34" charset="0"/>
                <a:cs typeface="+mn-cs"/>
              </a:rPr>
              <a:t>Líšeňská 33a, 636 00  Brno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400" dirty="0">
              <a:solidFill>
                <a:schemeClr val="accent1">
                  <a:lumMod val="75000"/>
                </a:schemeClr>
              </a:solidFill>
              <a:latin typeface="Helvetic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630238" algn="l"/>
              </a:tabLst>
              <a:defRPr/>
            </a:pPr>
            <a:r>
              <a:rPr lang="cs-CZ" sz="1400" dirty="0">
                <a:solidFill>
                  <a:schemeClr val="accent1">
                    <a:lumMod val="75000"/>
                  </a:schemeClr>
                </a:solidFill>
                <a:latin typeface="Helvetica" pitchFamily="34" charset="0"/>
                <a:cs typeface="+mn-cs"/>
              </a:rPr>
              <a:t>telefon:	</a:t>
            </a:r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Helvetica" pitchFamily="34" charset="0"/>
                <a:cs typeface="+mn-cs"/>
              </a:rPr>
              <a:t>+420 549 429 366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630238" algn="l"/>
              </a:tabLst>
              <a:defRPr/>
            </a:pPr>
            <a:r>
              <a:rPr lang="cs-CZ" sz="1400" dirty="0">
                <a:solidFill>
                  <a:schemeClr val="accent1">
                    <a:lumMod val="75000"/>
                  </a:schemeClr>
                </a:solidFill>
                <a:latin typeface="Helvetica" pitchFamily="34" charset="0"/>
                <a:cs typeface="+mn-cs"/>
              </a:rPr>
              <a:t>email: 	</a:t>
            </a:r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Helvetica" pitchFamily="34" charset="0"/>
                <a:cs typeface="+mn-cs"/>
              </a:rPr>
              <a:t>cdv@cdv.cz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400" dirty="0">
              <a:solidFill>
                <a:schemeClr val="accent1">
                  <a:lumMod val="75000"/>
                </a:schemeClr>
              </a:solidFill>
              <a:latin typeface="Helvetic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b="1" dirty="0">
                <a:solidFill>
                  <a:schemeClr val="accent1">
                    <a:lumMod val="75000"/>
                  </a:schemeClr>
                </a:solidFill>
                <a:latin typeface="Helvetica" pitchFamily="34" charset="0"/>
                <a:cs typeface="+mn-cs"/>
              </a:rPr>
              <a:t>www.cdv.cz</a:t>
            </a:r>
          </a:p>
        </p:txBody>
      </p:sp>
      <p:pic>
        <p:nvPicPr>
          <p:cNvPr id="10" name="Picture 2" descr="E:\CDV Grafika\_PIC\LOGO\logo_CDV_PLUS\logo_CD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696" y="5328692"/>
            <a:ext cx="83820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539552" y="2733308"/>
            <a:ext cx="5075238" cy="141577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sz="1400" dirty="0">
                <a:solidFill>
                  <a:srgbClr val="376092"/>
                </a:solidFill>
                <a:latin typeface="Helvetica" pitchFamily="34" charset="0"/>
              </a:rPr>
              <a:t>Kontaktní informace:</a:t>
            </a:r>
          </a:p>
          <a:p>
            <a:pPr eaLnBrk="1" hangingPunct="1"/>
            <a:r>
              <a:rPr lang="cs-CZ" sz="2400" b="1" dirty="0" smtClean="0">
                <a:solidFill>
                  <a:srgbClr val="376092"/>
                </a:solidFill>
                <a:latin typeface="Arial" charset="0"/>
              </a:rPr>
              <a:t>Petr Zámečník</a:t>
            </a:r>
            <a:endParaRPr lang="cs-CZ" sz="2400" b="1" dirty="0">
              <a:solidFill>
                <a:srgbClr val="376092"/>
              </a:solidFill>
              <a:latin typeface="Arial" charset="0"/>
            </a:endParaRPr>
          </a:p>
          <a:p>
            <a:pPr eaLnBrk="1" hangingPunct="1"/>
            <a:r>
              <a:rPr lang="cs-CZ" sz="2400" b="1" dirty="0" smtClean="0">
                <a:solidFill>
                  <a:srgbClr val="376092"/>
                </a:solidFill>
                <a:latin typeface="Arial" charset="0"/>
              </a:rPr>
              <a:t>petr.zamecnik</a:t>
            </a:r>
            <a:r>
              <a:rPr lang="cs-CZ" sz="2400" b="1" dirty="0" smtClean="0">
                <a:solidFill>
                  <a:srgbClr val="376092"/>
                </a:solidFill>
                <a:latin typeface="Helvetica" pitchFamily="34" charset="0"/>
              </a:rPr>
              <a:t>@</a:t>
            </a:r>
            <a:r>
              <a:rPr lang="cs-CZ" sz="2400" b="1" dirty="0" smtClean="0">
                <a:solidFill>
                  <a:srgbClr val="376092"/>
                </a:solidFill>
                <a:latin typeface="Arial" charset="0"/>
              </a:rPr>
              <a:t>cdv</a:t>
            </a:r>
            <a:r>
              <a:rPr lang="cs-CZ" sz="2400" b="1" dirty="0" smtClean="0">
                <a:solidFill>
                  <a:srgbClr val="376092"/>
                </a:solidFill>
                <a:latin typeface="Helvetica" pitchFamily="34" charset="0"/>
              </a:rPr>
              <a:t>.cz</a:t>
            </a:r>
            <a:endParaRPr lang="cs-CZ" sz="2400" b="1" dirty="0">
              <a:solidFill>
                <a:srgbClr val="376092"/>
              </a:solidFill>
              <a:latin typeface="Helvetica" pitchFamily="34" charset="0"/>
            </a:endParaRPr>
          </a:p>
          <a:p>
            <a:pPr eaLnBrk="1" hangingPunct="1"/>
            <a:endParaRPr lang="cs-CZ" sz="2400" b="1" dirty="0">
              <a:solidFill>
                <a:srgbClr val="37609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6" grpId="0"/>
    </p:bld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3280</TotalTime>
  <Words>1201</Words>
  <Application>Microsoft Office PowerPoint</Application>
  <PresentationFormat>Předvádění na obrazovce (4:3)</PresentationFormat>
  <Paragraphs>219</Paragraphs>
  <Slides>25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0" baseType="lpstr">
      <vt:lpstr>Arial</vt:lpstr>
      <vt:lpstr>Calibri</vt:lpstr>
      <vt:lpstr>Helvetica</vt:lpstr>
      <vt:lpstr>Wingdings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ATC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Paulas</dc:creator>
  <cp:lastModifiedBy>Prezentace</cp:lastModifiedBy>
  <cp:revision>206</cp:revision>
  <cp:lastPrinted>2011-09-06T07:59:48Z</cp:lastPrinted>
  <dcterms:created xsi:type="dcterms:W3CDTF">2011-05-30T06:07:54Z</dcterms:created>
  <dcterms:modified xsi:type="dcterms:W3CDTF">2015-05-07T06:41:28Z</dcterms:modified>
</cp:coreProperties>
</file>