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58" r:id="rId3"/>
    <p:sldId id="274" r:id="rId4"/>
    <p:sldId id="275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9" r:id="rId13"/>
    <p:sldId id="276" r:id="rId14"/>
    <p:sldId id="277" r:id="rId15"/>
    <p:sldId id="270" r:id="rId16"/>
    <p:sldId id="278" r:id="rId17"/>
    <p:sldId id="271" r:id="rId18"/>
    <p:sldId id="268" r:id="rId19"/>
  </p:sldIdLst>
  <p:sldSz cx="12192000" cy="6858000"/>
  <p:notesSz cx="6810375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203" autoAdjust="0"/>
  </p:normalViewPr>
  <p:slideViewPr>
    <p:cSldViewPr snapToGrid="0">
      <p:cViewPr varScale="1">
        <p:scale>
          <a:sx n="80" d="100"/>
          <a:sy n="80" d="100"/>
        </p:scale>
        <p:origin x="126" y="6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26C0A-6E99-45F1-88F7-58EA245BD5FD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01234-2BEB-44CD-86BA-F5541A2561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1360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spc="-150">
                <a:solidFill>
                  <a:srgbClr val="00B0F0"/>
                </a:solidFill>
                <a:latin typeface="Myriad Pro Cond" panose="020B0506030403020204" pitchFamily="34" charset="0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Myriad Pro Cond" panose="020B0506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9366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0" y="1245961"/>
            <a:ext cx="12192000" cy="56120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-5443" y="6376416"/>
            <a:ext cx="12192000" cy="496780"/>
          </a:xfrm>
          <a:prstGeom prst="rect">
            <a:avLst/>
          </a:prstGeom>
          <a:solidFill>
            <a:srgbClr val="002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286607" y="234571"/>
            <a:ext cx="11683093" cy="843189"/>
          </a:xfrm>
        </p:spPr>
        <p:txBody>
          <a:bodyPr>
            <a:normAutofit/>
          </a:bodyPr>
          <a:lstStyle>
            <a:lvl1pPr>
              <a:defRPr sz="3600" b="1" spc="-30" baseline="0">
                <a:solidFill>
                  <a:srgbClr val="00B0F0"/>
                </a:solidFill>
                <a:latin typeface="Myriad Pro Cond" panose="020B0506030403020204" pitchFamily="34" charset="0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5146" y="1475263"/>
            <a:ext cx="11470821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671" y="126804"/>
            <a:ext cx="932966" cy="932966"/>
          </a:xfrm>
          <a:prstGeom prst="rect">
            <a:avLst/>
          </a:prstGeom>
        </p:spPr>
      </p:pic>
      <p:sp>
        <p:nvSpPr>
          <p:cNvPr id="10" name="TextovéPole 9"/>
          <p:cNvSpPr txBox="1"/>
          <p:nvPr userDrawn="1"/>
        </p:nvSpPr>
        <p:spPr>
          <a:xfrm>
            <a:off x="286607" y="6470917"/>
            <a:ext cx="11516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Ministerstvo dopravy, Samostatné</a:t>
            </a:r>
            <a:r>
              <a:rPr lang="cs-CZ" sz="14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oddělení BESIP      </a:t>
            </a:r>
            <a:r>
              <a:rPr lang="cs-CZ" sz="1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www.iBESIP.cz, www.facebook.cz/ibesip                                                                                                            2015</a:t>
            </a:r>
            <a:endParaRPr lang="cs-CZ" sz="1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91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7034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0" y="873579"/>
            <a:ext cx="12192000" cy="59844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-5443" y="6466114"/>
            <a:ext cx="12192000" cy="407081"/>
          </a:xfrm>
          <a:prstGeom prst="rect">
            <a:avLst/>
          </a:prstGeom>
          <a:solidFill>
            <a:srgbClr val="002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34736" y="1294946"/>
            <a:ext cx="54864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16426" y="1294946"/>
            <a:ext cx="54864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334736" y="30390"/>
            <a:ext cx="11683093" cy="843189"/>
          </a:xfrm>
        </p:spPr>
        <p:txBody>
          <a:bodyPr>
            <a:normAutofit/>
          </a:bodyPr>
          <a:lstStyle>
            <a:lvl1pPr>
              <a:defRPr sz="3600" b="1" spc="-30" baseline="0">
                <a:solidFill>
                  <a:srgbClr val="00B0F0"/>
                </a:solidFill>
                <a:latin typeface="Myriad Pro Cond" panose="020B0506030403020204" pitchFamily="34" charset="0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648" y="192542"/>
            <a:ext cx="604178" cy="602452"/>
          </a:xfrm>
          <a:prstGeom prst="rect">
            <a:avLst/>
          </a:prstGeom>
        </p:spPr>
      </p:pic>
      <p:sp>
        <p:nvSpPr>
          <p:cNvPr id="13" name="TextovéPole 12"/>
          <p:cNvSpPr txBox="1"/>
          <p:nvPr userDrawn="1"/>
        </p:nvSpPr>
        <p:spPr>
          <a:xfrm>
            <a:off x="286607" y="6514242"/>
            <a:ext cx="11516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Ministerstvo dopravy, Samostatné</a:t>
            </a:r>
            <a:r>
              <a:rPr lang="cs-CZ" sz="14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oddělení BESIP      </a:t>
            </a:r>
            <a:r>
              <a:rPr lang="cs-CZ" sz="1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www.iBESIP.cz, www.facebook.cz/ibesip                                                                                                            2015</a:t>
            </a:r>
            <a:endParaRPr lang="cs-CZ" sz="1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5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197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9443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8291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7998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833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8231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1515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17C63-0637-45D7-BE6A-A090BB81278E}" type="datetimeFigureOut">
              <a:rPr lang="cs-CZ" smtClean="0"/>
              <a:t>7.5.2015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53628-FF63-4675-AA3F-BE4CB5F20C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686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besip.cz/cz/besip/besip-v-krajich/krajsti-koordinatori-besi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pivosrozumem.cz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50495" y="1122363"/>
            <a:ext cx="10291010" cy="2848058"/>
          </a:xfrm>
        </p:spPr>
        <p:txBody>
          <a:bodyPr>
            <a:normAutofit fontScale="90000"/>
          </a:bodyPr>
          <a:lstStyle/>
          <a:p>
            <a:r>
              <a:rPr lang="cs-CZ" b="1" spc="0" dirty="0" smtClean="0">
                <a:solidFill>
                  <a:srgbClr val="00B0F0"/>
                </a:solidFill>
              </a:rPr>
              <a:t>Aktivity BESIP pro snížení dopravních nehod pod vlivem alkoholu</a:t>
            </a:r>
            <a:br>
              <a:rPr lang="cs-CZ" b="1" spc="0" dirty="0" smtClean="0">
                <a:solidFill>
                  <a:srgbClr val="00B0F0"/>
                </a:solidFill>
              </a:rPr>
            </a:br>
            <a:r>
              <a:rPr lang="cs-CZ" b="1" spc="0" dirty="0" smtClean="0">
                <a:solidFill>
                  <a:srgbClr val="00B0F0"/>
                </a:solidFill>
              </a:rPr>
              <a:t/>
            </a:r>
            <a:br>
              <a:rPr lang="cs-CZ" b="1" spc="0" dirty="0" smtClean="0">
                <a:solidFill>
                  <a:srgbClr val="00B0F0"/>
                </a:solidFill>
              </a:rPr>
            </a:br>
            <a:r>
              <a:rPr lang="cs-CZ" sz="3600" b="1" dirty="0">
                <a:solidFill>
                  <a:schemeClr val="tx1"/>
                </a:solidFill>
              </a:rPr>
              <a:t>Konference SMART </a:t>
            </a:r>
            <a:r>
              <a:rPr lang="cs-CZ" sz="3600" b="1" dirty="0" smtClean="0">
                <a:solidFill>
                  <a:schemeClr val="tx1"/>
                </a:solidFill>
              </a:rPr>
              <a:t>, 7. </a:t>
            </a:r>
            <a:r>
              <a:rPr lang="cs-CZ" sz="3600" b="1" dirty="0">
                <a:solidFill>
                  <a:schemeClr val="tx1"/>
                </a:solidFill>
              </a:rPr>
              <a:t>května 2015, Praha</a:t>
            </a:r>
            <a:r>
              <a:rPr lang="cs-CZ" sz="3600" b="1" dirty="0">
                <a:solidFill>
                  <a:srgbClr val="009DE0"/>
                </a:solidFill>
              </a:rPr>
              <a:t/>
            </a:r>
            <a:br>
              <a:rPr lang="cs-CZ" sz="3600" b="1" dirty="0">
                <a:solidFill>
                  <a:srgbClr val="009DE0"/>
                </a:solidFill>
              </a:rPr>
            </a:br>
            <a:endParaRPr lang="cs-CZ" sz="3100" b="1" spc="0" dirty="0">
              <a:solidFill>
                <a:srgbClr val="00B0F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998" y="4071270"/>
            <a:ext cx="9144000" cy="1655762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009DE0"/>
                </a:solidFill>
              </a:rPr>
              <a:t>www.</a:t>
            </a:r>
            <a:r>
              <a:rPr lang="cs-CZ" b="1" dirty="0" smtClean="0">
                <a:solidFill>
                  <a:srgbClr val="ED1B62"/>
                </a:solidFill>
              </a:rPr>
              <a:t>i</a:t>
            </a:r>
            <a:r>
              <a:rPr lang="cs-CZ" b="1" dirty="0" smtClean="0">
                <a:solidFill>
                  <a:srgbClr val="009DE0"/>
                </a:solidFill>
              </a:rPr>
              <a:t>BESIP.cz</a:t>
            </a:r>
            <a:endParaRPr lang="cs-CZ" b="1" dirty="0" smtClean="0"/>
          </a:p>
          <a:p>
            <a:r>
              <a:rPr lang="cs-CZ" b="1" dirty="0" smtClean="0"/>
              <a:t>Martin </a:t>
            </a:r>
            <a:r>
              <a:rPr lang="cs-CZ" b="1" dirty="0"/>
              <a:t>Farář</a:t>
            </a:r>
            <a:r>
              <a:rPr lang="cs-CZ" dirty="0"/>
              <a:t>, vedoucí samostatného oddělení BESIP Ministerstva dopravy</a:t>
            </a:r>
          </a:p>
          <a:p>
            <a:r>
              <a:rPr lang="cs-CZ" dirty="0"/>
              <a:t>martin.farar@mdcr.cz, tel.: 225 131 251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093" y="6011378"/>
            <a:ext cx="2065811" cy="58768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53" y="6014654"/>
            <a:ext cx="587688" cy="58768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87" y="6011378"/>
            <a:ext cx="646457" cy="58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8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NULOVÁ TOLERANCE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cs-CZ" sz="4800" dirty="0" smtClean="0">
                <a:solidFill>
                  <a:schemeClr val="tx1"/>
                </a:solidFill>
              </a:rPr>
              <a:t>ČR patří ke státům, které alkohol </a:t>
            </a:r>
            <a:br>
              <a:rPr lang="cs-CZ" sz="4800" dirty="0" smtClean="0">
                <a:solidFill>
                  <a:schemeClr val="tx1"/>
                </a:solidFill>
              </a:rPr>
            </a:br>
            <a:r>
              <a:rPr lang="cs-CZ" sz="4800" dirty="0" smtClean="0">
                <a:solidFill>
                  <a:schemeClr val="tx1"/>
                </a:solidFill>
              </a:rPr>
              <a:t>za </a:t>
            </a:r>
            <a:r>
              <a:rPr lang="cs-CZ" sz="4800" dirty="0">
                <a:solidFill>
                  <a:schemeClr val="tx1"/>
                </a:solidFill>
              </a:rPr>
              <a:t>v</a:t>
            </a:r>
            <a:r>
              <a:rPr lang="cs-CZ" sz="4800" dirty="0" smtClean="0">
                <a:solidFill>
                  <a:schemeClr val="tx1"/>
                </a:solidFill>
              </a:rPr>
              <a:t>olantem </a:t>
            </a:r>
            <a:r>
              <a:rPr lang="cs-CZ" sz="4800" dirty="0" smtClean="0">
                <a:solidFill>
                  <a:srgbClr val="FF0000"/>
                </a:solidFill>
              </a:rPr>
              <a:t>NETOLERUJÍ</a:t>
            </a:r>
          </a:p>
        </p:txBody>
      </p:sp>
    </p:spTree>
    <p:extLst>
      <p:ext uri="{BB962C8B-B14F-4D97-AF65-F5344CB8AC3E}">
        <p14:creationId xmlns:p14="http://schemas.microsoft.com/office/powerpoint/2010/main" val="153575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ALKOHOL A TOLERANCE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875202"/>
              </p:ext>
            </p:extLst>
          </p:nvPr>
        </p:nvGraphicFramePr>
        <p:xfrm>
          <a:off x="3416967" y="1299418"/>
          <a:ext cx="4365631" cy="484424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60411"/>
                <a:gridCol w="1366142"/>
                <a:gridCol w="1366142"/>
                <a:gridCol w="772936"/>
              </a:tblGrid>
              <a:tr h="16704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Země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Povolená hranice ‰ alkoholu u jednotlivých typů řidičů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670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Noví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Profesionální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Ostatní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ctr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Rakousko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Belgie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Bulharsko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0,5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Kypr *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Česká Republika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Dánsko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0,5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0,5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0,5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Estonsko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Finsko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Francie *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0,5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Německo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Řecko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effectLst/>
                        </a:rPr>
                        <a:t>0,2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Maďarsko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Irsko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Itálie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Litva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Lotyšsko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0,4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Lucembursko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0,1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Malta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Holandsko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Polsko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Portugalsko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Rumunsko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Slovensko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baseline="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cs-CZ" sz="8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92D050"/>
                    </a:solidFill>
                  </a:tcPr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Slovinsko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0,0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Španělsko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0,3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0,3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0,5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Švédsko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0,2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/>
                </a:tc>
              </a:tr>
              <a:tr h="16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solidFill>
                            <a:schemeClr val="tx1"/>
                          </a:solidFill>
                          <a:effectLst/>
                        </a:rPr>
                        <a:t>Spojené království</a:t>
                      </a:r>
                      <a:endParaRPr lang="cs-CZ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cs-CZ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cs-CZ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800" dirty="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cs-CZ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4" marR="32364" marT="0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3" name="Obdélník 2"/>
          <p:cNvSpPr/>
          <p:nvPr/>
        </p:nvSpPr>
        <p:spPr>
          <a:xfrm>
            <a:off x="902367" y="6143671"/>
            <a:ext cx="115485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i="1" dirty="0"/>
              <a:t>Zdroj vstupních dat: </a:t>
            </a:r>
            <a:r>
              <a:rPr lang="cs-CZ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ETSC</a:t>
            </a:r>
            <a:r>
              <a:rPr lang="cs-CZ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aktualizace: duben 2012, Kypr u nových a profesionálních řidičů tento limit plánuje, ve Francii je u profesionálních řidičů autobusů limit 0,2 ‰.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8695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VINÍCI NEHOD POD VLIVEM ALKOHOLU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3102" y="1496914"/>
            <a:ext cx="6464220" cy="4177415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370702" y="1400432"/>
            <a:ext cx="46955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Více </a:t>
            </a:r>
            <a:r>
              <a:rPr lang="cs-CZ" sz="2400" dirty="0"/>
              <a:t>než polovinu nehod </a:t>
            </a:r>
            <a:r>
              <a:rPr lang="cs-CZ" sz="2400" dirty="0" smtClean="0"/>
              <a:t>(pod vlivem alkoholu) mají </a:t>
            </a:r>
            <a:r>
              <a:rPr lang="cs-CZ" sz="2400" dirty="0"/>
              <a:t>na svědomí řidiči, kterým bylo v krvi naměřeno cca 1,5 promile alkoholu </a:t>
            </a:r>
            <a:endParaRPr lang="cs-CZ" sz="2400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FF0000"/>
                </a:solidFill>
              </a:rPr>
              <a:t>riziko havárie </a:t>
            </a:r>
            <a:r>
              <a:rPr lang="cs-CZ" sz="2400" dirty="0">
                <a:solidFill>
                  <a:srgbClr val="FF0000"/>
                </a:solidFill>
              </a:rPr>
              <a:t>je u takového řidiče vyšší </a:t>
            </a:r>
            <a:r>
              <a:rPr lang="cs-CZ" sz="2400" dirty="0" smtClean="0">
                <a:solidFill>
                  <a:srgbClr val="FF0000"/>
                </a:solidFill>
              </a:rPr>
              <a:t>22x.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FF0000"/>
                </a:solidFill>
              </a:rPr>
              <a:t>Fatální havárie až 200x vyšší.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Nově u nehod asistují i drogy nebo léky</a:t>
            </a:r>
          </a:p>
          <a:p>
            <a:endParaRPr lang="cs-CZ" sz="2400" dirty="0" smtClean="0">
              <a:solidFill>
                <a:srgbClr val="FF0000"/>
              </a:solidFill>
            </a:endParaRPr>
          </a:p>
          <a:p>
            <a:endParaRPr lang="cs-CZ" sz="2400" dirty="0">
              <a:solidFill>
                <a:srgbClr val="FF0000"/>
              </a:solidFill>
            </a:endParaRPr>
          </a:p>
          <a:p>
            <a:endParaRPr lang="cs-CZ" sz="2400" dirty="0">
              <a:solidFill>
                <a:srgbClr val="FF0000"/>
              </a:solidFill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12988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JE TOLIK OPILÝCH ŘIDIČŮ?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</a:rPr>
              <a:t>Podstatnou roli bezpochyby sehrává tradiční vysoká míra tolerance požívání alkoholu v naší </a:t>
            </a:r>
            <a:r>
              <a:rPr lang="cs-CZ" dirty="0" smtClean="0">
                <a:solidFill>
                  <a:schemeClr val="tx1"/>
                </a:solidFill>
              </a:rPr>
              <a:t>společnosti.</a:t>
            </a:r>
          </a:p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dirty="0" smtClean="0">
                <a:solidFill>
                  <a:schemeClr val="tx1"/>
                </a:solidFill>
              </a:rPr>
              <a:t>Dle statistik WHO </a:t>
            </a:r>
            <a:r>
              <a:rPr lang="cs-CZ" dirty="0">
                <a:solidFill>
                  <a:schemeClr val="tx1"/>
                </a:solidFill>
              </a:rPr>
              <a:t>je Česká republika se spotřebou </a:t>
            </a:r>
            <a:r>
              <a:rPr lang="cs-CZ" dirty="0">
                <a:solidFill>
                  <a:srgbClr val="FF0000"/>
                </a:solidFill>
              </a:rPr>
              <a:t>16,4 litru čistého alkoholu ročně na hlavu</a:t>
            </a:r>
            <a:r>
              <a:rPr lang="cs-CZ" dirty="0">
                <a:solidFill>
                  <a:schemeClr val="tx1"/>
                </a:solidFill>
              </a:rPr>
              <a:t> světovým </a:t>
            </a:r>
            <a:r>
              <a:rPr lang="cs-CZ" dirty="0" smtClean="0">
                <a:solidFill>
                  <a:schemeClr val="tx1"/>
                </a:solidFill>
              </a:rPr>
              <a:t>premiantem.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b="1" dirty="0" smtClean="0">
                <a:solidFill>
                  <a:schemeClr val="tx1"/>
                </a:solidFill>
              </a:rPr>
              <a:t>Názorové spektrum (</a:t>
            </a:r>
            <a:r>
              <a:rPr lang="cs-CZ" b="1" dirty="0" err="1" smtClean="0">
                <a:solidFill>
                  <a:schemeClr val="tx1"/>
                </a:solidFill>
              </a:rPr>
              <a:t>Bloomberg</a:t>
            </a:r>
            <a:r>
              <a:rPr lang="cs-CZ" b="1" dirty="0" smtClean="0">
                <a:solidFill>
                  <a:schemeClr val="tx1"/>
                </a:solidFill>
              </a:rPr>
              <a:t>):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rgbClr val="FF0000"/>
                </a:solidFill>
              </a:rPr>
              <a:t>74%</a:t>
            </a:r>
            <a:r>
              <a:rPr lang="cs-CZ" sz="2800" dirty="0" smtClean="0">
                <a:solidFill>
                  <a:schemeClr val="tx1"/>
                </a:solidFill>
              </a:rPr>
              <a:t> </a:t>
            </a:r>
            <a:r>
              <a:rPr lang="cs-CZ" sz="2800" dirty="0">
                <a:solidFill>
                  <a:schemeClr val="tx1"/>
                </a:solidFill>
              </a:rPr>
              <a:t>českých </a:t>
            </a:r>
            <a:r>
              <a:rPr lang="cs-CZ" sz="2800" dirty="0" smtClean="0">
                <a:solidFill>
                  <a:schemeClr val="tx1"/>
                </a:solidFill>
              </a:rPr>
              <a:t>řidičů – „po požití </a:t>
            </a:r>
            <a:r>
              <a:rPr lang="cs-CZ" sz="2800" dirty="0">
                <a:solidFill>
                  <a:schemeClr val="tx1"/>
                </a:solidFill>
              </a:rPr>
              <a:t>alkoholu nelze řídit </a:t>
            </a:r>
            <a:r>
              <a:rPr lang="cs-CZ" sz="2800" dirty="0" smtClean="0">
                <a:solidFill>
                  <a:schemeClr val="tx1"/>
                </a:solidFill>
              </a:rPr>
              <a:t>vozidlo“,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rgbClr val="FF0000"/>
                </a:solidFill>
              </a:rPr>
              <a:t>21 </a:t>
            </a:r>
            <a:r>
              <a:rPr lang="cs-CZ" sz="2800" dirty="0">
                <a:solidFill>
                  <a:srgbClr val="FF0000"/>
                </a:solidFill>
              </a:rPr>
              <a:t>%</a:t>
            </a:r>
            <a:r>
              <a:rPr lang="cs-CZ" sz="2800" dirty="0">
                <a:solidFill>
                  <a:schemeClr val="tx1"/>
                </a:solidFill>
              </a:rPr>
              <a:t> českých řidičů </a:t>
            </a:r>
            <a:r>
              <a:rPr lang="cs-CZ" sz="2800" dirty="0" smtClean="0">
                <a:solidFill>
                  <a:schemeClr val="tx1"/>
                </a:solidFill>
              </a:rPr>
              <a:t>- „zrušte nulovou toleranci </a:t>
            </a:r>
            <a:r>
              <a:rPr lang="cs-CZ" sz="2800" dirty="0">
                <a:solidFill>
                  <a:schemeClr val="tx1"/>
                </a:solidFill>
              </a:rPr>
              <a:t>u alkoholu při </a:t>
            </a:r>
            <a:r>
              <a:rPr lang="cs-CZ" sz="2800" dirty="0" smtClean="0">
                <a:solidFill>
                  <a:schemeClr val="tx1"/>
                </a:solidFill>
              </a:rPr>
              <a:t>řízení“</a:t>
            </a:r>
          </a:p>
          <a:p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4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0475" y="234570"/>
            <a:ext cx="11789226" cy="1377661"/>
          </a:xfrm>
        </p:spPr>
        <p:txBody>
          <a:bodyPr>
            <a:normAutofit/>
          </a:bodyPr>
          <a:lstStyle/>
          <a:p>
            <a:r>
              <a:rPr lang="cs-CZ" dirty="0" smtClean="0"/>
              <a:t>MÍRA RIZIKA ZAVINĚNÍ NEHODY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684" y="1359568"/>
            <a:ext cx="10130590" cy="486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060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NÁRODNÍ STRATEGIE BESIP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>
                <a:solidFill>
                  <a:schemeClr val="tx1"/>
                </a:solidFill>
              </a:rPr>
              <a:t>Jedním ze stěžejních úkolů NSBSP je řešení problematiky </a:t>
            </a:r>
            <a:r>
              <a:rPr lang="cs-CZ" b="1" dirty="0" smtClean="0">
                <a:solidFill>
                  <a:srgbClr val="FF0000"/>
                </a:solidFill>
              </a:rPr>
              <a:t>snižování počtu obětí dopravních nehod </a:t>
            </a:r>
            <a:r>
              <a:rPr lang="cs-CZ" b="1" dirty="0">
                <a:solidFill>
                  <a:schemeClr val="tx1"/>
                </a:solidFill>
              </a:rPr>
              <a:t>pod vlivem </a:t>
            </a:r>
            <a:r>
              <a:rPr lang="cs-CZ" b="1" dirty="0" smtClean="0">
                <a:solidFill>
                  <a:schemeClr val="tx1"/>
                </a:solidFill>
              </a:rPr>
              <a:t>alkoholu</a:t>
            </a:r>
          </a:p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b="1" dirty="0" smtClean="0">
                <a:solidFill>
                  <a:schemeClr val="tx1"/>
                </a:solidFill>
              </a:rPr>
              <a:t>Snížení počtu usmrcených a vážně zraněných osob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chemeClr val="tx1"/>
                </a:solidFill>
              </a:rPr>
              <a:t>zredukuje míru lidského utrpení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chemeClr val="tx1"/>
                </a:solidFill>
              </a:rPr>
              <a:t>zásadním způsobem ovlivní ekonomickou zátěž jednotlivých rodin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chemeClr val="tx1"/>
                </a:solidFill>
              </a:rPr>
              <a:t>sníží celospolečenské negativní ekonomické dopady </a:t>
            </a:r>
            <a:endParaRPr lang="cs-CZ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cs-CZ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36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AKTIVITY BESIP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 smtClean="0">
                <a:solidFill>
                  <a:schemeClr val="tx1"/>
                </a:solidFill>
              </a:rPr>
              <a:t>Krajští </a:t>
            </a:r>
            <a:r>
              <a:rPr lang="cs-CZ" b="1" dirty="0">
                <a:solidFill>
                  <a:schemeClr val="tx1"/>
                </a:solidFill>
              </a:rPr>
              <a:t>koordinátoři </a:t>
            </a:r>
            <a:r>
              <a:rPr lang="cs-CZ" b="1" dirty="0" smtClean="0">
                <a:solidFill>
                  <a:schemeClr val="tx1"/>
                </a:solidFill>
              </a:rPr>
              <a:t>BESIP</a:t>
            </a:r>
          </a:p>
          <a:p>
            <a:pPr marL="0" indent="0">
              <a:buNone/>
            </a:pPr>
            <a:r>
              <a:rPr lang="cs-CZ" dirty="0" smtClean="0">
                <a:solidFill>
                  <a:schemeClr val="tx1"/>
                </a:solidFill>
              </a:rPr>
              <a:t>(</a:t>
            </a:r>
            <a:r>
              <a:rPr lang="cs-CZ" dirty="0" smtClean="0">
                <a:solidFill>
                  <a:schemeClr val="tx1"/>
                </a:solidFill>
                <a:hlinkClick r:id="rId2"/>
              </a:rPr>
              <a:t>http</a:t>
            </a:r>
            <a:r>
              <a:rPr lang="cs-CZ" dirty="0">
                <a:solidFill>
                  <a:schemeClr val="tx1"/>
                </a:solidFill>
                <a:hlinkClick r:id="rId2"/>
              </a:rPr>
              <a:t>://</a:t>
            </a:r>
            <a:r>
              <a:rPr lang="cs-CZ" dirty="0" smtClean="0">
                <a:solidFill>
                  <a:schemeClr val="tx1"/>
                </a:solidFill>
                <a:hlinkClick r:id="rId2"/>
              </a:rPr>
              <a:t>www.ibesip.cz/</a:t>
            </a:r>
            <a:r>
              <a:rPr lang="cs-CZ" dirty="0" err="1" smtClean="0">
                <a:solidFill>
                  <a:schemeClr val="tx1"/>
                </a:solidFill>
                <a:hlinkClick r:id="rId2"/>
              </a:rPr>
              <a:t>cz</a:t>
            </a:r>
            <a:r>
              <a:rPr lang="cs-CZ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cs-CZ" dirty="0" err="1" smtClean="0">
                <a:solidFill>
                  <a:schemeClr val="tx1"/>
                </a:solidFill>
                <a:hlinkClick r:id="rId2"/>
              </a:rPr>
              <a:t>besip</a:t>
            </a:r>
            <a:r>
              <a:rPr lang="cs-CZ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cs-CZ" dirty="0" err="1" smtClean="0">
                <a:solidFill>
                  <a:schemeClr val="tx1"/>
                </a:solidFill>
                <a:hlinkClick r:id="rId2"/>
              </a:rPr>
              <a:t>besip</a:t>
            </a:r>
            <a:r>
              <a:rPr lang="cs-CZ" dirty="0" smtClean="0">
                <a:solidFill>
                  <a:schemeClr val="tx1"/>
                </a:solidFill>
                <a:hlinkClick r:id="rId2"/>
              </a:rPr>
              <a:t>-v-</a:t>
            </a:r>
            <a:r>
              <a:rPr lang="cs-CZ" dirty="0" err="1" smtClean="0">
                <a:solidFill>
                  <a:schemeClr val="tx1"/>
                </a:solidFill>
                <a:hlinkClick r:id="rId2"/>
              </a:rPr>
              <a:t>krajich</a:t>
            </a:r>
            <a:r>
              <a:rPr lang="cs-CZ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cs-CZ" dirty="0" err="1" smtClean="0">
                <a:solidFill>
                  <a:schemeClr val="tx1"/>
                </a:solidFill>
                <a:hlinkClick r:id="rId2"/>
              </a:rPr>
              <a:t>krajsti-koordinatori-besip</a:t>
            </a:r>
            <a:r>
              <a:rPr lang="cs-CZ" dirty="0" smtClean="0">
                <a:solidFill>
                  <a:schemeClr val="tx1"/>
                </a:solidFill>
              </a:rPr>
              <a:t>)</a:t>
            </a:r>
          </a:p>
          <a:p>
            <a:endParaRPr lang="cs-CZ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vytvářejí podmínky </a:t>
            </a:r>
            <a:r>
              <a:rPr lang="cs-CZ" sz="2400" dirty="0">
                <a:solidFill>
                  <a:schemeClr val="tx1"/>
                </a:solidFill>
              </a:rPr>
              <a:t>pro práci krajských iniciativ a iniciativ obecních úřadů obcí s rozšířenou </a:t>
            </a:r>
            <a:r>
              <a:rPr lang="cs-CZ" sz="2400" dirty="0" smtClean="0">
                <a:solidFill>
                  <a:schemeClr val="tx1"/>
                </a:solidFill>
              </a:rPr>
              <a:t>působností 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spolupracují </a:t>
            </a:r>
            <a:r>
              <a:rPr lang="cs-CZ" sz="2400" dirty="0">
                <a:solidFill>
                  <a:schemeClr val="tx1"/>
                </a:solidFill>
              </a:rPr>
              <a:t>s krajskými úřady, obecními úřady, Policií ČR, městskou policií a ostatními subjekty, které mohou </a:t>
            </a:r>
            <a:r>
              <a:rPr lang="cs-CZ" sz="2400" dirty="0" smtClean="0">
                <a:solidFill>
                  <a:schemeClr val="tx1"/>
                </a:solidFill>
              </a:rPr>
              <a:t>bezpečnost </a:t>
            </a:r>
            <a:r>
              <a:rPr lang="cs-CZ" sz="2400" dirty="0">
                <a:solidFill>
                  <a:schemeClr val="tx1"/>
                </a:solidFill>
              </a:rPr>
              <a:t>silničního </a:t>
            </a:r>
            <a:r>
              <a:rPr lang="cs-CZ" sz="2400" dirty="0" smtClean="0">
                <a:solidFill>
                  <a:schemeClr val="tx1"/>
                </a:solidFill>
              </a:rPr>
              <a:t>provozu </a:t>
            </a:r>
            <a:r>
              <a:rPr lang="cs-CZ" sz="2400" dirty="0">
                <a:solidFill>
                  <a:schemeClr val="tx1"/>
                </a:solidFill>
              </a:rPr>
              <a:t>daného regionu </a:t>
            </a:r>
            <a:r>
              <a:rPr lang="cs-CZ" sz="2400" dirty="0" smtClean="0">
                <a:solidFill>
                  <a:schemeClr val="tx1"/>
                </a:solidFill>
              </a:rPr>
              <a:t>ovlivnit 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organizují </a:t>
            </a:r>
            <a:r>
              <a:rPr lang="cs-CZ" sz="2400" dirty="0">
                <a:solidFill>
                  <a:schemeClr val="tx1"/>
                </a:solidFill>
              </a:rPr>
              <a:t>celostátně vyhlášené akce a programy a koordinují další aktivity podle místních podmínek </a:t>
            </a:r>
            <a:r>
              <a:rPr lang="cs-CZ" sz="2400" dirty="0" smtClean="0">
                <a:solidFill>
                  <a:schemeClr val="tx1"/>
                </a:solidFill>
              </a:rPr>
              <a:t>jednotlivých regionů 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zabezpečují </a:t>
            </a:r>
            <a:r>
              <a:rPr lang="cs-CZ" sz="2400" dirty="0">
                <a:solidFill>
                  <a:schemeClr val="tx1"/>
                </a:solidFill>
              </a:rPr>
              <a:t>ve spolupráci s jednotlivými dětskými dopravními hřišti (DDH) a se základními školami </a:t>
            </a:r>
            <a:r>
              <a:rPr lang="cs-CZ" sz="2400" dirty="0" smtClean="0">
                <a:solidFill>
                  <a:schemeClr val="tx1"/>
                </a:solidFill>
              </a:rPr>
              <a:t>provádění dopravní </a:t>
            </a:r>
            <a:r>
              <a:rPr lang="cs-CZ" sz="2400" dirty="0">
                <a:solidFill>
                  <a:schemeClr val="tx1"/>
                </a:solidFill>
              </a:rPr>
              <a:t>výchovy </a:t>
            </a:r>
            <a:endParaRPr lang="cs-CZ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spolupracují </a:t>
            </a:r>
            <a:r>
              <a:rPr lang="cs-CZ" sz="2400" dirty="0">
                <a:solidFill>
                  <a:schemeClr val="tx1"/>
                </a:solidFill>
              </a:rPr>
              <a:t>na mediálních kampaních a spolupracují s regionálními </a:t>
            </a:r>
            <a:r>
              <a:rPr lang="cs-CZ" sz="2400" dirty="0" smtClean="0">
                <a:solidFill>
                  <a:schemeClr val="tx1"/>
                </a:solidFill>
              </a:rPr>
              <a:t>médii </a:t>
            </a: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7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AKTIVITY </a:t>
            </a:r>
            <a:r>
              <a:rPr lang="cs-CZ" dirty="0"/>
              <a:t>BESIP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>
                <a:solidFill>
                  <a:schemeClr val="tx1"/>
                </a:solidFill>
              </a:rPr>
              <a:t>Společné akce s Policií ČR v regionech</a:t>
            </a:r>
          </a:p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oslovení veřejnosti </a:t>
            </a:r>
            <a:r>
              <a:rPr lang="cs-CZ" sz="2400" dirty="0">
                <a:solidFill>
                  <a:schemeClr val="tx1"/>
                </a:solidFill>
              </a:rPr>
              <a:t>přímo na </a:t>
            </a:r>
            <a:r>
              <a:rPr lang="cs-CZ" sz="2400" dirty="0" smtClean="0">
                <a:solidFill>
                  <a:schemeClr val="tx1"/>
                </a:solidFill>
              </a:rPr>
              <a:t>silnici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předávání cenných informací z oblasti bezpečnosti silničního provozu </a:t>
            </a:r>
            <a:r>
              <a:rPr lang="cs-CZ" sz="2400" dirty="0" smtClean="0">
                <a:solidFill>
                  <a:srgbClr val="FF0000"/>
                </a:solidFill>
              </a:rPr>
              <a:t>přirozenou formou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společné programy </a:t>
            </a:r>
            <a:r>
              <a:rPr lang="cs-CZ" sz="2400" dirty="0">
                <a:solidFill>
                  <a:schemeClr val="tx1"/>
                </a:solidFill>
              </a:rPr>
              <a:t>a prezentace jsou vždy </a:t>
            </a:r>
            <a:r>
              <a:rPr lang="cs-CZ" sz="2400" dirty="0" smtClean="0">
                <a:solidFill>
                  <a:schemeClr val="tx1"/>
                </a:solidFill>
              </a:rPr>
              <a:t>vedeny </a:t>
            </a:r>
            <a:r>
              <a:rPr lang="cs-CZ" sz="2400" dirty="0" smtClean="0">
                <a:solidFill>
                  <a:srgbClr val="FF0000"/>
                </a:solidFill>
              </a:rPr>
              <a:t>interaktivně</a:t>
            </a:r>
            <a:endParaRPr lang="cs-CZ" sz="24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FF0000"/>
                </a:solidFill>
              </a:rPr>
              <a:t>zážitková osvěta </a:t>
            </a:r>
            <a:r>
              <a:rPr lang="cs-CZ" sz="2400" dirty="0" smtClean="0">
                <a:solidFill>
                  <a:schemeClr val="tx1"/>
                </a:solidFill>
              </a:rPr>
              <a:t>– oslovení mají možnost si vyzkoušet např. „</a:t>
            </a:r>
            <a:r>
              <a:rPr lang="cs-CZ" sz="2400" dirty="0">
                <a:solidFill>
                  <a:schemeClr val="tx1"/>
                </a:solidFill>
              </a:rPr>
              <a:t>opilé brýle", které simulují stav po požití alkoholu, či jiné omamné </a:t>
            </a:r>
            <a:r>
              <a:rPr lang="cs-CZ" sz="2400" dirty="0" smtClean="0">
                <a:solidFill>
                  <a:schemeClr val="tx1"/>
                </a:solidFill>
              </a:rPr>
              <a:t>látky atd.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tx1"/>
                </a:solidFill>
              </a:rPr>
              <a:t>Spolupráce v rámci aktivit organizace TISPOL</a:t>
            </a: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0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KOMUNIKAČNÍ AKTIVITY BESIP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chemeClr val="tx1"/>
                </a:solidFill>
              </a:rPr>
              <a:t>Aktuální témata a s nimi spojená rizika pro bezpečnost silničního provozu jsou komunikována </a:t>
            </a:r>
            <a:r>
              <a:rPr lang="cs-CZ" dirty="0" smtClean="0">
                <a:solidFill>
                  <a:srgbClr val="FF0000"/>
                </a:solidFill>
              </a:rPr>
              <a:t>průběžně </a:t>
            </a:r>
            <a:r>
              <a:rPr lang="cs-CZ" dirty="0" smtClean="0">
                <a:solidFill>
                  <a:schemeClr val="tx1"/>
                </a:solidFill>
              </a:rPr>
              <a:t>– svátky, Vánoce, Velikonoce, zimní/letní pneumatiky, alkohol a drogy, letní hudební festivaly, začátek/konec prázdnin, dopravní výchova  apod.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chemeClr val="tx1"/>
                </a:solidFill>
              </a:rPr>
              <a:t>Používané formy komunikace: tiskové zprávy, aktuality, </a:t>
            </a:r>
            <a:r>
              <a:rPr lang="cs-CZ" dirty="0" err="1" smtClean="0">
                <a:solidFill>
                  <a:schemeClr val="tx1"/>
                </a:solidFill>
              </a:rPr>
              <a:t>teasery</a:t>
            </a:r>
            <a:r>
              <a:rPr lang="cs-CZ" dirty="0" smtClean="0">
                <a:solidFill>
                  <a:schemeClr val="tx1"/>
                </a:solidFill>
              </a:rPr>
              <a:t>, </a:t>
            </a:r>
            <a:r>
              <a:rPr lang="cs-CZ" dirty="0" err="1" smtClean="0">
                <a:solidFill>
                  <a:schemeClr val="tx1"/>
                </a:solidFill>
              </a:rPr>
              <a:t>videospoty</a:t>
            </a:r>
            <a:r>
              <a:rPr lang="cs-CZ" dirty="0" smtClean="0">
                <a:solidFill>
                  <a:schemeClr val="tx1"/>
                </a:solidFill>
              </a:rPr>
              <a:t>, bannery, webové stránky </a:t>
            </a:r>
            <a:r>
              <a:rPr lang="cs-CZ" dirty="0" smtClean="0">
                <a:solidFill>
                  <a:srgbClr val="FF0000"/>
                </a:solidFill>
              </a:rPr>
              <a:t>www.ibesip.cz</a:t>
            </a:r>
            <a:r>
              <a:rPr lang="cs-CZ" dirty="0" smtClean="0">
                <a:solidFill>
                  <a:schemeClr val="tx1"/>
                </a:solidFill>
              </a:rPr>
              <a:t>, sociální sítě 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chemeClr val="tx1"/>
                </a:solidFill>
              </a:rPr>
              <a:t>Dopravní výchova ve školách a DDH</a:t>
            </a:r>
            <a:endParaRPr lang="cs-CZ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9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Projektové aktivity a kampaně BESIP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</a:rPr>
              <a:t>„Nemyslíš, zaplatíš</a:t>
            </a:r>
            <a:r>
              <a:rPr lang="cs-CZ" b="1" dirty="0" smtClean="0">
                <a:solidFill>
                  <a:schemeClr val="tx1"/>
                </a:solidFill>
              </a:rPr>
              <a:t>!“</a:t>
            </a:r>
          </a:p>
          <a:p>
            <a:pPr marL="0" indent="0">
              <a:buNone/>
            </a:pPr>
            <a:endParaRPr lang="cs-CZ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98" y="1480627"/>
            <a:ext cx="6824970" cy="448703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45" y="2899607"/>
            <a:ext cx="5737479" cy="322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Projektové aktivity a kampaně BESIP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811"/>
            <a:ext cx="12192001" cy="5102894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729125" y="1547452"/>
            <a:ext cx="30497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</a:rPr>
              <a:t>„Nepijte, když řídíte“</a:t>
            </a:r>
          </a:p>
          <a:p>
            <a:pPr marL="0" indent="0">
              <a:buNone/>
            </a:pPr>
            <a:endParaRPr lang="cs-CZ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10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Projektové aktivity a kampaně BESIP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5147" y="1475263"/>
            <a:ext cx="380778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chemeClr val="tx1"/>
                </a:solidFill>
              </a:rPr>
              <a:t>„The </a:t>
            </a:r>
            <a:r>
              <a:rPr lang="cs-CZ" b="1" dirty="0" err="1" smtClean="0">
                <a:solidFill>
                  <a:schemeClr val="tx1"/>
                </a:solidFill>
              </a:rPr>
              <a:t>Action</a:t>
            </a:r>
            <a:r>
              <a:rPr lang="cs-CZ" b="1" dirty="0" smtClean="0">
                <a:solidFill>
                  <a:schemeClr val="tx1"/>
                </a:solidFill>
              </a:rPr>
              <a:t>“ – multimediální show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62" y="1732547"/>
            <a:ext cx="7861051" cy="463547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96216"/>
            <a:ext cx="4302757" cy="28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Projektové aktivity a kampaně BESIP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„Řídím, piju nealko pivo“</a:t>
            </a:r>
            <a:r>
              <a:rPr lang="cs-CZ" dirty="0">
                <a:solidFill>
                  <a:schemeClr val="tx1"/>
                </a:solidFill>
              </a:rPr>
              <a:t> - dlouhodobá akce ve spolupráci s  Českým svazem pivovarů a sladoven a Policií ČR. Jednotlivé aktivity probíhají při nejrůznějších událostech po celý rok na celém území ČR (hudební festivaly, akce zaměřené na řidiče kamionů apod.).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3531"/>
            <a:ext cx="12192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0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Projektové aktivity a kampaně BESIP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2743" y="1511358"/>
            <a:ext cx="50335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chemeClr val="tx1"/>
                </a:solidFill>
              </a:rPr>
              <a:t>„</a:t>
            </a:r>
            <a:r>
              <a:rPr lang="cs-CZ" b="1" dirty="0">
                <a:solidFill>
                  <a:schemeClr val="tx1"/>
                </a:solidFill>
              </a:rPr>
              <a:t>DOMLUVME SE!“ </a:t>
            </a:r>
            <a:r>
              <a:rPr lang="cs-CZ" dirty="0">
                <a:solidFill>
                  <a:schemeClr val="tx1"/>
                </a:solidFill>
              </a:rPr>
              <a:t>- primární zaměření na snížení počtu dopravních nehod způsobených mladými řidiči pod vlivem alkoholu. Reakce na situaci, kdy mladí řidiči usedají za volant po požití alkoholu např. při sobotních zábavách a diskotékách. </a:t>
            </a:r>
            <a:r>
              <a:rPr lang="cs-CZ" dirty="0" smtClean="0">
                <a:solidFill>
                  <a:schemeClr val="tx1"/>
                </a:solidFill>
              </a:rPr>
              <a:t>Cílem je se vždy domluvit, že ten, kdo bude řídit, nebude pít alkohol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  <a:endParaRPr lang="cs-CZ" dirty="0" smtClean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243" y="1511358"/>
            <a:ext cx="63500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7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Projektové aktivity a kampaně BESIP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tx1"/>
                </a:solidFill>
              </a:rPr>
              <a:t>Memorandum MD ČR s Plzeňským Prazdrojem - </a:t>
            </a:r>
            <a:r>
              <a:rPr lang="cs-CZ" dirty="0">
                <a:solidFill>
                  <a:schemeClr val="tx1"/>
                </a:solidFill>
              </a:rPr>
              <a:t>distribuce 1,2 milionu pivních tácků do více než 20 tisíc hospod a restaurací po celé České republice s informací Besipu o nebezpečí alkoholu za volantem a se sdělením pro chodce o nutnosti být dobře viděn v silničním provozu.  Plzeňský Prazdroj přidal na pivní tácky odpovědnostní vzkaz „Alkohol za volant nepatří“, který umístil na všechny marketingové materiály, a také odkaz na stránky zabývající se účinky alkoholu na lidský organismus, </a:t>
            </a:r>
            <a:r>
              <a:rPr lang="cs-CZ" u="sng" dirty="0">
                <a:solidFill>
                  <a:schemeClr val="tx1"/>
                </a:solidFill>
                <a:hlinkClick r:id="rId2" tooltip="Odkaz na jiné stránky"/>
              </a:rPr>
              <a:t>www.napivosrozumem.cz</a:t>
            </a:r>
            <a:r>
              <a:rPr lang="cs-CZ" dirty="0">
                <a:solidFill>
                  <a:schemeClr val="tx1"/>
                </a:solidFill>
              </a:rPr>
              <a:t>.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90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Projektové aktivity a kampaně BESIP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tx1"/>
                </a:solidFill>
              </a:rPr>
              <a:t>„Je to na Tobě“ </a:t>
            </a:r>
            <a:r>
              <a:rPr lang="cs-CZ" dirty="0">
                <a:solidFill>
                  <a:schemeClr val="tx1"/>
                </a:solidFill>
              </a:rPr>
              <a:t>– roadshow</a:t>
            </a:r>
            <a:r>
              <a:rPr lang="cs-CZ" b="1" dirty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se zaměřením na problematiku alkoholu a drog za </a:t>
            </a:r>
            <a:r>
              <a:rPr lang="cs-CZ" dirty="0" smtClean="0">
                <a:solidFill>
                  <a:schemeClr val="tx1"/>
                </a:solidFill>
              </a:rPr>
              <a:t>volantem oslovující především mladé účastníky letních hudebních festivalů. </a:t>
            </a:r>
            <a:r>
              <a:rPr lang="cs-CZ" dirty="0">
                <a:solidFill>
                  <a:schemeClr val="tx1"/>
                </a:solidFill>
              </a:rPr>
              <a:t>Podporu vyjádřili </a:t>
            </a:r>
            <a:r>
              <a:rPr lang="cs-CZ" dirty="0" smtClean="0">
                <a:solidFill>
                  <a:schemeClr val="tx1"/>
                </a:solidFill>
              </a:rPr>
              <a:t>mj. i frontmani </a:t>
            </a:r>
            <a:r>
              <a:rPr lang="cs-CZ" dirty="0">
                <a:solidFill>
                  <a:schemeClr val="tx1"/>
                </a:solidFill>
              </a:rPr>
              <a:t>populárních </a:t>
            </a:r>
            <a:r>
              <a:rPr lang="cs-CZ" dirty="0" smtClean="0">
                <a:solidFill>
                  <a:schemeClr val="tx1"/>
                </a:solidFill>
              </a:rPr>
              <a:t>kapel.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chemeClr val="tx1"/>
                </a:solidFill>
              </a:rPr>
              <a:t>„</a:t>
            </a:r>
            <a:r>
              <a:rPr lang="cs-CZ" b="1" dirty="0">
                <a:solidFill>
                  <a:schemeClr val="tx1"/>
                </a:solidFill>
              </a:rPr>
              <a:t>Alkohol za volant nepatří!“</a:t>
            </a:r>
            <a:r>
              <a:rPr lang="cs-CZ" dirty="0">
                <a:solidFill>
                  <a:schemeClr val="tx1"/>
                </a:solidFill>
              </a:rPr>
              <a:t> - celorepubliková akce Policie ČR ve spolupráci s krajskými pracovníky BESIP - preventivní činnost v rámci akce </a:t>
            </a:r>
            <a:r>
              <a:rPr lang="cs-CZ" dirty="0" smtClean="0">
                <a:solidFill>
                  <a:schemeClr val="tx1"/>
                </a:solidFill>
              </a:rPr>
              <a:t>– rozdávání tzv</a:t>
            </a:r>
            <a:r>
              <a:rPr lang="cs-CZ" dirty="0">
                <a:solidFill>
                  <a:schemeClr val="tx1"/>
                </a:solidFill>
              </a:rPr>
              <a:t>. </a:t>
            </a:r>
            <a:r>
              <a:rPr lang="cs-CZ" dirty="0" smtClean="0">
                <a:solidFill>
                  <a:schemeClr val="tx1"/>
                </a:solidFill>
              </a:rPr>
              <a:t>trubičkových </a:t>
            </a:r>
            <a:r>
              <a:rPr lang="cs-CZ" dirty="0" err="1" smtClean="0">
                <a:solidFill>
                  <a:schemeClr val="tx1"/>
                </a:solidFill>
              </a:rPr>
              <a:t>alkoholtesterů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  <a:endParaRPr 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chemeClr val="tx1"/>
                </a:solidFill>
              </a:rPr>
              <a:t>„Děláš to taky“ </a:t>
            </a:r>
            <a:r>
              <a:rPr lang="cs-CZ" dirty="0" smtClean="0">
                <a:solidFill>
                  <a:schemeClr val="tx1"/>
                </a:solidFill>
              </a:rPr>
              <a:t>– chystaná hodnotová kampaň zaměřená na chování rodičů před dětmi, jejíž součástí bude mj. i problematika alkoholu za volantem.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chemeClr val="tx1"/>
                </a:solidFill>
              </a:rPr>
              <a:t>„Dozvuky“</a:t>
            </a:r>
            <a:r>
              <a:rPr lang="cs-CZ" dirty="0" smtClean="0">
                <a:solidFill>
                  <a:schemeClr val="tx1"/>
                </a:solidFill>
              </a:rPr>
              <a:t> – nehoda je pouze začátek problémů. Workshop pro mladé zaměřený na post nehodové období a dopady na viníka a jeho okolí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chemeClr val="tx1"/>
                </a:solidFill>
              </a:rPr>
              <a:t>BESIP team a krajští koordinátoři </a:t>
            </a:r>
            <a:r>
              <a:rPr lang="cs-CZ" dirty="0" smtClean="0">
                <a:solidFill>
                  <a:schemeClr val="tx1"/>
                </a:solidFill>
              </a:rPr>
              <a:t>–</a:t>
            </a:r>
            <a:r>
              <a:rPr lang="cs-CZ" b="1" dirty="0" smtClean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od dubna 2015 jsou všichni koordinátoři a BESIP team vybaveni různými druhy navozující stav opilosti, vlivu drog nebo únavy.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err="1" smtClean="0">
                <a:solidFill>
                  <a:schemeClr val="tx1"/>
                </a:solidFill>
              </a:rPr>
              <a:t>BESIPky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err="1" smtClean="0">
                <a:solidFill>
                  <a:schemeClr val="tx1"/>
                </a:solidFill>
              </a:rPr>
              <a:t>Pasivn</a:t>
            </a:r>
            <a:r>
              <a:rPr lang="cs-CZ" b="1" dirty="0" smtClean="0">
                <a:solidFill>
                  <a:schemeClr val="tx1"/>
                </a:solidFill>
              </a:rPr>
              <a:t>í alkoholová kalkulačka </a:t>
            </a:r>
            <a:r>
              <a:rPr lang="cs-CZ" dirty="0" smtClean="0">
                <a:solidFill>
                  <a:schemeClr val="tx1"/>
                </a:solidFill>
              </a:rPr>
              <a:t>–</a:t>
            </a:r>
            <a:r>
              <a:rPr lang="cs-CZ" b="1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iOS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3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BESIP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cs-CZ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tx1"/>
                </a:solidFill>
              </a:rPr>
              <a:t>Děkuji za pozornost</a:t>
            </a:r>
            <a:endParaRPr lang="cs-C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2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šablona_BESIP" id="{7A75BDE2-FD02-4BCE-9FDD-5A53E55ACED1}" vid="{3E2BAA95-ED13-4D58-A2B0-A6B844E227E2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šablona_BESIP</Template>
  <TotalTime>1355</TotalTime>
  <Words>716</Words>
  <Application>Microsoft Office PowerPoint</Application>
  <PresentationFormat>Širokoúhlá obrazovka</PresentationFormat>
  <Paragraphs>195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Myriad Pro Cond</vt:lpstr>
      <vt:lpstr>Times New Roman</vt:lpstr>
      <vt:lpstr>Wingdings</vt:lpstr>
      <vt:lpstr>Motiv Office</vt:lpstr>
      <vt:lpstr>Aktivity BESIP pro snížení dopravních nehod pod vlivem alkoholu  Konference SMART , 7. května 2015, Praha </vt:lpstr>
      <vt:lpstr>NULOVÁ TOLERANCE</vt:lpstr>
      <vt:lpstr>ALKOHOL A TOLERANCE</vt:lpstr>
      <vt:lpstr>VINÍCI NEHOD POD VLIVEM ALKOHOLU</vt:lpstr>
      <vt:lpstr>PROČ JE TOLIK OPILÝCH ŘIDIČŮ?</vt:lpstr>
      <vt:lpstr>MÍRA RIZIKA ZAVINĚNÍ NEHODY </vt:lpstr>
      <vt:lpstr>NÁRODNÍ STRATEGIE BESIP</vt:lpstr>
      <vt:lpstr>AKTIVITY BESIP</vt:lpstr>
      <vt:lpstr>AKTIVITY BESIP</vt:lpstr>
      <vt:lpstr>KOMUNIKAČNÍ AKTIVITY BESIP</vt:lpstr>
      <vt:lpstr>Projektové aktivity a kampaně BESIP</vt:lpstr>
      <vt:lpstr>Projektové aktivity a kampaně BESIP</vt:lpstr>
      <vt:lpstr>Projektové aktivity a kampaně BESIP</vt:lpstr>
      <vt:lpstr>Projektové aktivity a kampaně BESIP</vt:lpstr>
      <vt:lpstr>Projektové aktivity a kampaně BESIP</vt:lpstr>
      <vt:lpstr>Projektové aktivity a kampaně BESIP</vt:lpstr>
      <vt:lpstr>Projektové aktivity a kampaně BESIP</vt:lpstr>
      <vt:lpstr>BESIP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Velikonoce,  začátek motoristické sezóny aktivity BESIP jaro / léto</dc:title>
  <dc:creator>Pavel Chaloupka</dc:creator>
  <cp:lastModifiedBy>Farář Martin Ing.</cp:lastModifiedBy>
  <cp:revision>88</cp:revision>
  <cp:lastPrinted>2015-05-07T06:17:50Z</cp:lastPrinted>
  <dcterms:created xsi:type="dcterms:W3CDTF">2015-03-31T17:34:41Z</dcterms:created>
  <dcterms:modified xsi:type="dcterms:W3CDTF">2015-05-07T06:52:04Z</dcterms:modified>
</cp:coreProperties>
</file>