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3" r:id="rId1"/>
  </p:sldMasterIdLst>
  <p:notesMasterIdLst>
    <p:notesMasterId r:id="rId20"/>
  </p:notesMasterIdLst>
  <p:handoutMasterIdLst>
    <p:handoutMasterId r:id="rId21"/>
  </p:handoutMasterIdLst>
  <p:sldIdLst>
    <p:sldId id="296" r:id="rId2"/>
    <p:sldId id="298" r:id="rId3"/>
    <p:sldId id="312" r:id="rId4"/>
    <p:sldId id="310" r:id="rId5"/>
    <p:sldId id="301" r:id="rId6"/>
    <p:sldId id="315" r:id="rId7"/>
    <p:sldId id="316" r:id="rId8"/>
    <p:sldId id="313" r:id="rId9"/>
    <p:sldId id="317" r:id="rId10"/>
    <p:sldId id="309" r:id="rId11"/>
    <p:sldId id="302" r:id="rId12"/>
    <p:sldId id="303" r:id="rId13"/>
    <p:sldId id="304" r:id="rId14"/>
    <p:sldId id="308" r:id="rId15"/>
    <p:sldId id="299" r:id="rId16"/>
    <p:sldId id="300" r:id="rId17"/>
    <p:sldId id="307" r:id="rId18"/>
    <p:sldId id="297" r:id="rId19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41">
          <p15:clr>
            <a:srgbClr val="A4A3A4"/>
          </p15:clr>
        </p15:guide>
        <p15:guide id="3" orient="horz" pos="1124">
          <p15:clr>
            <a:srgbClr val="A4A3A4"/>
          </p15:clr>
        </p15:guide>
        <p15:guide id="4" orient="horz" pos="482">
          <p15:clr>
            <a:srgbClr val="A4A3A4"/>
          </p15:clr>
        </p15:guide>
        <p15:guide id="5" orient="horz">
          <p15:clr>
            <a:srgbClr val="A4A3A4"/>
          </p15:clr>
        </p15:guide>
        <p15:guide id="6" orient="horz" pos="3652">
          <p15:clr>
            <a:srgbClr val="A4A3A4"/>
          </p15:clr>
        </p15:guide>
        <p15:guide id="7" orient="horz" pos="3880">
          <p15:clr>
            <a:srgbClr val="A4A3A4"/>
          </p15:clr>
        </p15:guide>
        <p15:guide id="8" pos="2880">
          <p15:clr>
            <a:srgbClr val="A4A3A4"/>
          </p15:clr>
        </p15:guide>
        <p15:guide id="9" pos="5465">
          <p15:clr>
            <a:srgbClr val="A4A3A4"/>
          </p15:clr>
        </p15:guide>
        <p15:guide id="10" pos="444">
          <p15:clr>
            <a:srgbClr val="A4A3A4"/>
          </p15:clr>
        </p15:guide>
        <p15:guide id="11" pos="5255">
          <p15:clr>
            <a:srgbClr val="A4A3A4"/>
          </p15:clr>
        </p15:guide>
        <p15:guide id="12" pos="48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Drimmel" initials="CD" lastIdx="0" clrIdx="0"/>
  <p:cmAuthor id="1" name="Sabine Kaulich" initials="SAK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D9DC9"/>
    <a:srgbClr val="548DC0"/>
    <a:srgbClr val="427EB4"/>
    <a:srgbClr val="3B71A3"/>
    <a:srgbClr val="33628D"/>
    <a:srgbClr val="2E587E"/>
    <a:srgbClr val="2C5376"/>
    <a:srgbClr val="254665"/>
    <a:srgbClr val="213E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3391" autoAdjust="0"/>
  </p:normalViewPr>
  <p:slideViewPr>
    <p:cSldViewPr showGuides="1">
      <p:cViewPr varScale="1">
        <p:scale>
          <a:sx n="63" d="100"/>
          <a:sy n="63" d="100"/>
        </p:scale>
        <p:origin x="1392" y="44"/>
      </p:cViewPr>
      <p:guideLst>
        <p:guide orient="horz" pos="2160"/>
        <p:guide orient="horz" pos="1241"/>
        <p:guide orient="horz" pos="1124"/>
        <p:guide orient="horz" pos="482"/>
        <p:guide orient="horz"/>
        <p:guide orient="horz" pos="3652"/>
        <p:guide orient="horz" pos="3880"/>
        <p:guide pos="2880"/>
        <p:guide pos="5465"/>
        <p:guide pos="444"/>
        <p:guide pos="5255"/>
        <p:guide pos="4848"/>
      </p:guideLst>
    </p:cSldViewPr>
  </p:slideViewPr>
  <p:outlineViewPr>
    <p:cViewPr>
      <p:scale>
        <a:sx n="33" d="100"/>
        <a:sy n="33" d="100"/>
      </p:scale>
      <p:origin x="0" y="-2868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3954" y="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m-fs2\pb$\Radetzky\Daten\A-Daten_B&#252;ro\in_Arbeit\Factsheets\2004bis2013\2004-2013_Statistik%20Alkoholunf&#228;ll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1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Getötete bei Alkoholunfällen</c:v>
          </c:tx>
          <c:spPr>
            <a:solidFill>
              <a:srgbClr val="0096BB"/>
            </a:solidFill>
            <a:ln>
              <a:solidFill>
                <a:srgbClr val="0096BB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'Alko-Unf-ZR'!$B$6:$B$15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'Alko-Unf-ZR'!$E$6:$E$15</c:f>
              <c:numCache>
                <c:formatCode>General</c:formatCode>
                <c:ptCount val="10"/>
                <c:pt idx="0">
                  <c:v>67</c:v>
                </c:pt>
                <c:pt idx="1">
                  <c:v>57</c:v>
                </c:pt>
                <c:pt idx="2">
                  <c:v>56</c:v>
                </c:pt>
                <c:pt idx="3">
                  <c:v>56</c:v>
                </c:pt>
                <c:pt idx="4">
                  <c:v>53</c:v>
                </c:pt>
                <c:pt idx="5">
                  <c:v>46</c:v>
                </c:pt>
                <c:pt idx="6">
                  <c:v>33</c:v>
                </c:pt>
                <c:pt idx="7">
                  <c:v>51</c:v>
                </c:pt>
                <c:pt idx="8">
                  <c:v>39</c:v>
                </c:pt>
                <c:pt idx="9">
                  <c:v>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0195912"/>
        <c:axId val="230199048"/>
      </c:barChart>
      <c:lineChart>
        <c:grouping val="standard"/>
        <c:varyColors val="0"/>
        <c:ser>
          <c:idx val="1"/>
          <c:order val="1"/>
          <c:tx>
            <c:v>Anteil der Getöteten bei Alkoholunfällen an Getöteten insgesamt</c:v>
          </c:tx>
          <c:spPr>
            <a:ln w="25400">
              <a:solidFill>
                <a:srgbClr val="0026B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3"/>
            <c:spPr>
              <a:solidFill>
                <a:srgbClr val="A4C424"/>
              </a:solidFill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'Alko-Unf-ZR'!$M$6:$M$15</c:f>
              <c:numCache>
                <c:formatCode>0.0%</c:formatCode>
                <c:ptCount val="10"/>
                <c:pt idx="0">
                  <c:v>7.6309794988610472E-2</c:v>
                </c:pt>
                <c:pt idx="1">
                  <c:v>7.421875E-2</c:v>
                </c:pt>
                <c:pt idx="2">
                  <c:v>7.6712328767123292E-2</c:v>
                </c:pt>
                <c:pt idx="3">
                  <c:v>8.1041968162083936E-2</c:v>
                </c:pt>
                <c:pt idx="4">
                  <c:v>7.8055964653902798E-2</c:v>
                </c:pt>
                <c:pt idx="5">
                  <c:v>7.266982622432859E-2</c:v>
                </c:pt>
                <c:pt idx="6">
                  <c:v>5.9782608695652176E-2</c:v>
                </c:pt>
                <c:pt idx="7">
                  <c:v>9.7514340344168254E-2</c:v>
                </c:pt>
                <c:pt idx="8">
                  <c:v>7.3446327683615822E-2</c:v>
                </c:pt>
                <c:pt idx="9">
                  <c:v>6.8131868131868126E-2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0200616"/>
        <c:axId val="230197872"/>
      </c:lineChart>
      <c:catAx>
        <c:axId val="23019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0199048"/>
        <c:crosses val="autoZero"/>
        <c:auto val="1"/>
        <c:lblAlgn val="ctr"/>
        <c:lblOffset val="100"/>
        <c:noMultiLvlLbl val="0"/>
      </c:catAx>
      <c:valAx>
        <c:axId val="230199048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AT" dirty="0" err="1" smtClean="0"/>
                  <a:t>Killed</a:t>
                </a:r>
                <a:r>
                  <a:rPr lang="de-AT" dirty="0" smtClean="0"/>
                  <a:t> in </a:t>
                </a:r>
                <a:r>
                  <a:rPr lang="de-AT" dirty="0" err="1" smtClean="0"/>
                  <a:t>drink</a:t>
                </a:r>
                <a:r>
                  <a:rPr lang="de-AT" dirty="0" smtClean="0"/>
                  <a:t> </a:t>
                </a:r>
                <a:r>
                  <a:rPr lang="de-AT" dirty="0" err="1" smtClean="0"/>
                  <a:t>driving</a:t>
                </a:r>
                <a:r>
                  <a:rPr lang="de-AT" dirty="0" smtClean="0"/>
                  <a:t> </a:t>
                </a:r>
                <a:r>
                  <a:rPr lang="de-AT" dirty="0" err="1" smtClean="0"/>
                  <a:t>accidents</a:t>
                </a:r>
                <a:r>
                  <a:rPr lang="de-AT" dirty="0" smtClean="0"/>
                  <a:t> (absolute)</a:t>
                </a:r>
                <a:endParaRPr lang="de-AT" dirty="0"/>
              </a:p>
              <a:p>
                <a:pPr>
                  <a:defRPr/>
                </a:pPr>
                <a:endParaRPr lang="de-AT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30195912"/>
        <c:crosses val="autoZero"/>
        <c:crossBetween val="between"/>
      </c:valAx>
      <c:valAx>
        <c:axId val="230197872"/>
        <c:scaling>
          <c:orientation val="minMax"/>
          <c:max val="0.1"/>
          <c:min val="0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/>
                </a:pPr>
                <a:r>
                  <a:rPr lang="en-US" dirty="0" smtClean="0"/>
                  <a:t>Proportion of killed in drink driving accidents to total</a:t>
                </a:r>
                <a:r>
                  <a:rPr lang="en-US" baseline="0" dirty="0" smtClean="0"/>
                  <a:t> number of killed in traffic accidents</a:t>
                </a:r>
                <a:endParaRPr lang="en-US" dirty="0"/>
              </a:p>
            </c:rich>
          </c:tx>
          <c:layout/>
          <c:overlay val="0"/>
        </c:title>
        <c:numFmt formatCode="0.0%" sourceLinked="1"/>
        <c:majorTickMark val="out"/>
        <c:minorTickMark val="none"/>
        <c:tickLblPos val="nextTo"/>
        <c:crossAx val="230200616"/>
        <c:crosses val="max"/>
        <c:crossBetween val="between"/>
      </c:valAx>
      <c:catAx>
        <c:axId val="230200616"/>
        <c:scaling>
          <c:orientation val="minMax"/>
        </c:scaling>
        <c:delete val="1"/>
        <c:axPos val="b"/>
        <c:majorTickMark val="out"/>
        <c:minorTickMark val="none"/>
        <c:tickLblPos val="nextTo"/>
        <c:crossAx val="230197872"/>
        <c:crosses val="autoZero"/>
        <c:auto val="1"/>
        <c:lblAlgn val="ctr"/>
        <c:lblOffset val="100"/>
        <c:noMultiLvlLbl val="0"/>
      </c:catAx>
      <c:spPr>
        <a:gradFill>
          <a:gsLst>
            <a:gs pos="100000">
              <a:schemeClr val="bg1">
                <a:alpha val="0"/>
              </a:schemeClr>
            </a:gs>
            <a:gs pos="0">
              <a:srgbClr val="A4C424"/>
            </a:gs>
            <a:gs pos="0">
              <a:schemeClr val="bg1"/>
            </a:gs>
          </a:gsLst>
          <a:lin ang="5400000" scaled="0"/>
        </a:gradFill>
      </c:spPr>
    </c:plotArea>
    <c:legend>
      <c:legendPos val="b"/>
      <c:layout/>
      <c:overlay val="0"/>
    </c:legend>
    <c:plotVisOnly val="1"/>
    <c:dispBlanksAs val="gap"/>
    <c:showDLblsOverMax val="0"/>
  </c:chart>
  <c:spPr>
    <a:noFill/>
    <a:ln w="38100">
      <a:noFill/>
    </a:ln>
    <a:scene3d>
      <a:camera prst="orthographicFront"/>
      <a:lightRig rig="threePt" dir="t"/>
    </a:scene3d>
    <a:sp3d prstMaterial="dkEdge">
      <a:bevelT/>
    </a:sp3d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>
                <a:solidFill>
                  <a:srgbClr val="002C4A"/>
                </a:solidFill>
              </a:defRPr>
            </a:pPr>
            <a:r>
              <a:rPr lang="de-AT" dirty="0" smtClean="0"/>
              <a:t>Initial </a:t>
            </a:r>
            <a:r>
              <a:rPr lang="de-AT" dirty="0" err="1" smtClean="0"/>
              <a:t>tests</a:t>
            </a:r>
            <a:endParaRPr lang="de-AT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379009141291348"/>
          <c:y val="0.20242291349015185"/>
          <c:w val="0.49371220373625019"/>
          <c:h val="0.7098038641892962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Initial tests</c:v>
                </c:pt>
              </c:strCache>
            </c:strRef>
          </c:tx>
          <c:dPt>
            <c:idx val="0"/>
            <c:bubble3D val="0"/>
            <c:explosion val="8"/>
          </c:dPt>
          <c:dPt>
            <c:idx val="1"/>
            <c:bubble3D val="0"/>
            <c:explosion val="13"/>
            <c:spPr>
              <a:solidFill>
                <a:srgbClr val="FF3300"/>
              </a:solidFill>
            </c:spPr>
          </c:dPt>
          <c:dPt>
            <c:idx val="2"/>
            <c:bubble3D val="0"/>
            <c:explosion val="5"/>
          </c:dPt>
          <c:dLbls>
            <c:dLbl>
              <c:idx val="0"/>
              <c:layout>
                <c:manualLayout>
                  <c:x val="-3.9067370006491096E-2"/>
                  <c:y val="-0.23256705116160839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2CCAFAF8-33ED-4248-BAC9-D0388C974B0D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[WERT]</a:t>
                    </a:fld>
                    <a:endParaRPr lang="en-GB"/>
                  </a:p>
                </c:rich>
              </c:tx>
              <c:numFmt formatCode="0.0%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OK</c:v>
                </c:pt>
                <c:pt idx="1">
                  <c:v>nicht OK</c:v>
                </c:pt>
                <c:pt idx="2">
                  <c:v>Überbrückung</c:v>
                </c:pt>
              </c:strCache>
            </c:strRef>
          </c:cat>
          <c:val>
            <c:numRef>
              <c:f>Tabelle1!$B$2:$B$4</c:f>
              <c:numCache>
                <c:formatCode>0.00%</c:formatCode>
                <c:ptCount val="3"/>
                <c:pt idx="0">
                  <c:v>0.93110000000000004</c:v>
                </c:pt>
                <c:pt idx="1">
                  <c:v>5.4000000000000003E-3</c:v>
                </c:pt>
                <c:pt idx="2">
                  <c:v>6.3500000000000001E-2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230573352125001"/>
          <c:y val="0.18284111859067226"/>
          <c:w val="0.30209497285126308"/>
          <c:h val="0.38166235619280375"/>
        </c:manualLayout>
      </c:layout>
      <c:overlay val="0"/>
      <c:txPr>
        <a:bodyPr/>
        <a:lstStyle/>
        <a:p>
          <a:pPr>
            <a:defRPr>
              <a:solidFill>
                <a:srgbClr val="002C4A"/>
              </a:solidFill>
            </a:defRPr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0.74548</cdr:x>
      <cdr:y>0.33163</cdr:y>
    </cdr:from>
    <cdr:to>
      <cdr:x>0.8971</cdr:x>
      <cdr:y>0.40429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4248472" y="1314582"/>
          <a:ext cx="864096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AT" sz="1600" dirty="0" smtClean="0">
              <a:solidFill>
                <a:schemeClr val="accent1">
                  <a:lumMod val="50000"/>
                </a:schemeClr>
              </a:solidFill>
            </a:rPr>
            <a:t>Not OK</a:t>
          </a:r>
          <a:endParaRPr lang="de-AT" sz="1600" dirty="0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0.74548</cdr:x>
      <cdr:y>0.19884</cdr:y>
    </cdr:from>
    <cdr:to>
      <cdr:x>0.8971</cdr:x>
      <cdr:y>0.27151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4248472" y="788214"/>
          <a:ext cx="864096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600" dirty="0" smtClean="0">
              <a:solidFill>
                <a:schemeClr val="accent1">
                  <a:lumMod val="50000"/>
                </a:schemeClr>
              </a:solidFill>
            </a:rPr>
            <a:t>OK</a:t>
          </a:r>
          <a:endParaRPr lang="de-AT" sz="1600" dirty="0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0.74548</cdr:x>
      <cdr:y>0.45316</cdr:y>
    </cdr:from>
    <cdr:to>
      <cdr:x>0.96028</cdr:x>
      <cdr:y>0.52582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4248472" y="1796326"/>
          <a:ext cx="1224136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600" dirty="0" err="1" smtClean="0">
              <a:solidFill>
                <a:schemeClr val="accent1">
                  <a:lumMod val="50000"/>
                </a:schemeClr>
              </a:solidFill>
            </a:rPr>
            <a:t>Bridging</a:t>
          </a:r>
          <a:endParaRPr lang="de-AT" sz="1600" dirty="0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0.29061</cdr:x>
      <cdr:y>0.11117</cdr:y>
    </cdr:from>
    <cdr:to>
      <cdr:x>0.41696</cdr:x>
      <cdr:y>0.202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1656184" y="440681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800" b="1" dirty="0" smtClean="0"/>
            <a:t>6,3%</a:t>
          </a:r>
          <a:endParaRPr lang="en-GB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5872"/>
          </a:xfrm>
          <a:prstGeom prst="rect">
            <a:avLst/>
          </a:prstGeom>
        </p:spPr>
        <p:txBody>
          <a:bodyPr vert="horz" lIns="88225" tIns="44113" rIns="88225" bIns="44113" rtlCol="0"/>
          <a:lstStyle>
            <a:lvl1pPr algn="l">
              <a:defRPr sz="1200"/>
            </a:lvl1pPr>
          </a:lstStyle>
          <a:p>
            <a:endParaRPr lang="de-AT">
              <a:latin typeface="Arial Narrow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294" y="1"/>
            <a:ext cx="2945862" cy="495872"/>
          </a:xfrm>
          <a:prstGeom prst="rect">
            <a:avLst/>
          </a:prstGeom>
        </p:spPr>
        <p:txBody>
          <a:bodyPr vert="horz" lIns="88225" tIns="44113" rIns="88225" bIns="44113" rtlCol="0"/>
          <a:lstStyle>
            <a:lvl1pPr algn="r">
              <a:defRPr sz="1200"/>
            </a:lvl1pPr>
          </a:lstStyle>
          <a:p>
            <a:fld id="{F548151E-CA45-44AE-8689-9A0975260BF3}" type="datetimeFigureOut">
              <a:rPr lang="de-AT" smtClean="0">
                <a:latin typeface="Arial Narrow" pitchFamily="34" charset="0"/>
              </a:rPr>
              <a:t>05.05.2015</a:t>
            </a:fld>
            <a:endParaRPr lang="de-AT">
              <a:latin typeface="Arial Narrow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88225" tIns="44113" rIns="88225" bIns="44113" rtlCol="0" anchor="b"/>
          <a:lstStyle>
            <a:lvl1pPr algn="l">
              <a:defRPr sz="1200"/>
            </a:lvl1pPr>
          </a:lstStyle>
          <a:p>
            <a:endParaRPr lang="de-AT">
              <a:latin typeface="Arial Narrow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294" y="9430813"/>
            <a:ext cx="2945862" cy="495872"/>
          </a:xfrm>
          <a:prstGeom prst="rect">
            <a:avLst/>
          </a:prstGeom>
        </p:spPr>
        <p:txBody>
          <a:bodyPr vert="horz" lIns="88225" tIns="44113" rIns="88225" bIns="44113" rtlCol="0" anchor="b"/>
          <a:lstStyle>
            <a:lvl1pPr algn="r">
              <a:defRPr sz="1200"/>
            </a:lvl1pPr>
          </a:lstStyle>
          <a:p>
            <a:fld id="{5906FB30-C570-4F35-B8AA-A59DFDEAF17E}" type="slidenum">
              <a:rPr lang="de-AT" smtClean="0">
                <a:latin typeface="Arial Narrow" pitchFamily="34" charset="0"/>
              </a:rPr>
              <a:t>‹Nr.›</a:t>
            </a:fld>
            <a:endParaRPr lang="de-AT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311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5566" tIns="47783" rIns="95566" bIns="47783" rtlCol="0"/>
          <a:lstStyle>
            <a:lvl1pPr algn="l">
              <a:defRPr sz="1300">
                <a:latin typeface="Arial Narrow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5566" tIns="47783" rIns="95566" bIns="47783" rtlCol="0"/>
          <a:lstStyle>
            <a:lvl1pPr algn="r">
              <a:defRPr sz="1300">
                <a:latin typeface="Arial Narrow" pitchFamily="34" charset="0"/>
              </a:defRPr>
            </a:lvl1pPr>
          </a:lstStyle>
          <a:p>
            <a:fld id="{8C2FA3AC-98B7-476B-B0B7-CDDE47BC5E36}" type="datetimeFigureOut">
              <a:rPr lang="de-AT" smtClean="0"/>
              <a:pPr/>
              <a:t>05.05.2015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6" tIns="47783" rIns="95566" bIns="47783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5566" tIns="47783" rIns="95566" bIns="47783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5566" tIns="47783" rIns="95566" bIns="47783" rtlCol="0" anchor="b"/>
          <a:lstStyle>
            <a:lvl1pPr algn="l">
              <a:defRPr sz="1300">
                <a:latin typeface="Arial Narrow" pitchFamily="34" charset="0"/>
              </a:defRPr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5566" tIns="47783" rIns="95566" bIns="47783" rtlCol="0" anchor="b"/>
          <a:lstStyle>
            <a:lvl1pPr algn="r">
              <a:defRPr sz="1300">
                <a:latin typeface="Arial Narrow" pitchFamily="34" charset="0"/>
              </a:defRPr>
            </a:lvl1pPr>
          </a:lstStyle>
          <a:p>
            <a:fld id="{CF29A003-4CF4-42EA-8BF0-9066E960BFBB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6934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4064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0500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178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4476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1534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975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891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324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8910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5004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1563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88232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3297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1745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044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A003-4CF4-42EA-8BF0-9066E960BFBB}" type="slidenum">
              <a:rPr lang="de-AT" smtClean="0"/>
              <a:pPr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3565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6911"/>
            <a:ext cx="7656513" cy="973063"/>
          </a:xfrm>
        </p:spPr>
        <p:txBody>
          <a:bodyPr anchor="b" anchorCtr="0"/>
          <a:lstStyle>
            <a:lvl1pPr algn="l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800" y="3616449"/>
            <a:ext cx="7656513" cy="74865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9" y="6136600"/>
            <a:ext cx="9180576" cy="73152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672347" y="685800"/>
            <a:ext cx="2117306" cy="63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Bild zum Bearbe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1" b="9249"/>
          <a:stretch/>
        </p:blipFill>
        <p:spPr>
          <a:xfrm>
            <a:off x="-3820" y="1535113"/>
            <a:ext cx="9180000" cy="514303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0" b="6309"/>
          <a:stretch/>
        </p:blipFill>
        <p:spPr>
          <a:xfrm>
            <a:off x="-3820" y="1535113"/>
            <a:ext cx="9180000" cy="53228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white">
          <a:xfrm>
            <a:off x="685800" y="2636911"/>
            <a:ext cx="7656513" cy="973063"/>
          </a:xfrm>
        </p:spPr>
        <p:txBody>
          <a:bodyPr anchor="b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white">
          <a:xfrm>
            <a:off x="685800" y="3616449"/>
            <a:ext cx="7656513" cy="74865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9" y="6136600"/>
            <a:ext cx="9180576" cy="73152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672347" y="685800"/>
            <a:ext cx="2117306" cy="63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9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CF41-33A4-4D0B-87FF-E0582A36597C}" type="datetime1">
              <a:rPr lang="de-DE" smtClean="0"/>
              <a:t>05.05.2015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455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3263" y="2248296"/>
            <a:ext cx="7620000" cy="1368153"/>
          </a:xfrm>
        </p:spPr>
        <p:txBody>
          <a:bodyPr anchor="b" anchorCtr="0"/>
          <a:lstStyle>
            <a:lvl1pPr algn="l">
              <a:defRPr sz="32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3263" y="3606924"/>
            <a:ext cx="7620000" cy="1046212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1286-B3EC-4255-A895-931CE5A092EC}" type="datetime1">
              <a:rPr lang="de-DE" smtClean="0"/>
              <a:t>05.05.2015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45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4848" y="908720"/>
            <a:ext cx="7970839" cy="86409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4082" y="1971675"/>
            <a:ext cx="3780000" cy="38258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95688" y="1971675"/>
            <a:ext cx="3780000" cy="38258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557A-6526-4106-BA26-DEBC9624417C}" type="datetime1">
              <a:rPr lang="de-DE" smtClean="0"/>
              <a:t>05.05.2015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418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0942" y="1968575"/>
            <a:ext cx="3780000" cy="639762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00942" y="2636912"/>
            <a:ext cx="3780000" cy="31606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96456" y="1968575"/>
            <a:ext cx="3780000" cy="639762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96456" y="2636912"/>
            <a:ext cx="3780000" cy="31606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A5F05-A44A-4B46-9E95-CEFD07CE35F4}" type="datetime1">
              <a:rPr lang="de-DE" smtClean="0"/>
              <a:t>05.05.2015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907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81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95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704850" y="900113"/>
            <a:ext cx="8439150" cy="48974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4850" y="908720"/>
            <a:ext cx="6981826" cy="685130"/>
          </a:xfrm>
        </p:spPr>
        <p:txBody>
          <a:bodyPr lIns="180000" tIns="180000" rIns="0" anchor="b" anchorCtr="0"/>
          <a:lstStyle>
            <a:lvl1pPr>
              <a:defRPr sz="200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784350"/>
            <a:ext cx="6787083" cy="3948906"/>
          </a:xfrm>
        </p:spPr>
        <p:txBody>
          <a:bodyPr lIns="0" tIns="72000"/>
          <a:lstStyle>
            <a:lvl1pPr marL="0" indent="0">
              <a:buFont typeface="Arial" pitchFamily="34" charset="0"/>
              <a:buNone/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CF41-33A4-4D0B-87FF-E0582A36597C}" type="datetime1">
              <a:rPr lang="de-DE" smtClean="0"/>
              <a:t>05.05.2015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  <p:cxnSp>
        <p:nvCxnSpPr>
          <p:cNvPr id="11" name="Gerade Verbindung 10"/>
          <p:cNvCxnSpPr/>
          <p:nvPr/>
        </p:nvCxnSpPr>
        <p:spPr>
          <a:xfrm>
            <a:off x="703262" y="5798914"/>
            <a:ext cx="84391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704850" y="1635646"/>
            <a:ext cx="84391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 userDrawn="1"/>
        </p:nvSpPr>
        <p:spPr bwMode="ltGray">
          <a:xfrm>
            <a:off x="704850" y="900113"/>
            <a:ext cx="8439150" cy="48974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703262" y="5798914"/>
            <a:ext cx="84391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704850" y="1635646"/>
            <a:ext cx="84391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87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4082" y="1971675"/>
            <a:ext cx="3291854" cy="382587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981C-E7C5-43B3-8558-F31244B4421B}" type="datetime1">
              <a:rPr lang="de-DE" smtClean="0"/>
              <a:t>05.05.2015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284662" y="1971675"/>
            <a:ext cx="4896000" cy="3825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932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3263" y="2248296"/>
            <a:ext cx="7620000" cy="1368153"/>
          </a:xfrm>
        </p:spPr>
        <p:txBody>
          <a:bodyPr anchor="b" anchorCtr="0"/>
          <a:lstStyle>
            <a:lvl1pPr algn="l">
              <a:defRPr sz="32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3263" y="3789040"/>
            <a:ext cx="7620000" cy="1944216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9" y="6136600"/>
            <a:ext cx="9180576" cy="73152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672347" y="685800"/>
            <a:ext cx="2117306" cy="63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5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9" y="6136600"/>
            <a:ext cx="9180576" cy="73152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04849" y="908720"/>
            <a:ext cx="7970839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1080" y="1952625"/>
            <a:ext cx="7974608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4850" y="6160219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7065E-E827-47E8-81E9-351730916EA8}" type="datetime1">
              <a:rPr lang="de-DE" smtClean="0"/>
              <a:t>05.05.2015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160219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smtClean="0"/>
              <a:t>Testfußzeile der Testpräsentation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43675" y="6160219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7B6B4-31A0-48E6-929C-3DB760B70BA0}" type="slidenum">
              <a:rPr lang="de-AT" smtClean="0"/>
              <a:t>‹Nr.›</a:t>
            </a:fld>
            <a:endParaRPr lang="de-AT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16" y="195262"/>
            <a:ext cx="1244338" cy="37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4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kfv.at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1988840"/>
            <a:ext cx="7656513" cy="1253726"/>
          </a:xfrm>
        </p:spPr>
        <p:txBody>
          <a:bodyPr/>
          <a:lstStyle/>
          <a:p>
            <a:pPr algn="ctr"/>
            <a:r>
              <a:rPr lang="en-GB" noProof="0" dirty="0" smtClean="0"/>
              <a:t>Application of Alcohol Interlock in Austria</a:t>
            </a:r>
            <a:br>
              <a:rPr lang="en-GB" noProof="0" dirty="0" smtClean="0"/>
            </a:br>
            <a:endParaRPr lang="en-GB" sz="3100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5013176"/>
            <a:ext cx="7656513" cy="1080120"/>
          </a:xfrm>
        </p:spPr>
        <p:txBody>
          <a:bodyPr>
            <a:normAutofit fontScale="92500" lnSpcReduction="10000"/>
          </a:bodyPr>
          <a:lstStyle/>
          <a:p>
            <a:r>
              <a:rPr lang="en-GB" sz="2400" noProof="0" dirty="0" smtClean="0"/>
              <a:t>07.05.2015, Prague</a:t>
            </a:r>
          </a:p>
          <a:p>
            <a:r>
              <a:rPr lang="en-GB" sz="2400" i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SMART</a:t>
            </a:r>
          </a:p>
          <a:p>
            <a:r>
              <a:rPr lang="en-GB" sz="2400" i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Dipl.-</a:t>
            </a:r>
            <a:r>
              <a:rPr lang="en-GB" sz="2400" i="1" noProof="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Ing</a:t>
            </a:r>
            <a:r>
              <a:rPr lang="en-GB" sz="2400" i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. Sabine </a:t>
            </a:r>
            <a:r>
              <a:rPr lang="en-GB" sz="2400" i="1" noProof="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Kaulich</a:t>
            </a:r>
            <a:endParaRPr lang="en-GB" sz="2400" i="1" noProof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912" y="3861049"/>
            <a:ext cx="2879472" cy="2165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16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3795143" cy="864096"/>
          </a:xfrm>
        </p:spPr>
        <p:txBody>
          <a:bodyPr/>
          <a:lstStyle/>
          <a:p>
            <a:r>
              <a:rPr lang="en-GB" noProof="0" dirty="0" smtClean="0"/>
              <a:t>AGENDA</a:t>
            </a:r>
            <a:endParaRPr lang="en-GB" b="0" i="1" noProof="0" dirty="0">
              <a:solidFill>
                <a:schemeClr val="tx2"/>
              </a:solidFill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689596" y="1474461"/>
            <a:ext cx="7050756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1"/>
                </a:solidFill>
              </a:rPr>
              <a:t>Drink driving accident occurrence in Austria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1"/>
                </a:solidFill>
              </a:rPr>
              <a:t>Road safety measures against drink driving </a:t>
            </a:r>
            <a:br>
              <a:rPr lang="en-GB" b="1" dirty="0" smtClean="0">
                <a:solidFill>
                  <a:schemeClr val="accent1"/>
                </a:solidFill>
              </a:rPr>
            </a:br>
            <a:r>
              <a:rPr lang="en-GB" b="1" dirty="0" smtClean="0">
                <a:solidFill>
                  <a:schemeClr val="accent1"/>
                </a:solidFill>
              </a:rPr>
              <a:t>(1961 – 2015)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1"/>
                </a:solidFill>
              </a:rPr>
              <a:t>Introduction of pilot projects to implement </a:t>
            </a:r>
            <a:br>
              <a:rPr lang="en-GB" b="1" dirty="0" smtClean="0">
                <a:solidFill>
                  <a:schemeClr val="accent1"/>
                </a:solidFill>
              </a:rPr>
            </a:br>
            <a:r>
              <a:rPr lang="en-GB" b="1" dirty="0" smtClean="0">
                <a:solidFill>
                  <a:schemeClr val="accent1"/>
                </a:solidFill>
              </a:rPr>
              <a:t>Alcohol Interlock in Austria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accent1"/>
                </a:solidFill>
              </a:rPr>
              <a:t>	</a:t>
            </a:r>
            <a:r>
              <a:rPr lang="en-GB" sz="2000" dirty="0" smtClean="0">
                <a:solidFill>
                  <a:schemeClr val="accent1"/>
                </a:solidFill>
              </a:rPr>
              <a:t>Target group: professional drivers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	Target group: drivers prone to drink driving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accent1"/>
                </a:solidFill>
              </a:rPr>
              <a:t>	</a:t>
            </a:r>
          </a:p>
          <a:p>
            <a:endParaRPr lang="en-GB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75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5575439" y="1008665"/>
            <a:ext cx="3456384" cy="1006661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70839" cy="1440160"/>
          </a:xfrm>
        </p:spPr>
        <p:txBody>
          <a:bodyPr/>
          <a:lstStyle/>
          <a:p>
            <a:pPr indent="-457200"/>
            <a:r>
              <a:rPr lang="en-GB" noProof="0" dirty="0" smtClean="0"/>
              <a:t>Drink driving accident occurrence in Austria</a:t>
            </a:r>
            <a:br>
              <a:rPr lang="en-GB" noProof="0" dirty="0" smtClean="0"/>
            </a:br>
            <a:r>
              <a:rPr lang="en-GB" sz="2000" noProof="0" dirty="0" smtClean="0"/>
              <a:t>Killed in drink driving accidents 2004 – 2013</a:t>
            </a:r>
            <a:br>
              <a:rPr lang="en-GB" sz="2000" noProof="0" dirty="0" smtClean="0"/>
            </a:br>
            <a:r>
              <a:rPr lang="en-GB" sz="2000" noProof="0" dirty="0" smtClean="0"/>
              <a:t>with percentage of victims in total</a:t>
            </a:r>
            <a:br>
              <a:rPr lang="en-GB" sz="2000" noProof="0" dirty="0" smtClean="0"/>
            </a:br>
            <a:r>
              <a:rPr lang="en-GB" sz="1200" noProof="0" dirty="0" smtClean="0"/>
              <a:t>Resource: Austrian Ministry of Transport, Innovation and Technology </a:t>
            </a:r>
            <a:br>
              <a:rPr lang="en-GB" sz="1200" noProof="0" dirty="0" smtClean="0"/>
            </a:br>
            <a:r>
              <a:rPr lang="en-GB" sz="1200" noProof="0" dirty="0" smtClean="0"/>
              <a:t>(</a:t>
            </a:r>
            <a:r>
              <a:rPr lang="en-GB" sz="1200" noProof="0" dirty="0" err="1" smtClean="0"/>
              <a:t>BMVIT</a:t>
            </a:r>
            <a:r>
              <a:rPr lang="en-GB" sz="1200" noProof="0" dirty="0" smtClean="0"/>
              <a:t>)</a:t>
            </a:r>
            <a:endParaRPr lang="en-GB" sz="1200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3</a:t>
            </a:fld>
            <a:endParaRPr lang="de-AT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776585"/>
              </p:ext>
            </p:extLst>
          </p:nvPr>
        </p:nvGraphicFramePr>
        <p:xfrm>
          <a:off x="584993" y="2060876"/>
          <a:ext cx="7974013" cy="384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5686871" y="973386"/>
            <a:ext cx="3312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/>
              <a:t>High number of unknown cases</a:t>
            </a:r>
          </a:p>
          <a:p>
            <a:pPr algn="ctr"/>
            <a:r>
              <a:rPr lang="en-GB" sz="1600" dirty="0" smtClean="0"/>
              <a:t>ESTIMATE:</a:t>
            </a:r>
          </a:p>
          <a:p>
            <a:pPr algn="ctr"/>
            <a:r>
              <a:rPr lang="en-GB" sz="1600" dirty="0" smtClean="0"/>
              <a:t>160 killed in drink driving accidents</a:t>
            </a:r>
            <a:br>
              <a:rPr lang="en-GB" sz="1600" dirty="0" smtClean="0"/>
            </a:br>
            <a:r>
              <a:rPr lang="en-GB" sz="1600" dirty="0" smtClean="0"/>
              <a:t> in Austria per year </a:t>
            </a:r>
            <a:endParaRPr lang="en-GB" sz="1600" dirty="0"/>
          </a:p>
        </p:txBody>
      </p:sp>
      <p:sp>
        <p:nvSpPr>
          <p:cNvPr id="3" name="Textfeld 2"/>
          <p:cNvSpPr txBox="1"/>
          <p:nvPr/>
        </p:nvSpPr>
        <p:spPr>
          <a:xfrm>
            <a:off x="2267744" y="5589240"/>
            <a:ext cx="1512168" cy="230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sz="900" dirty="0" err="1" smtClean="0"/>
              <a:t>Killed</a:t>
            </a:r>
            <a:r>
              <a:rPr lang="de-AT" sz="900" dirty="0" smtClean="0"/>
              <a:t> in </a:t>
            </a:r>
            <a:r>
              <a:rPr lang="de-AT" sz="900" dirty="0" err="1" smtClean="0"/>
              <a:t>drink</a:t>
            </a:r>
            <a:r>
              <a:rPr lang="de-AT" sz="900" dirty="0" smtClean="0"/>
              <a:t> </a:t>
            </a:r>
            <a:r>
              <a:rPr lang="de-AT" sz="900" dirty="0" err="1" smtClean="0"/>
              <a:t>driving</a:t>
            </a:r>
            <a:r>
              <a:rPr lang="de-AT" sz="900" dirty="0" smtClean="0"/>
              <a:t> </a:t>
            </a:r>
            <a:r>
              <a:rPr lang="de-AT" sz="900" dirty="0" err="1" smtClean="0"/>
              <a:t>accidents</a:t>
            </a:r>
            <a:endParaRPr lang="de-AT" sz="900" dirty="0"/>
          </a:p>
        </p:txBody>
      </p:sp>
      <p:sp>
        <p:nvSpPr>
          <p:cNvPr id="11" name="Textfeld 10"/>
          <p:cNvSpPr txBox="1"/>
          <p:nvPr/>
        </p:nvSpPr>
        <p:spPr>
          <a:xfrm>
            <a:off x="4211960" y="5589240"/>
            <a:ext cx="3888432" cy="230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sz="900" dirty="0" err="1" smtClean="0"/>
              <a:t>Percentage</a:t>
            </a:r>
            <a:r>
              <a:rPr lang="de-AT" sz="900" dirty="0" smtClean="0"/>
              <a:t> </a:t>
            </a:r>
            <a:r>
              <a:rPr lang="de-AT" sz="900" dirty="0" err="1" smtClean="0"/>
              <a:t>of</a:t>
            </a:r>
            <a:r>
              <a:rPr lang="de-AT" sz="900" dirty="0" smtClean="0"/>
              <a:t> </a:t>
            </a:r>
            <a:r>
              <a:rPr lang="de-AT" sz="900" dirty="0" err="1" smtClean="0"/>
              <a:t>killed</a:t>
            </a:r>
            <a:r>
              <a:rPr lang="de-AT" sz="900" dirty="0" smtClean="0"/>
              <a:t> in </a:t>
            </a:r>
            <a:r>
              <a:rPr lang="de-AT" sz="900" dirty="0" err="1" smtClean="0"/>
              <a:t>drink</a:t>
            </a:r>
            <a:r>
              <a:rPr lang="de-AT" sz="900" dirty="0" smtClean="0"/>
              <a:t> </a:t>
            </a:r>
            <a:r>
              <a:rPr lang="de-AT" sz="900" dirty="0" err="1" smtClean="0"/>
              <a:t>driving</a:t>
            </a:r>
            <a:r>
              <a:rPr lang="de-AT" sz="900" dirty="0" smtClean="0"/>
              <a:t> </a:t>
            </a:r>
            <a:r>
              <a:rPr lang="de-AT" sz="900" dirty="0" err="1" smtClean="0"/>
              <a:t>accidents</a:t>
            </a:r>
            <a:r>
              <a:rPr lang="de-AT" sz="900" dirty="0" smtClean="0"/>
              <a:t> </a:t>
            </a:r>
            <a:r>
              <a:rPr lang="de-AT" sz="900" dirty="0" err="1" smtClean="0"/>
              <a:t>to</a:t>
            </a:r>
            <a:r>
              <a:rPr lang="de-AT" sz="900" dirty="0" smtClean="0"/>
              <a:t> total </a:t>
            </a:r>
            <a:r>
              <a:rPr lang="de-AT" sz="900" dirty="0" err="1" smtClean="0"/>
              <a:t>number</a:t>
            </a:r>
            <a:r>
              <a:rPr lang="de-AT" sz="900" dirty="0" smtClean="0"/>
              <a:t> </a:t>
            </a:r>
            <a:r>
              <a:rPr lang="de-AT" sz="900" dirty="0" err="1" smtClean="0"/>
              <a:t>of</a:t>
            </a:r>
            <a:r>
              <a:rPr lang="de-AT" sz="900" dirty="0" smtClean="0"/>
              <a:t> </a:t>
            </a:r>
            <a:r>
              <a:rPr lang="de-AT" sz="900" dirty="0" err="1" smtClean="0"/>
              <a:t>killed</a:t>
            </a:r>
            <a:r>
              <a:rPr lang="de-AT" sz="900" dirty="0" smtClean="0"/>
              <a:t> in </a:t>
            </a:r>
            <a:r>
              <a:rPr lang="de-AT" sz="900" dirty="0" err="1" smtClean="0"/>
              <a:t>traffic</a:t>
            </a:r>
            <a:r>
              <a:rPr lang="de-AT" sz="900" dirty="0" smtClean="0"/>
              <a:t> </a:t>
            </a:r>
            <a:r>
              <a:rPr lang="de-AT" sz="900" dirty="0" err="1" smtClean="0"/>
              <a:t>accidents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05990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970839" cy="864096"/>
          </a:xfrm>
        </p:spPr>
        <p:txBody>
          <a:bodyPr/>
          <a:lstStyle/>
          <a:p>
            <a:r>
              <a:rPr lang="en-GB" noProof="0" dirty="0" smtClean="0"/>
              <a:t>Traffic safety measures against drink driving</a:t>
            </a:r>
            <a:br>
              <a:rPr lang="en-GB" noProof="0" dirty="0" smtClean="0"/>
            </a:br>
            <a:r>
              <a:rPr lang="en-GB" noProof="0" dirty="0" smtClean="0"/>
              <a:t>(1961 – 2015)</a:t>
            </a:r>
            <a:endParaRPr lang="en-GB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CF41-33A4-4D0B-87FF-E0582A36597C}" type="datetime1">
              <a:rPr lang="de-DE" smtClean="0"/>
              <a:t>05.05.2015</a:t>
            </a:fld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4</a:t>
            </a:fld>
            <a:endParaRPr lang="de-AT" dirty="0"/>
          </a:p>
        </p:txBody>
      </p:sp>
      <p:sp>
        <p:nvSpPr>
          <p:cNvPr id="7" name="Textfeld 6"/>
          <p:cNvSpPr txBox="1"/>
          <p:nvPr/>
        </p:nvSpPr>
        <p:spPr>
          <a:xfrm>
            <a:off x="827584" y="1772816"/>
            <a:ext cx="678737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1961	</a:t>
            </a:r>
            <a:r>
              <a:rPr lang="en-GB" dirty="0"/>
              <a:t>I</a:t>
            </a:r>
            <a:r>
              <a:rPr lang="en-GB" dirty="0" smtClean="0"/>
              <a:t>ntroduction of a standard accident data collection form in Austria</a:t>
            </a:r>
          </a:p>
          <a:p>
            <a:pPr marL="342900" indent="-342900">
              <a:buAutoNum type="arabicPlain" startAt="1988"/>
            </a:pPr>
            <a:r>
              <a:rPr lang="en-GB" dirty="0" smtClean="0"/>
              <a:t> 	Breathalyser tests introduced</a:t>
            </a:r>
          </a:p>
          <a:p>
            <a:pPr marL="342900" indent="-342900">
              <a:buAutoNum type="arabicPlain" startAt="1992"/>
            </a:pPr>
            <a:r>
              <a:rPr lang="en-GB" dirty="0" smtClean="0"/>
              <a:t> 	Probationary driving licence for cars</a:t>
            </a:r>
          </a:p>
          <a:p>
            <a:pPr marL="342900" indent="-342900">
              <a:buAutoNum type="arabicPlain" startAt="1997"/>
            </a:pPr>
            <a:r>
              <a:rPr lang="en-GB" dirty="0" smtClean="0"/>
              <a:t> 	0.1 ‰ BAC for mopeds, buses and lorries</a:t>
            </a:r>
          </a:p>
          <a:p>
            <a:pPr marL="342900" indent="-342900">
              <a:buAutoNum type="arabicPlain" startAt="1997"/>
            </a:pPr>
            <a:r>
              <a:rPr lang="en-GB" dirty="0" smtClean="0"/>
              <a:t> 	Maximum permitted BAC: 0,5</a:t>
            </a:r>
            <a:r>
              <a:rPr lang="en-GB" dirty="0"/>
              <a:t> </a:t>
            </a:r>
            <a:r>
              <a:rPr lang="en-GB" dirty="0" smtClean="0"/>
              <a:t>‰ </a:t>
            </a:r>
          </a:p>
          <a:p>
            <a:r>
              <a:rPr lang="en-GB" dirty="0"/>
              <a:t>2</a:t>
            </a:r>
            <a:r>
              <a:rPr lang="en-GB" dirty="0" smtClean="0"/>
              <a:t>006 </a:t>
            </a:r>
            <a:r>
              <a:rPr lang="en-GB" dirty="0"/>
              <a:t>	</a:t>
            </a:r>
            <a:r>
              <a:rPr lang="en-GB" dirty="0" smtClean="0"/>
              <a:t>Alcohol </a:t>
            </a:r>
            <a:r>
              <a:rPr lang="en-GB" dirty="0"/>
              <a:t>screening introduced</a:t>
            </a:r>
          </a:p>
          <a:p>
            <a:pPr marL="342900" indent="-342900">
              <a:buAutoNum type="arabicPlain" startAt="2008"/>
            </a:pPr>
            <a:r>
              <a:rPr lang="en-GB" dirty="0" smtClean="0"/>
              <a:t>	More </a:t>
            </a:r>
            <a:r>
              <a:rPr lang="en-GB" dirty="0"/>
              <a:t>stringent sanctions for drink driving </a:t>
            </a:r>
            <a:endParaRPr lang="en-GB" dirty="0" smtClean="0"/>
          </a:p>
          <a:p>
            <a:pPr marL="342900" indent="-342900">
              <a:buAutoNum type="arabicPlain" startAt="2008"/>
            </a:pPr>
            <a:endParaRPr lang="en-GB" dirty="0" smtClean="0"/>
          </a:p>
          <a:p>
            <a:r>
              <a:rPr lang="en-GB" dirty="0" smtClean="0"/>
              <a:t>Further efforts:</a:t>
            </a:r>
          </a:p>
          <a:p>
            <a:r>
              <a:rPr lang="en-GB" sz="1600" dirty="0" smtClean="0"/>
              <a:t>2012/2013 </a:t>
            </a:r>
            <a:r>
              <a:rPr lang="en-GB" dirty="0" smtClean="0"/>
              <a:t>	Alcohol interlock pilot test (lorries, taxis, school buses, offenders)</a:t>
            </a:r>
          </a:p>
          <a:p>
            <a:r>
              <a:rPr lang="en-GB" dirty="0" smtClean="0"/>
              <a:t>2015 	Creation of a draft law for alcohol interlock for drink driving offenders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0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3" y="548680"/>
            <a:ext cx="7970839" cy="864096"/>
          </a:xfrm>
        </p:spPr>
        <p:txBody>
          <a:bodyPr/>
          <a:lstStyle/>
          <a:p>
            <a:r>
              <a:rPr lang="en-GB" noProof="0" dirty="0" smtClean="0"/>
              <a:t>Application of Alcohol Interlocks to drivers prone to drink driving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8695" y="2060848"/>
            <a:ext cx="8097343" cy="3844925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Priority measure in the following programmes:</a:t>
            </a:r>
          </a:p>
          <a:p>
            <a:pPr marL="0" indent="0">
              <a:buNone/>
            </a:pPr>
            <a:endParaRPr lang="en-GB" sz="1600" noProof="0" dirty="0" smtClean="0"/>
          </a:p>
          <a:p>
            <a:pPr marL="0" indent="0">
              <a:buNone/>
            </a:pPr>
            <a:r>
              <a:rPr lang="en-GB" noProof="0" dirty="0" smtClean="0">
                <a:solidFill>
                  <a:schemeClr val="accent1"/>
                </a:solidFill>
              </a:rPr>
              <a:t>EU Road Safety Programme 2011 – 2020</a:t>
            </a:r>
          </a:p>
          <a:p>
            <a:pPr marL="0" indent="0">
              <a:buNone/>
            </a:pPr>
            <a:r>
              <a:rPr lang="en-GB" noProof="0" dirty="0" smtClean="0">
                <a:solidFill>
                  <a:schemeClr val="accent1"/>
                </a:solidFill>
              </a:rPr>
              <a:t>Austrian Road Safety Programme 2011 – 2020</a:t>
            </a:r>
          </a:p>
          <a:p>
            <a:pPr marL="0" indent="0">
              <a:buNone/>
            </a:pPr>
            <a:r>
              <a:rPr lang="en-GB" noProof="0" dirty="0" smtClean="0">
                <a:solidFill>
                  <a:schemeClr val="accent1"/>
                </a:solidFill>
              </a:rPr>
              <a:t>Work programme of the Austrian Federal Government 2013 – 2018 </a:t>
            </a:r>
            <a:endParaRPr lang="en-GB" noProof="0" dirty="0">
              <a:solidFill>
                <a:schemeClr val="accent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80" y="4323481"/>
            <a:ext cx="1428750" cy="20193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4279596"/>
            <a:ext cx="1440160" cy="200359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4323481"/>
            <a:ext cx="1368152" cy="191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4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9633" y="548680"/>
            <a:ext cx="6386663" cy="864096"/>
          </a:xfrm>
        </p:spPr>
        <p:txBody>
          <a:bodyPr/>
          <a:lstStyle/>
          <a:p>
            <a:r>
              <a:rPr lang="en-GB" noProof="0" dirty="0" smtClean="0"/>
              <a:t>Pilot-Project:</a:t>
            </a:r>
            <a:br>
              <a:rPr lang="en-GB" noProof="0" dirty="0" smtClean="0"/>
            </a:br>
            <a:r>
              <a:rPr lang="en-GB" noProof="0" dirty="0" smtClean="0"/>
              <a:t>Alcohol Interlock for </a:t>
            </a:r>
            <a:r>
              <a:rPr lang="en-GB" dirty="0" smtClean="0"/>
              <a:t>Quality </a:t>
            </a:r>
            <a:r>
              <a:rPr lang="en-GB" dirty="0"/>
              <a:t>Assurance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 smtClean="0"/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 smtClean="0"/>
              <a:t>Target Group:</a:t>
            </a:r>
          </a:p>
          <a:p>
            <a:pPr marL="0" indent="0">
              <a:buNone/>
            </a:pPr>
            <a:r>
              <a:rPr lang="en-GB" noProof="0" dirty="0" smtClean="0"/>
              <a:t>Professional drivers (transport economy/school bus/taxi)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6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672413" y="596806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http://www.bmvit.gv.at/verkehr/strasse/publikationen/sicherheit/vsf/13_alkoholinterlock.html</a:t>
            </a:r>
          </a:p>
        </p:txBody>
      </p:sp>
    </p:spTree>
    <p:extLst>
      <p:ext uri="{BB962C8B-B14F-4D97-AF65-F5344CB8AC3E}">
        <p14:creationId xmlns:p14="http://schemas.microsoft.com/office/powerpoint/2010/main" val="333201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7</a:t>
            </a:fld>
            <a:endParaRPr lang="de-AT"/>
          </a:p>
        </p:txBody>
      </p:sp>
      <p:graphicFrame>
        <p:nvGraphicFramePr>
          <p:cNvPr id="7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0862908"/>
              </p:ext>
            </p:extLst>
          </p:nvPr>
        </p:nvGraphicFramePr>
        <p:xfrm>
          <a:off x="539552" y="2196231"/>
          <a:ext cx="5698976" cy="3963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\\WOZ-SV53\05_User\kuehneal\Documents\Vorträge\ZZ-eigene Zeichnungen\AI - Einbau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2618" y="2636912"/>
            <a:ext cx="1963070" cy="1772816"/>
          </a:xfrm>
          <a:prstGeom prst="rect">
            <a:avLst/>
          </a:prstGeom>
          <a:noFill/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849633" y="548680"/>
            <a:ext cx="7970839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Pilot-Project:</a:t>
            </a:r>
            <a:br>
              <a:rPr lang="en-GB" dirty="0" smtClean="0"/>
            </a:br>
            <a:r>
              <a:rPr lang="en-GB" dirty="0" smtClean="0"/>
              <a:t>Alcohol Interlock for Quality Assurance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63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kuehneal\Desktop\Allerlei\Reise Kanada\BILDER\[Untitled]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8545" y="4509120"/>
            <a:ext cx="4382901" cy="1530462"/>
          </a:xfrm>
          <a:prstGeom prst="rect">
            <a:avLst/>
          </a:prstGeom>
          <a:noFill/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88224" y="6165304"/>
            <a:ext cx="2133600" cy="365125"/>
          </a:xfrm>
        </p:spPr>
        <p:txBody>
          <a:bodyPr/>
          <a:lstStyle/>
          <a:p>
            <a:fld id="{92B7B6B4-31A0-48E6-929C-3DB760B70BA0}" type="slidenum">
              <a:rPr lang="en-GB" smtClean="0"/>
              <a:t>8</a:t>
            </a:fld>
            <a:endParaRPr lang="en-GB" dirty="0"/>
          </a:p>
        </p:txBody>
      </p:sp>
      <p:sp>
        <p:nvSpPr>
          <p:cNvPr id="7" name="Ellipse 6"/>
          <p:cNvSpPr/>
          <p:nvPr/>
        </p:nvSpPr>
        <p:spPr>
          <a:xfrm>
            <a:off x="167697" y="1484784"/>
            <a:ext cx="2304256" cy="11521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Professional Drivers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195736" y="1916831"/>
            <a:ext cx="4479816" cy="538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Survey: Alcohol Interlock for Quality Assurance</a:t>
            </a:r>
          </a:p>
          <a:p>
            <a:r>
              <a:rPr lang="en-GB" sz="1100" dirty="0" smtClean="0">
                <a:solidFill>
                  <a:schemeClr val="accent1"/>
                </a:solidFill>
              </a:rPr>
              <a:t>Sept ´11 – Feb ´12</a:t>
            </a:r>
            <a:endParaRPr lang="en-GB" sz="1100" dirty="0">
              <a:solidFill>
                <a:schemeClr val="accent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319824" y="2636912"/>
            <a:ext cx="6204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Drivers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GB" dirty="0" smtClean="0"/>
              <a:t>60% described the devices as very easy to manage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GB" dirty="0" smtClean="0"/>
              <a:t>70% see Alcohol Interlock as a possible improvement of road safety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GB" dirty="0" smtClean="0"/>
              <a:t>Period of adaptation amounts to only a few days</a:t>
            </a:r>
            <a:endParaRPr lang="en-GB" dirty="0"/>
          </a:p>
        </p:txBody>
      </p:sp>
      <p:sp>
        <p:nvSpPr>
          <p:cNvPr id="10" name="Textfeld 9"/>
          <p:cNvSpPr txBox="1"/>
          <p:nvPr/>
        </p:nvSpPr>
        <p:spPr>
          <a:xfrm>
            <a:off x="467544" y="4005064"/>
            <a:ext cx="4248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Companies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GB" dirty="0" smtClean="0"/>
              <a:t>50% are in favour of legal regulations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GB" dirty="0" smtClean="0"/>
              <a:t>34% are in favour of voluntary application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GB" dirty="0" smtClean="0"/>
              <a:t>16% are in favour of application as </a:t>
            </a:r>
            <a:r>
              <a:rPr lang="en-GB" dirty="0" err="1" smtClean="0"/>
              <a:t>standart</a:t>
            </a:r>
            <a:r>
              <a:rPr lang="en-GB" dirty="0" smtClean="0"/>
              <a:t> in busses and lorries</a:t>
            </a:r>
            <a:endParaRPr lang="en-GB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849633" y="548680"/>
            <a:ext cx="7970839" cy="864096"/>
          </a:xfrm>
        </p:spPr>
        <p:txBody>
          <a:bodyPr/>
          <a:lstStyle/>
          <a:p>
            <a:r>
              <a:rPr lang="en-GB" dirty="0" smtClean="0"/>
              <a:t>Pilot-Project: </a:t>
            </a:r>
            <a:br>
              <a:rPr lang="en-GB" dirty="0" smtClean="0"/>
            </a:br>
            <a:r>
              <a:rPr lang="en-GB" dirty="0" smtClean="0"/>
              <a:t>Alcohol Interlock </a:t>
            </a:r>
            <a:r>
              <a:rPr lang="en-GB" dirty="0"/>
              <a:t>for Quality </a:t>
            </a:r>
            <a:r>
              <a:rPr lang="en-GB" dirty="0" smtClean="0"/>
              <a:t>Assurance</a:t>
            </a:r>
            <a:br>
              <a:rPr lang="en-GB" dirty="0" smtClean="0"/>
            </a:br>
            <a:r>
              <a:rPr lang="en-GB" dirty="0" smtClean="0"/>
              <a:t>		</a:t>
            </a:r>
            <a:r>
              <a:rPr lang="en-GB" sz="2000" u="sng" dirty="0" smtClean="0"/>
              <a:t>Transport economics</a:t>
            </a:r>
            <a:endParaRPr lang="en-GB" sz="2000" u="sng" dirty="0"/>
          </a:p>
        </p:txBody>
      </p:sp>
      <p:sp>
        <p:nvSpPr>
          <p:cNvPr id="2" name="Textfeld 1"/>
          <p:cNvSpPr txBox="1"/>
          <p:nvPr/>
        </p:nvSpPr>
        <p:spPr>
          <a:xfrm>
            <a:off x="467544" y="6208164"/>
            <a:ext cx="7848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http://www.bmvit.gv.at/verkehr/strasse/publikationen/sicherheit/vsf/13_alkoholinterlock.html</a:t>
            </a:r>
          </a:p>
        </p:txBody>
      </p:sp>
    </p:spTree>
    <p:extLst>
      <p:ext uri="{BB962C8B-B14F-4D97-AF65-F5344CB8AC3E}">
        <p14:creationId xmlns:p14="http://schemas.microsoft.com/office/powerpoint/2010/main" val="27078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 smtClean="0"/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 smtClean="0"/>
              <a:t>Target group: </a:t>
            </a:r>
          </a:p>
          <a:p>
            <a:pPr marL="0" indent="0">
              <a:buNone/>
            </a:pPr>
            <a:r>
              <a:rPr lang="en-GB" noProof="0" dirty="0" smtClean="0"/>
              <a:t>Drivers prone to drink driving 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en-GB" smtClean="0"/>
              <a:t>9</a:t>
            </a:fld>
            <a:endParaRPr lang="en-GB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49633" y="548680"/>
            <a:ext cx="7970839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Pilot-Project:</a:t>
            </a:r>
            <a:br>
              <a:rPr lang="en-GB" dirty="0" smtClean="0"/>
            </a:br>
            <a:r>
              <a:rPr lang="en-GB" dirty="0" smtClean="0"/>
              <a:t>Alcohol Interlock against re-offending</a:t>
            </a: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121163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9633" y="548680"/>
            <a:ext cx="7970839" cy="864096"/>
          </a:xfrm>
        </p:spPr>
        <p:txBody>
          <a:bodyPr/>
          <a:lstStyle/>
          <a:p>
            <a:r>
              <a:rPr lang="en-GB" dirty="0" smtClean="0"/>
              <a:t>Application of Alcohol Interlock for drivers </a:t>
            </a:r>
            <a:br>
              <a:rPr lang="en-GB" dirty="0" smtClean="0"/>
            </a:br>
            <a:r>
              <a:rPr lang="en-GB" dirty="0" smtClean="0"/>
              <a:t>prone to drink driving</a:t>
            </a:r>
            <a:endParaRPr lang="en-GB" b="0" i="1" dirty="0">
              <a:solidFill>
                <a:schemeClr val="tx2"/>
              </a:solidFill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673355" y="2060848"/>
            <a:ext cx="8439152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WHY ? (1)</a:t>
            </a:r>
          </a:p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1"/>
                </a:solidFill>
              </a:rPr>
              <a:t>Effectively prevent drink driving !</a:t>
            </a:r>
            <a:br>
              <a:rPr lang="en-GB" b="1" dirty="0" smtClean="0">
                <a:solidFill>
                  <a:schemeClr val="accent1"/>
                </a:solidFill>
              </a:rPr>
            </a:br>
            <a:r>
              <a:rPr lang="en-GB" dirty="0" smtClean="0">
                <a:solidFill>
                  <a:schemeClr val="accent1"/>
                </a:solidFill>
              </a:rPr>
              <a:t>(1/4 of drink drive offenders still drive after revocation of driver‘s licence;</a:t>
            </a:r>
            <a:br>
              <a:rPr lang="en-GB" dirty="0" smtClean="0">
                <a:solidFill>
                  <a:schemeClr val="accent1"/>
                </a:solidFill>
              </a:rPr>
            </a:br>
            <a:r>
              <a:rPr lang="en-GB" dirty="0" smtClean="0">
                <a:solidFill>
                  <a:schemeClr val="accent1"/>
                </a:solidFill>
              </a:rPr>
              <a:t>ca. 240 drunk drivers without a driver‘s licence per day)</a:t>
            </a:r>
          </a:p>
          <a:p>
            <a:endParaRPr lang="en-GB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4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9633" y="548680"/>
            <a:ext cx="7970839" cy="864096"/>
          </a:xfrm>
        </p:spPr>
        <p:txBody>
          <a:bodyPr/>
          <a:lstStyle/>
          <a:p>
            <a:r>
              <a:rPr lang="en-GB" noProof="0" dirty="0" smtClean="0"/>
              <a:t>Application of Alcohol Interlock for drivers </a:t>
            </a:r>
            <a:br>
              <a:rPr lang="en-GB" noProof="0" dirty="0" smtClean="0"/>
            </a:br>
            <a:r>
              <a:rPr lang="en-GB" noProof="0" dirty="0" smtClean="0"/>
              <a:t>prone to drink driving</a:t>
            </a:r>
            <a:endParaRPr lang="en-GB" noProof="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l="17320" t="31100" r="39762" b="10800"/>
          <a:stretch/>
        </p:blipFill>
        <p:spPr>
          <a:xfrm>
            <a:off x="1475656" y="1556792"/>
            <a:ext cx="6146707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6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9633" y="548680"/>
            <a:ext cx="6818711" cy="864096"/>
          </a:xfrm>
        </p:spPr>
        <p:txBody>
          <a:bodyPr/>
          <a:lstStyle/>
          <a:p>
            <a:r>
              <a:rPr lang="en-GB" dirty="0" smtClean="0"/>
              <a:t>Application of Alcohol Interlock for drivers </a:t>
            </a:r>
            <a:br>
              <a:rPr lang="en-GB" dirty="0" smtClean="0"/>
            </a:br>
            <a:r>
              <a:rPr lang="en-GB" dirty="0" smtClean="0"/>
              <a:t>prone to drink driving</a:t>
            </a:r>
            <a:endParaRPr lang="en-GB" b="0" i="1" dirty="0">
              <a:solidFill>
                <a:schemeClr val="tx2"/>
              </a:solidFill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704849" y="2060848"/>
            <a:ext cx="7974608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WHY ? (2)</a:t>
            </a:r>
          </a:p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GB" dirty="0" smtClean="0">
                <a:solidFill>
                  <a:schemeClr val="accent1"/>
                </a:solidFill>
              </a:rPr>
              <a:t>Sustainability of the strategies </a:t>
            </a:r>
            <a:r>
              <a:rPr lang="en-GB" b="1" dirty="0" smtClean="0">
                <a:solidFill>
                  <a:schemeClr val="accent1"/>
                </a:solidFill>
              </a:rPr>
              <a:t>to separate driving and drinking </a:t>
            </a:r>
            <a:r>
              <a:rPr lang="en-GB" dirty="0" smtClean="0">
                <a:solidFill>
                  <a:schemeClr val="accent1"/>
                </a:solidFill>
              </a:rPr>
              <a:t>!</a:t>
            </a:r>
            <a:br>
              <a:rPr lang="en-GB" dirty="0" smtClean="0">
                <a:solidFill>
                  <a:schemeClr val="accent1"/>
                </a:solidFill>
              </a:rPr>
            </a:br>
            <a:r>
              <a:rPr lang="en-GB" dirty="0" smtClean="0">
                <a:solidFill>
                  <a:schemeClr val="accent1"/>
                </a:solidFill>
              </a:rPr>
              <a:t>(to cement a change in behaviour; longer support)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GB" dirty="0" smtClean="0">
                <a:solidFill>
                  <a:schemeClr val="accent1"/>
                </a:solidFill>
              </a:rPr>
              <a:t>Avoid unexpected </a:t>
            </a:r>
            <a:r>
              <a:rPr lang="en-GB" b="1" dirty="0" smtClean="0">
                <a:solidFill>
                  <a:schemeClr val="accent1"/>
                </a:solidFill>
              </a:rPr>
              <a:t>social problems </a:t>
            </a:r>
            <a:r>
              <a:rPr lang="en-GB" dirty="0" smtClean="0">
                <a:solidFill>
                  <a:schemeClr val="accent1"/>
                </a:solidFill>
              </a:rPr>
              <a:t>!</a:t>
            </a:r>
            <a:br>
              <a:rPr lang="en-GB" dirty="0" smtClean="0">
                <a:solidFill>
                  <a:schemeClr val="accent1"/>
                </a:solidFill>
              </a:rPr>
            </a:br>
            <a:r>
              <a:rPr lang="en-GB" dirty="0" smtClean="0">
                <a:solidFill>
                  <a:schemeClr val="accent1"/>
                </a:solidFill>
              </a:rPr>
              <a:t>(job loss, mobility loss, …)</a:t>
            </a: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28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9633" y="548680"/>
            <a:ext cx="7970839" cy="864096"/>
          </a:xfrm>
        </p:spPr>
        <p:txBody>
          <a:bodyPr/>
          <a:lstStyle/>
          <a:p>
            <a:r>
              <a:rPr lang="en-GB" noProof="0" dirty="0" smtClean="0"/>
              <a:t>Application of Alcohol Interlock for drivers </a:t>
            </a:r>
            <a:br>
              <a:rPr lang="en-GB" noProof="0" dirty="0" smtClean="0"/>
            </a:br>
            <a:r>
              <a:rPr lang="en-GB" noProof="0" dirty="0" smtClean="0"/>
              <a:t>prone to drink driving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13</a:t>
            </a:fld>
            <a:endParaRPr lang="de-AT"/>
          </a:p>
        </p:txBody>
      </p:sp>
      <p:sp>
        <p:nvSpPr>
          <p:cNvPr id="7" name="Inhaltsplatzhalter 3"/>
          <p:cNvSpPr txBox="1">
            <a:spLocks noGrp="1"/>
          </p:cNvSpPr>
          <p:nvPr>
            <p:ph idx="1"/>
          </p:nvPr>
        </p:nvSpPr>
        <p:spPr>
          <a:xfrm>
            <a:off x="748505" y="1985263"/>
            <a:ext cx="7886700" cy="3744416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GB" noProof="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The pilot project – goals:</a:t>
            </a:r>
          </a:p>
          <a:p>
            <a:pPr marL="34290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noProof="0" dirty="0" smtClean="0"/>
              <a:t>Trial of the entire process: Organisation of Alcohol Interlock devices, installation, instruction, driving experience with Alcohol Interlock, screening of data, mentoring</a:t>
            </a:r>
          </a:p>
          <a:p>
            <a:pPr marL="342900" indent="-342900" algn="l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GB" noProof="0" dirty="0" smtClean="0"/>
              <a:t>Plan and organise general framework for supervision </a:t>
            </a:r>
            <a:br>
              <a:rPr lang="en-GB" noProof="0" dirty="0" smtClean="0"/>
            </a:br>
            <a:r>
              <a:rPr lang="en-GB" noProof="0" dirty="0" smtClean="0"/>
              <a:t>of all participants throughout Austria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noProof="0" dirty="0" smtClean="0"/>
              <a:t>6 month pilot phase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noProof="0" dirty="0" smtClean="0"/>
              <a:t>Fine-tune mentoring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noProof="0" dirty="0" smtClean="0"/>
              <a:t>Evaluation of the </a:t>
            </a:r>
            <a:r>
              <a:rPr lang="en-GB" noProof="0" dirty="0" err="1" smtClean="0"/>
              <a:t>mentorings</a:t>
            </a:r>
            <a:r>
              <a:rPr lang="en-GB" noProof="0" dirty="0" smtClean="0"/>
              <a:t> in connection with the pilot project</a:t>
            </a:r>
          </a:p>
          <a:p>
            <a:endParaRPr lang="en-GB" sz="1725" noProof="0" dirty="0" smtClean="0"/>
          </a:p>
          <a:p>
            <a:endParaRPr lang="en-GB" sz="1725" noProof="0" dirty="0"/>
          </a:p>
        </p:txBody>
      </p:sp>
    </p:spTree>
    <p:extLst>
      <p:ext uri="{BB962C8B-B14F-4D97-AF65-F5344CB8AC3E}">
        <p14:creationId xmlns:p14="http://schemas.microsoft.com/office/powerpoint/2010/main" val="43215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B6B4-31A0-48E6-929C-3DB760B70BA0}" type="slidenum">
              <a:rPr lang="de-AT" smtClean="0"/>
              <a:t>14</a:t>
            </a:fld>
            <a:endParaRPr lang="de-AT"/>
          </a:p>
        </p:txBody>
      </p:sp>
      <p:sp>
        <p:nvSpPr>
          <p:cNvPr id="8" name="Inhaltsplatzhalter 3"/>
          <p:cNvSpPr txBox="1">
            <a:spLocks noGrp="1"/>
          </p:cNvSpPr>
          <p:nvPr>
            <p:ph idx="1"/>
          </p:nvPr>
        </p:nvSpPr>
        <p:spPr>
          <a:xfrm>
            <a:off x="701080" y="1952625"/>
            <a:ext cx="7974608" cy="414067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68580" tIns="34290" rIns="68580" bIns="3429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GB" sz="2600" noProof="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The pilot project – outcomes: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noProof="0" dirty="0" smtClean="0"/>
              <a:t>The Alcohol Interlock device and bespoke mentoring programme showed </a:t>
            </a:r>
            <a:br>
              <a:rPr lang="en-GB" sz="2600" noProof="0" dirty="0" smtClean="0"/>
            </a:br>
            <a:r>
              <a:rPr lang="en-GB" sz="2600" b="1" noProof="0" dirty="0" smtClean="0">
                <a:solidFill>
                  <a:schemeClr val="accent1">
                    <a:lumMod val="50000"/>
                  </a:schemeClr>
                </a:solidFill>
              </a:rPr>
              <a:t>very positive results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noProof="0" dirty="0" smtClean="0"/>
              <a:t>The participants see the Alcohol Interlock device as </a:t>
            </a:r>
            <a:r>
              <a:rPr lang="en-GB" sz="2600" b="1" noProof="0" dirty="0" smtClean="0"/>
              <a:t>functional and convenient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noProof="0" dirty="0" smtClean="0"/>
              <a:t>Participants see the Alcohol Interlock programme as a </a:t>
            </a:r>
            <a:r>
              <a:rPr lang="en-GB" sz="2600" b="1" noProof="0" dirty="0" smtClean="0"/>
              <a:t>genuine alternative </a:t>
            </a:r>
            <a:r>
              <a:rPr lang="en-GB" sz="2600" noProof="0" dirty="0" smtClean="0"/>
              <a:t>to licence revocation 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noProof="0" dirty="0" smtClean="0"/>
              <a:t>The </a:t>
            </a:r>
            <a:r>
              <a:rPr lang="en-GB" sz="2600" b="1" noProof="0" dirty="0" smtClean="0"/>
              <a:t>social circle </a:t>
            </a:r>
            <a:r>
              <a:rPr lang="en-GB" sz="2600" noProof="0" dirty="0" smtClean="0"/>
              <a:t>of the participants reacts positively and with interest to the programme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b="1" noProof="0" dirty="0" smtClean="0"/>
              <a:t>Routine feedback loops </a:t>
            </a:r>
            <a:r>
              <a:rPr lang="en-GB" sz="2600" noProof="0" dirty="0" smtClean="0"/>
              <a:t>and narrow collaboration between the participants, companies and agencies are compulsory</a:t>
            </a:r>
          </a:p>
          <a:p>
            <a:pPr marL="257175" indent="-257175" algn="l">
              <a:buFont typeface="Wingdings" panose="05000000000000000000" pitchFamily="2" charset="2"/>
              <a:buChar char="ü"/>
            </a:pPr>
            <a:endParaRPr lang="en-GB" sz="1725" noProof="0" dirty="0" smtClean="0"/>
          </a:p>
          <a:p>
            <a:pPr algn="l"/>
            <a:endParaRPr lang="en-GB" sz="1725" noProof="0" dirty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849633" y="548680"/>
            <a:ext cx="6818711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mtClean="0"/>
              <a:t>Application of Alcohol Interlock for drivers </a:t>
            </a:r>
            <a:br>
              <a:rPr lang="de-AT" smtClean="0"/>
            </a:br>
            <a:r>
              <a:rPr lang="de-AT" smtClean="0"/>
              <a:t>prone to drink driving</a:t>
            </a:r>
            <a:endParaRPr lang="de-AT" b="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8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 txBox="1">
            <a:spLocks/>
          </p:cNvSpPr>
          <p:nvPr/>
        </p:nvSpPr>
        <p:spPr>
          <a:xfrm>
            <a:off x="704849" y="2060848"/>
            <a:ext cx="7974608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WHO ?</a:t>
            </a:r>
          </a:p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  <a:p>
            <a:r>
              <a:rPr lang="en-GB" dirty="0" smtClean="0">
                <a:solidFill>
                  <a:schemeClr val="accent1"/>
                </a:solidFill>
              </a:rPr>
              <a:t>First time and repeated drunk driving offenders</a:t>
            </a:r>
          </a:p>
          <a:p>
            <a:r>
              <a:rPr lang="en-GB" dirty="0" smtClean="0">
                <a:solidFill>
                  <a:schemeClr val="accent1"/>
                </a:solidFill>
              </a:rPr>
              <a:t>Only category B for the time being</a:t>
            </a:r>
          </a:p>
          <a:p>
            <a:r>
              <a:rPr lang="en-GB" dirty="0" smtClean="0">
                <a:solidFill>
                  <a:schemeClr val="accent1"/>
                </a:solidFill>
              </a:rPr>
              <a:t>But not: drivers involved in accidents or hit-and-run …</a:t>
            </a: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849633" y="548680"/>
            <a:ext cx="6818711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Application of Alcohol Interlock for drivers </a:t>
            </a:r>
            <a:br>
              <a:rPr lang="en-GB" dirty="0" smtClean="0"/>
            </a:br>
            <a:r>
              <a:rPr lang="en-GB" dirty="0" smtClean="0"/>
              <a:t>prone to drink driving</a:t>
            </a:r>
            <a:endParaRPr lang="en-GB" b="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62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 txBox="1">
            <a:spLocks/>
          </p:cNvSpPr>
          <p:nvPr/>
        </p:nvSpPr>
        <p:spPr>
          <a:xfrm>
            <a:off x="704849" y="2060848"/>
            <a:ext cx="7974608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WHEN ?</a:t>
            </a:r>
          </a:p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  <a:p>
            <a:r>
              <a:rPr lang="en-GB" dirty="0" smtClean="0">
                <a:solidFill>
                  <a:schemeClr val="accent1"/>
                </a:solidFill>
              </a:rPr>
              <a:t>As early as possible after delict</a:t>
            </a:r>
          </a:p>
          <a:p>
            <a:r>
              <a:rPr lang="en-GB" dirty="0" smtClean="0">
                <a:solidFill>
                  <a:schemeClr val="accent1"/>
                </a:solidFill>
              </a:rPr>
              <a:t>Alcohol Interlock duration is </a:t>
            </a:r>
            <a:r>
              <a:rPr lang="en-GB" dirty="0">
                <a:solidFill>
                  <a:schemeClr val="accent1"/>
                </a:solidFill>
              </a:rPr>
              <a:t>2</a:t>
            </a:r>
            <a:r>
              <a:rPr lang="en-GB" dirty="0" smtClean="0">
                <a:solidFill>
                  <a:schemeClr val="accent1"/>
                </a:solidFill>
              </a:rPr>
              <a:t> times longer than the duration of licence revocation</a:t>
            </a:r>
          </a:p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849633" y="548680"/>
            <a:ext cx="6818711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Application of Alcohol Interlock for drivers </a:t>
            </a:r>
            <a:br>
              <a:rPr lang="en-GB" dirty="0" smtClean="0"/>
            </a:br>
            <a:r>
              <a:rPr lang="en-GB" dirty="0" smtClean="0"/>
              <a:t>prone to drink driving</a:t>
            </a:r>
            <a:endParaRPr lang="en-GB" b="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5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 txBox="1">
            <a:spLocks/>
          </p:cNvSpPr>
          <p:nvPr/>
        </p:nvSpPr>
        <p:spPr>
          <a:xfrm>
            <a:off x="692618" y="1628800"/>
            <a:ext cx="7974608" cy="3844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Proposal for an Austrian model</a:t>
            </a:r>
          </a:p>
          <a:p>
            <a:pPr marL="0" indent="0">
              <a:buNone/>
            </a:pPr>
            <a:endParaRPr lang="en-GB" dirty="0" smtClean="0">
              <a:solidFill>
                <a:schemeClr val="accent1"/>
              </a:solidFill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849633" y="548680"/>
            <a:ext cx="6818711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Application of Alcohol Interlock for drivers </a:t>
            </a:r>
            <a:br>
              <a:rPr lang="en-GB" dirty="0" smtClean="0"/>
            </a:br>
            <a:r>
              <a:rPr lang="en-GB" dirty="0" smtClean="0"/>
              <a:t>prone to drink driving</a:t>
            </a:r>
            <a:endParaRPr lang="en-GB" b="0" i="1" dirty="0">
              <a:solidFill>
                <a:schemeClr val="tx2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/>
          <a:srcRect l="18503" t="42786" r="53334" b="9176"/>
          <a:stretch/>
        </p:blipFill>
        <p:spPr>
          <a:xfrm>
            <a:off x="4860032" y="2276872"/>
            <a:ext cx="3930584" cy="3771246"/>
          </a:xfrm>
          <a:prstGeom prst="rect">
            <a:avLst/>
          </a:prstGeom>
        </p:spPr>
      </p:pic>
      <p:sp>
        <p:nvSpPr>
          <p:cNvPr id="4" name="Nach oben gebogener Pfeil 3"/>
          <p:cNvSpPr/>
          <p:nvPr/>
        </p:nvSpPr>
        <p:spPr>
          <a:xfrm rot="5400000">
            <a:off x="3104113" y="2757502"/>
            <a:ext cx="487500" cy="2880322"/>
          </a:xfrm>
          <a:prstGeom prst="bentUpArrow">
            <a:avLst>
              <a:gd name="adj1" fmla="val 7111"/>
              <a:gd name="adj2" fmla="val 16055"/>
              <a:gd name="adj3" fmla="val 25000"/>
            </a:avLst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18075" t="17990" r="50639" b="59885"/>
          <a:stretch/>
        </p:blipFill>
        <p:spPr>
          <a:xfrm>
            <a:off x="395536" y="2348879"/>
            <a:ext cx="4104456" cy="16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8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907704" y="4189301"/>
            <a:ext cx="474669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tx2"/>
                </a:solidFill>
              </a:rPr>
              <a:t>Dipl. </a:t>
            </a:r>
            <a:r>
              <a:rPr lang="en-GB" sz="2000" b="1" dirty="0" err="1" smtClean="0">
                <a:solidFill>
                  <a:schemeClr val="tx2"/>
                </a:solidFill>
              </a:rPr>
              <a:t>Ing</a:t>
            </a:r>
            <a:r>
              <a:rPr lang="en-GB" sz="2000" b="1" dirty="0" smtClean="0">
                <a:solidFill>
                  <a:schemeClr val="tx2"/>
                </a:solidFill>
              </a:rPr>
              <a:t>. Sabine </a:t>
            </a:r>
            <a:r>
              <a:rPr lang="en-GB" sz="2000" b="1" dirty="0" err="1" smtClean="0">
                <a:solidFill>
                  <a:schemeClr val="tx2"/>
                </a:solidFill>
              </a:rPr>
              <a:t>Kaulich</a:t>
            </a:r>
            <a:endParaRPr lang="en-GB" sz="2000" b="1" dirty="0" smtClean="0">
              <a:solidFill>
                <a:schemeClr val="tx2"/>
              </a:solidFill>
            </a:endParaRPr>
          </a:p>
          <a:p>
            <a:r>
              <a:rPr lang="en-GB" sz="2000" b="1" dirty="0" smtClean="0">
                <a:solidFill>
                  <a:schemeClr val="tx2"/>
                </a:solidFill>
              </a:rPr>
              <a:t>Austrian Road Safety Board (</a:t>
            </a:r>
            <a:r>
              <a:rPr lang="en-GB" sz="2000" b="1" dirty="0" err="1" smtClean="0">
                <a:solidFill>
                  <a:schemeClr val="tx2"/>
                </a:solidFill>
              </a:rPr>
              <a:t>KFV</a:t>
            </a:r>
            <a:r>
              <a:rPr lang="en-GB" sz="2000" b="1" dirty="0" smtClean="0">
                <a:solidFill>
                  <a:schemeClr val="tx2"/>
                </a:solidFill>
              </a:rPr>
              <a:t>)</a:t>
            </a:r>
            <a:br>
              <a:rPr lang="en-GB" sz="2000" b="1" dirty="0" smtClean="0">
                <a:solidFill>
                  <a:schemeClr val="tx2"/>
                </a:solidFill>
              </a:rPr>
            </a:br>
            <a:r>
              <a:rPr lang="en-GB" sz="2000" b="1" dirty="0" smtClean="0">
                <a:solidFill>
                  <a:schemeClr val="tx2"/>
                </a:solidFill>
              </a:rPr>
              <a:t>Communication &amp; Project Development</a:t>
            </a:r>
            <a:br>
              <a:rPr lang="en-GB" sz="2000" b="1" dirty="0" smtClean="0">
                <a:solidFill>
                  <a:schemeClr val="tx2"/>
                </a:solidFill>
              </a:rPr>
            </a:br>
            <a:r>
              <a:rPr lang="en-GB" sz="2000" dirty="0" smtClean="0">
                <a:solidFill>
                  <a:schemeClr val="tx2"/>
                </a:solidFill>
                <a:hlinkClick r:id="rId2"/>
              </a:rPr>
              <a:t>sabine.kaulich@kfv.at</a:t>
            </a:r>
          </a:p>
          <a:p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050" y="2492896"/>
            <a:ext cx="74486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solidFill>
                  <a:schemeClr val="tx2"/>
                </a:solidFill>
              </a:rPr>
              <a:t>Thank you!</a:t>
            </a:r>
            <a:endParaRPr lang="en-GB" sz="3000" b="1" dirty="0">
              <a:solidFill>
                <a:schemeClr val="tx2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4077072"/>
            <a:ext cx="1494058" cy="134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4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V Präsentation">
  <a:themeElements>
    <a:clrScheme name="KfV">
      <a:dk1>
        <a:sysClr val="windowText" lastClr="000000"/>
      </a:dk1>
      <a:lt1>
        <a:sysClr val="window" lastClr="FFFFFF"/>
      </a:lt1>
      <a:dk2>
        <a:srgbClr val="254665"/>
      </a:dk2>
      <a:lt2>
        <a:srgbClr val="FFFFFF"/>
      </a:lt2>
      <a:accent1>
        <a:srgbClr val="254665"/>
      </a:accent1>
      <a:accent2>
        <a:srgbClr val="9093A6"/>
      </a:accent2>
      <a:accent3>
        <a:srgbClr val="1A7152"/>
      </a:accent3>
      <a:accent4>
        <a:srgbClr val="AB152A"/>
      </a:accent4>
      <a:accent5>
        <a:srgbClr val="5574BA"/>
      </a:accent5>
      <a:accent6>
        <a:srgbClr val="7F7F7F"/>
      </a:accent6>
      <a:hlink>
        <a:srgbClr val="254665"/>
      </a:hlink>
      <a:folHlink>
        <a:srgbClr val="5574BA"/>
      </a:folHlink>
    </a:clrScheme>
    <a:fontScheme name="KfV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480</Words>
  <Application>Microsoft Office PowerPoint</Application>
  <PresentationFormat>Bildschirmpräsentation (4:3)</PresentationFormat>
  <Paragraphs>143</Paragraphs>
  <Slides>18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Wingdings</vt:lpstr>
      <vt:lpstr>KFV Präsentation</vt:lpstr>
      <vt:lpstr>Application of Alcohol Interlock in Austria </vt:lpstr>
      <vt:lpstr>AGENDA</vt:lpstr>
      <vt:lpstr>Drink driving accident occurrence in Austria Killed in drink driving accidents 2004 – 2013 with percentage of victims in total Resource: Austrian Ministry of Transport, Innovation and Technology  (BMVIT)</vt:lpstr>
      <vt:lpstr>Traffic safety measures against drink driving (1961 – 2015)</vt:lpstr>
      <vt:lpstr>Application of Alcohol Interlocks to drivers prone to drink driving</vt:lpstr>
      <vt:lpstr>Pilot-Project: Alcohol Interlock for Quality Assurance</vt:lpstr>
      <vt:lpstr>PowerPoint-Präsentation</vt:lpstr>
      <vt:lpstr>Pilot-Project:  Alcohol Interlock for Quality Assurance   Transport economics</vt:lpstr>
      <vt:lpstr>PowerPoint-Präsentation</vt:lpstr>
      <vt:lpstr>Application of Alcohol Interlock for drivers  prone to drink driving</vt:lpstr>
      <vt:lpstr>Application of Alcohol Interlock for drivers  prone to drink driving</vt:lpstr>
      <vt:lpstr>Application of Alcohol Interlock for drivers  prone to drink driving</vt:lpstr>
      <vt:lpstr>Application of Alcohol Interlock for drivers  prone to drink driving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KFV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AWS-Bewährungsmodell Fahren mit AWS in 48 Stunden</dc:title>
  <dc:creator>Gernot Haidinger</dc:creator>
  <cp:lastModifiedBy>Sabine Kaulich</cp:lastModifiedBy>
  <cp:revision>331</cp:revision>
  <cp:lastPrinted>2015-04-23T11:02:02Z</cp:lastPrinted>
  <dcterms:created xsi:type="dcterms:W3CDTF">2014-03-03T07:55:39Z</dcterms:created>
  <dcterms:modified xsi:type="dcterms:W3CDTF">2015-05-05T09:18:00Z</dcterms:modified>
</cp:coreProperties>
</file>