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705" r:id="rId1"/>
  </p:sldMasterIdLst>
  <p:notesMasterIdLst>
    <p:notesMasterId r:id="rId22"/>
  </p:notesMasterIdLst>
  <p:handoutMasterIdLst>
    <p:handoutMasterId r:id="rId23"/>
  </p:handoutMasterIdLst>
  <p:sldIdLst>
    <p:sldId id="691" r:id="rId2"/>
    <p:sldId id="806" r:id="rId3"/>
    <p:sldId id="793" r:id="rId4"/>
    <p:sldId id="797" r:id="rId5"/>
    <p:sldId id="798" r:id="rId6"/>
    <p:sldId id="799" r:id="rId7"/>
    <p:sldId id="800" r:id="rId8"/>
    <p:sldId id="801" r:id="rId9"/>
    <p:sldId id="802" r:id="rId10"/>
    <p:sldId id="805" r:id="rId11"/>
    <p:sldId id="803" r:id="rId12"/>
    <p:sldId id="804" r:id="rId13"/>
    <p:sldId id="765" r:id="rId14"/>
    <p:sldId id="784" r:id="rId15"/>
    <p:sldId id="796" r:id="rId16"/>
    <p:sldId id="766" r:id="rId17"/>
    <p:sldId id="767" r:id="rId18"/>
    <p:sldId id="774" r:id="rId19"/>
    <p:sldId id="776" r:id="rId20"/>
    <p:sldId id="693" r:id="rId21"/>
  </p:sldIdLst>
  <p:sldSz cx="9144000" cy="6858000" type="screen4x3"/>
  <p:notesSz cx="6797675" cy="9926638"/>
  <p:embeddedFontLst>
    <p:embeddedFont>
      <p:font typeface="Frutiger-Light" pitchFamily="2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Frutiger-Bold" pitchFamily="2" charset="0"/>
      <p:regular r:id="rId29"/>
    </p:embeddedFont>
    <p:embeddedFont>
      <p:font typeface="Frutiger-Black" pitchFamily="2" charset="0"/>
      <p:regular r:id="rId30"/>
    </p:embeddedFont>
    <p:embeddedFont>
      <p:font typeface="Frutiger-Roman" pitchFamily="2" charset="0"/>
      <p:regular r:id="rId3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65D64A"/>
    <a:srgbClr val="CC6600"/>
    <a:srgbClr val="FFFF99"/>
    <a:srgbClr val="9AF729"/>
    <a:srgbClr val="6699FF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4" autoAdjust="0"/>
    <p:restoredTop sz="87572" autoAdjust="0"/>
  </p:normalViewPr>
  <p:slideViewPr>
    <p:cSldViewPr>
      <p:cViewPr varScale="1">
        <p:scale>
          <a:sx n="86" d="100"/>
          <a:sy n="86" d="100"/>
        </p:scale>
        <p:origin x="11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2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3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../embeddings/oleObject4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Richard\Documents\ETSC\PIN%20AR15\Indicator%209th%20PIN%20annual%20Report_03%200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382976810994729E-2"/>
          <c:y val="2.820144594911685E-2"/>
          <c:w val="0.92655570724232683"/>
          <c:h val="0.8809798475499530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2011-2014'!$AF$53:$AF$84</c:f>
              <c:numCache>
                <c:formatCode>0.00%</c:formatCode>
                <c:ptCount val="32"/>
                <c:pt idx="0">
                  <c:v>-0.44444444444444442</c:v>
                </c:pt>
                <c:pt idx="1">
                  <c:v>-0.22222222222222221</c:v>
                </c:pt>
                <c:pt idx="2">
                  <c:v>-0.21390374331550802</c:v>
                </c:pt>
                <c:pt idx="3">
                  <c:v>-0.16304347826086957</c:v>
                </c:pt>
              </c:numCache>
            </c:numRef>
          </c:val>
        </c:ser>
        <c:ser>
          <c:idx val="1"/>
          <c:order val="1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2011-2014'!$AG$53:$AG$84</c:f>
              <c:numCache>
                <c:formatCode>General</c:formatCode>
                <c:ptCount val="32"/>
                <c:pt idx="4" formatCode="0.00%">
                  <c:v>-0.13600000000000001</c:v>
                </c:pt>
                <c:pt idx="5" formatCode="0.00%">
                  <c:v>-0.13384615384615384</c:v>
                </c:pt>
                <c:pt idx="6" formatCode="0.00%">
                  <c:v>-0.13178294573643412</c:v>
                </c:pt>
                <c:pt idx="7" formatCode="0.00%">
                  <c:v>-9.7838452787258251E-2</c:v>
                </c:pt>
                <c:pt idx="8" formatCode="0.00%">
                  <c:v>-9.6654275092936809E-2</c:v>
                </c:pt>
              </c:numCache>
            </c:numRef>
          </c:val>
        </c:ser>
        <c:ser>
          <c:idx val="2"/>
          <c:order val="2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2011-2014'!$AH$53:$AH$84</c:f>
              <c:numCache>
                <c:formatCode>General</c:formatCode>
                <c:ptCount val="32"/>
                <c:pt idx="9" formatCode="0.00%">
                  <c:v>-5.4945054945054944E-2</c:v>
                </c:pt>
                <c:pt idx="10" formatCode="0.00%">
                  <c:v>-4.6172177539469762E-2</c:v>
                </c:pt>
                <c:pt idx="11" formatCode="0.00%">
                  <c:v>-4.1884816753926704E-2</c:v>
                </c:pt>
                <c:pt idx="12" formatCode="0.00%">
                  <c:v>-3.7037037037037035E-2</c:v>
                </c:pt>
                <c:pt idx="13" formatCode="0.00%">
                  <c:v>-2.3105857066093499E-2</c:v>
                </c:pt>
                <c:pt idx="14" formatCode="0.00%">
                  <c:v>-1.6248153618906941E-2</c:v>
                </c:pt>
                <c:pt idx="15" formatCode="0.00%">
                  <c:v>-1.2430939226519336E-2</c:v>
                </c:pt>
                <c:pt idx="16" formatCode="0.00%">
                  <c:v>4.7619047619047623E-3</c:v>
                </c:pt>
                <c:pt idx="17" formatCode="0.00%">
                  <c:v>0</c:v>
                </c:pt>
              </c:numCache>
            </c:numRef>
          </c:val>
        </c:ser>
        <c:ser>
          <c:idx val="3"/>
          <c:order val="3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2011-2014'!$AI$53:$AI$84</c:f>
              <c:numCache>
                <c:formatCode>General</c:formatCode>
                <c:ptCount val="32"/>
                <c:pt idx="18" formatCode="0.00%">
                  <c:v>1.5698587127158557E-3</c:v>
                </c:pt>
                <c:pt idx="19" formatCode="0.00%">
                  <c:v>7.2202166064981952E-3</c:v>
                </c:pt>
                <c:pt idx="20" formatCode="0.00%">
                  <c:v>1.1077844311377245E-2</c:v>
                </c:pt>
                <c:pt idx="21" formatCode="0.00%">
                  <c:v>2.2727272727272728E-2</c:v>
                </c:pt>
                <c:pt idx="22" formatCode="0.00%">
                  <c:v>2.7131782945736434E-2</c:v>
                </c:pt>
                <c:pt idx="23" formatCode="0.00%">
                  <c:v>3.5495716034271728E-2</c:v>
                </c:pt>
                <c:pt idx="24" formatCode="0.00%">
                  <c:v>3.7234042553191488E-2</c:v>
                </c:pt>
                <c:pt idx="25" formatCode="0.00%">
                  <c:v>3.8461538461538464E-2</c:v>
                </c:pt>
                <c:pt idx="26" formatCode="0.00%">
                  <c:v>4.8049745618993785E-2</c:v>
                </c:pt>
                <c:pt idx="27" formatCode="0.00%">
                  <c:v>5.1987767584097858E-2</c:v>
                </c:pt>
                <c:pt idx="28" formatCode="0.00%">
                  <c:v>5.9221658206429779E-2</c:v>
                </c:pt>
                <c:pt idx="29" formatCode="0.00%">
                  <c:v>9.8169717138103157E-2</c:v>
                </c:pt>
                <c:pt idx="30" formatCode="0.00%">
                  <c:v>0.15695067264573992</c:v>
                </c:pt>
                <c:pt idx="31" formatCode="0.00%">
                  <c:v>0.18435754189944134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overlap val="100"/>
        <c:axId val="221057536"/>
        <c:axId val="221055968"/>
      </c:barChart>
      <c:lineChart>
        <c:grouping val="standard"/>
        <c:varyColors val="0"/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2011-2014'!$AJ$53:$AJ$84</c:f>
              <c:numCache>
                <c:formatCode>0.00%</c:formatCode>
                <c:ptCount val="32"/>
                <c:pt idx="0">
                  <c:v>-1.7301703256565036E-3</c:v>
                </c:pt>
                <c:pt idx="1">
                  <c:v>-1.7301703256565036E-3</c:v>
                </c:pt>
                <c:pt idx="2">
                  <c:v>-1.7301703256565036E-3</c:v>
                </c:pt>
                <c:pt idx="3">
                  <c:v>-1.7301703256565036E-3</c:v>
                </c:pt>
                <c:pt idx="4">
                  <c:v>-1.7301703256565036E-3</c:v>
                </c:pt>
                <c:pt idx="5">
                  <c:v>-1.7301703256565036E-3</c:v>
                </c:pt>
                <c:pt idx="6">
                  <c:v>-1.7301703256565036E-3</c:v>
                </c:pt>
                <c:pt idx="7">
                  <c:v>-1.7301703256565036E-3</c:v>
                </c:pt>
                <c:pt idx="8">
                  <c:v>-1.7301703256565036E-3</c:v>
                </c:pt>
                <c:pt idx="9">
                  <c:v>-1.7301703256565036E-3</c:v>
                </c:pt>
                <c:pt idx="10">
                  <c:v>-1.7301703256565036E-3</c:v>
                </c:pt>
                <c:pt idx="11">
                  <c:v>-1.7301703256565036E-3</c:v>
                </c:pt>
                <c:pt idx="12">
                  <c:v>-1.7301703256565036E-3</c:v>
                </c:pt>
                <c:pt idx="13">
                  <c:v>-1.7301703256565036E-3</c:v>
                </c:pt>
                <c:pt idx="14">
                  <c:v>-1.7301703256565036E-3</c:v>
                </c:pt>
                <c:pt idx="15">
                  <c:v>-1.7301703256565036E-3</c:v>
                </c:pt>
                <c:pt idx="16">
                  <c:v>-1.7301703256565036E-3</c:v>
                </c:pt>
                <c:pt idx="17">
                  <c:v>-1.7301703256565036E-3</c:v>
                </c:pt>
                <c:pt idx="18">
                  <c:v>-1.7301703256565036E-3</c:v>
                </c:pt>
                <c:pt idx="19">
                  <c:v>-1.7301703256565036E-3</c:v>
                </c:pt>
                <c:pt idx="20">
                  <c:v>-1.7301703256565036E-3</c:v>
                </c:pt>
                <c:pt idx="21">
                  <c:v>-1.7301703256565036E-3</c:v>
                </c:pt>
                <c:pt idx="22">
                  <c:v>-1.7301703256565036E-3</c:v>
                </c:pt>
                <c:pt idx="23">
                  <c:v>-1.7301703256565036E-3</c:v>
                </c:pt>
                <c:pt idx="24">
                  <c:v>-1.7301703256565036E-3</c:v>
                </c:pt>
                <c:pt idx="25">
                  <c:v>-1.7301703256565036E-3</c:v>
                </c:pt>
                <c:pt idx="26">
                  <c:v>-1.7301703256565036E-3</c:v>
                </c:pt>
                <c:pt idx="27">
                  <c:v>-1.7301703256565036E-3</c:v>
                </c:pt>
                <c:pt idx="28">
                  <c:v>-1.7301703256565036E-3</c:v>
                </c:pt>
                <c:pt idx="29">
                  <c:v>-1.7301703256565036E-3</c:v>
                </c:pt>
                <c:pt idx="30">
                  <c:v>-1.7301703256565036E-3</c:v>
                </c:pt>
                <c:pt idx="31">
                  <c:v>-1.7301703256565036E-3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2011-2014'!$AK$53:$AK$84</c:f>
              <c:numCache>
                <c:formatCode>0.00%</c:formatCode>
                <c:ptCount val="32"/>
                <c:pt idx="0">
                  <c:v>-6.7000000000000004E-2</c:v>
                </c:pt>
                <c:pt idx="1">
                  <c:v>-6.7000000000000004E-2</c:v>
                </c:pt>
                <c:pt idx="2">
                  <c:v>-6.7000000000000004E-2</c:v>
                </c:pt>
                <c:pt idx="3">
                  <c:v>-6.7000000000000004E-2</c:v>
                </c:pt>
                <c:pt idx="4">
                  <c:v>-6.7000000000000004E-2</c:v>
                </c:pt>
                <c:pt idx="5">
                  <c:v>-6.7000000000000004E-2</c:v>
                </c:pt>
                <c:pt idx="6">
                  <c:v>-6.7000000000000004E-2</c:v>
                </c:pt>
                <c:pt idx="7">
                  <c:v>-6.7000000000000004E-2</c:v>
                </c:pt>
                <c:pt idx="8">
                  <c:v>-6.7000000000000004E-2</c:v>
                </c:pt>
                <c:pt idx="9">
                  <c:v>-6.7000000000000004E-2</c:v>
                </c:pt>
                <c:pt idx="10">
                  <c:v>-6.7000000000000004E-2</c:v>
                </c:pt>
                <c:pt idx="11">
                  <c:v>-6.7000000000000004E-2</c:v>
                </c:pt>
                <c:pt idx="12">
                  <c:v>-6.7000000000000004E-2</c:v>
                </c:pt>
                <c:pt idx="13">
                  <c:v>-6.7000000000000004E-2</c:v>
                </c:pt>
                <c:pt idx="14">
                  <c:v>-6.7000000000000004E-2</c:v>
                </c:pt>
                <c:pt idx="15">
                  <c:v>-6.7000000000000004E-2</c:v>
                </c:pt>
                <c:pt idx="16">
                  <c:v>-6.7000000000000004E-2</c:v>
                </c:pt>
                <c:pt idx="17">
                  <c:v>-6.7000000000000004E-2</c:v>
                </c:pt>
                <c:pt idx="18">
                  <c:v>-6.7000000000000004E-2</c:v>
                </c:pt>
                <c:pt idx="19">
                  <c:v>-6.7000000000000004E-2</c:v>
                </c:pt>
                <c:pt idx="20">
                  <c:v>-6.7000000000000004E-2</c:v>
                </c:pt>
                <c:pt idx="21">
                  <c:v>-6.7000000000000004E-2</c:v>
                </c:pt>
                <c:pt idx="22">
                  <c:v>-6.7000000000000004E-2</c:v>
                </c:pt>
                <c:pt idx="23">
                  <c:v>-6.7000000000000004E-2</c:v>
                </c:pt>
                <c:pt idx="24">
                  <c:v>-6.7000000000000004E-2</c:v>
                </c:pt>
                <c:pt idx="25">
                  <c:v>-6.7000000000000004E-2</c:v>
                </c:pt>
                <c:pt idx="26">
                  <c:v>-6.7000000000000004E-2</c:v>
                </c:pt>
                <c:pt idx="27">
                  <c:v>-6.7000000000000004E-2</c:v>
                </c:pt>
                <c:pt idx="28">
                  <c:v>-6.7000000000000004E-2</c:v>
                </c:pt>
                <c:pt idx="29">
                  <c:v>-6.7000000000000004E-2</c:v>
                </c:pt>
                <c:pt idx="30">
                  <c:v>-6.7000000000000004E-2</c:v>
                </c:pt>
                <c:pt idx="31">
                  <c:v>-6.7000000000000004E-2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057536"/>
        <c:axId val="221055968"/>
      </c:lineChart>
      <c:catAx>
        <c:axId val="22105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320000" spcFirstLastPara="1" vertOverflow="ellipsis" wrap="square" anchor="ctr" anchorCtr="1"/>
          <a:lstStyle/>
          <a:p>
            <a:pPr>
              <a:defRPr sz="1250" b="1" i="0" u="none" strike="noStrike" kern="1200" baseline="0">
                <a:solidFill>
                  <a:schemeClr val="tx1"/>
                </a:solidFill>
                <a:latin typeface="Frutiger-Roman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055968"/>
        <c:crosses val="autoZero"/>
        <c:auto val="1"/>
        <c:lblAlgn val="ctr"/>
        <c:lblOffset val="100"/>
        <c:noMultiLvlLbl val="0"/>
      </c:catAx>
      <c:valAx>
        <c:axId val="221055968"/>
        <c:scaling>
          <c:orientation val="minMax"/>
          <c:max val="0.2"/>
          <c:min val="-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05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01924759405076E-2"/>
          <c:y val="2.5045576270934254E-2"/>
          <c:w val="0.91023904107724096"/>
          <c:h val="0.939322299141933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2011-2014'!$F$53:$F$84</c:f>
              <c:numCache>
                <c:formatCode>0.00%</c:formatCode>
                <c:ptCount val="32"/>
                <c:pt idx="0">
                  <c:v>-0.36963434022257552</c:v>
                </c:pt>
                <c:pt idx="1">
                  <c:v>-0.33333333333333331</c:v>
                </c:pt>
                <c:pt idx="2">
                  <c:v>-0.31910352187833513</c:v>
                </c:pt>
                <c:pt idx="3">
                  <c:v>-0.31880548829701372</c:v>
                </c:pt>
                <c:pt idx="4">
                  <c:v>-0.3</c:v>
                </c:pt>
              </c:numCache>
            </c:numRef>
          </c:val>
        </c:ser>
        <c:ser>
          <c:idx val="1"/>
          <c:order val="1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2011-2014'!$G$53:$G$84</c:f>
              <c:numCache>
                <c:formatCode>General</c:formatCode>
                <c:ptCount val="32"/>
                <c:pt idx="5" formatCode="0.00%">
                  <c:v>-0.28235294117647058</c:v>
                </c:pt>
                <c:pt idx="6" formatCode="0.00%">
                  <c:v>-0.27699530516431925</c:v>
                </c:pt>
                <c:pt idx="7" formatCode="0.00%">
                  <c:v>-0.26912181303116145</c:v>
                </c:pt>
                <c:pt idx="8" formatCode="0.00%">
                  <c:v>-0.25688073394495414</c:v>
                </c:pt>
                <c:pt idx="9" formatCode="0.00%">
                  <c:v>-0.25</c:v>
                </c:pt>
                <c:pt idx="10" formatCode="0.00%">
                  <c:v>-0.23517038283550695</c:v>
                </c:pt>
                <c:pt idx="11" formatCode="0.00%">
                  <c:v>-0.2210144927536232</c:v>
                </c:pt>
                <c:pt idx="12" formatCode="0.00%">
                  <c:v>-0.21739130434782608</c:v>
                </c:pt>
              </c:numCache>
            </c:numRef>
          </c:val>
        </c:ser>
        <c:ser>
          <c:idx val="2"/>
          <c:order val="2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2011-2014'!$H$53:$H$84</c:f>
              <c:numCache>
                <c:formatCode>General</c:formatCode>
                <c:ptCount val="32"/>
                <c:pt idx="13" formatCode="0.00%">
                  <c:v>-0.20738636363636365</c:v>
                </c:pt>
                <c:pt idx="14" formatCode="0.00%">
                  <c:v>-0.19056878949927078</c:v>
                </c:pt>
                <c:pt idx="15" formatCode="0.00%">
                  <c:v>-0.18044535449193755</c:v>
                </c:pt>
                <c:pt idx="16" formatCode="0.00%">
                  <c:v>-0.17647058823529413</c:v>
                </c:pt>
                <c:pt idx="17" formatCode="0.00%">
                  <c:v>-0.15405405405405406</c:v>
                </c:pt>
                <c:pt idx="18" formatCode="0.00%">
                  <c:v>-0.15230460921843689</c:v>
                </c:pt>
                <c:pt idx="19" formatCode="0.00%">
                  <c:v>-0.14982164090368608</c:v>
                </c:pt>
                <c:pt idx="20" formatCode="0.00%">
                  <c:v>-0.14948453608247422</c:v>
                </c:pt>
                <c:pt idx="21" formatCode="0.00%">
                  <c:v>-0.14696969696969697</c:v>
                </c:pt>
                <c:pt idx="22" formatCode="0.00%">
                  <c:v>-0.14214463840399003</c:v>
                </c:pt>
                <c:pt idx="23" formatCode="0.00%">
                  <c:v>-0.11371237458193979</c:v>
                </c:pt>
                <c:pt idx="24" formatCode="0.00%">
                  <c:v>-0.109375</c:v>
                </c:pt>
                <c:pt idx="25" formatCode="0.00%">
                  <c:v>-8.0188679245283015E-2</c:v>
                </c:pt>
                <c:pt idx="26" formatCode="0.00%">
                  <c:v>-7.5047932073404544E-2</c:v>
                </c:pt>
              </c:numCache>
            </c:numRef>
          </c:val>
        </c:ser>
        <c:ser>
          <c:idx val="3"/>
          <c:order val="3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2011-2014'!$I$53:$I$84</c:f>
              <c:numCache>
                <c:formatCode>General</c:formatCode>
                <c:ptCount val="32"/>
                <c:pt idx="27" formatCode="0.00%">
                  <c:v>-2.7522935779816515E-2</c:v>
                </c:pt>
                <c:pt idx="28" formatCode="0.00%">
                  <c:v>-2.6771653543307086E-2</c:v>
                </c:pt>
                <c:pt idx="29" formatCode="0.00%">
                  <c:v>-1.2658227848101266E-2</c:v>
                </c:pt>
                <c:pt idx="30" formatCode="0.00%">
                  <c:v>1.5037593984962405E-2</c:v>
                </c:pt>
                <c:pt idx="31" formatCode="0.00%">
                  <c:v>9.375E-2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83"/>
        <c:axId val="221060672"/>
        <c:axId val="221055576"/>
      </c:barChart>
      <c:lineChart>
        <c:grouping val="standard"/>
        <c:varyColors val="0"/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2011-2014'!$J$53:$J$84</c:f>
              <c:numCache>
                <c:formatCode>0.00%</c:formatCode>
                <c:ptCount val="32"/>
                <c:pt idx="0">
                  <c:v>-0.17822440259534736</c:v>
                </c:pt>
                <c:pt idx="1">
                  <c:v>-0.17822440259534736</c:v>
                </c:pt>
                <c:pt idx="2">
                  <c:v>-0.17822440259534736</c:v>
                </c:pt>
                <c:pt idx="3">
                  <c:v>-0.17822440259534736</c:v>
                </c:pt>
                <c:pt idx="4">
                  <c:v>-0.17822440259534736</c:v>
                </c:pt>
                <c:pt idx="5">
                  <c:v>-0.17822440259534736</c:v>
                </c:pt>
                <c:pt idx="6">
                  <c:v>-0.17822440259534736</c:v>
                </c:pt>
                <c:pt idx="7">
                  <c:v>-0.17822440259534736</c:v>
                </c:pt>
                <c:pt idx="8">
                  <c:v>-0.17822440259534736</c:v>
                </c:pt>
                <c:pt idx="9">
                  <c:v>-0.17822440259534736</c:v>
                </c:pt>
                <c:pt idx="10">
                  <c:v>-0.17822440259534736</c:v>
                </c:pt>
                <c:pt idx="11">
                  <c:v>-0.17822440259534736</c:v>
                </c:pt>
                <c:pt idx="12">
                  <c:v>-0.17822440259534736</c:v>
                </c:pt>
                <c:pt idx="13">
                  <c:v>-0.17822440259534736</c:v>
                </c:pt>
                <c:pt idx="14">
                  <c:v>-0.17822440259534736</c:v>
                </c:pt>
                <c:pt idx="15">
                  <c:v>-0.17822440259534736</c:v>
                </c:pt>
                <c:pt idx="16">
                  <c:v>-0.17822440259534736</c:v>
                </c:pt>
                <c:pt idx="17">
                  <c:v>-0.17822440259534736</c:v>
                </c:pt>
                <c:pt idx="18">
                  <c:v>-0.17822440259534736</c:v>
                </c:pt>
                <c:pt idx="19">
                  <c:v>-0.17822440259534736</c:v>
                </c:pt>
                <c:pt idx="20">
                  <c:v>-0.17822440259534736</c:v>
                </c:pt>
                <c:pt idx="21">
                  <c:v>-0.17822440259534736</c:v>
                </c:pt>
                <c:pt idx="22">
                  <c:v>-0.17822440259534736</c:v>
                </c:pt>
                <c:pt idx="23">
                  <c:v>-0.17822440259534736</c:v>
                </c:pt>
                <c:pt idx="24">
                  <c:v>-0.17822440259534736</c:v>
                </c:pt>
                <c:pt idx="25">
                  <c:v>-0.17822440259534736</c:v>
                </c:pt>
                <c:pt idx="26">
                  <c:v>-0.17822440259534736</c:v>
                </c:pt>
                <c:pt idx="27">
                  <c:v>-0.17822440259534736</c:v>
                </c:pt>
                <c:pt idx="28">
                  <c:v>-0.17822440259534736</c:v>
                </c:pt>
                <c:pt idx="29">
                  <c:v>-0.17822440259534736</c:v>
                </c:pt>
                <c:pt idx="30">
                  <c:v>-0.17822440259534736</c:v>
                </c:pt>
                <c:pt idx="31">
                  <c:v>-0.17822440259534736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5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2011-2014'!$K$53:$K$84</c:f>
              <c:numCache>
                <c:formatCode>0.00%</c:formatCode>
                <c:ptCount val="32"/>
                <c:pt idx="0">
                  <c:v>-0.24</c:v>
                </c:pt>
                <c:pt idx="1">
                  <c:v>-0.24</c:v>
                </c:pt>
                <c:pt idx="2">
                  <c:v>-0.24</c:v>
                </c:pt>
                <c:pt idx="3">
                  <c:v>-0.24</c:v>
                </c:pt>
                <c:pt idx="4">
                  <c:v>-0.24</c:v>
                </c:pt>
                <c:pt idx="5">
                  <c:v>-0.24</c:v>
                </c:pt>
                <c:pt idx="6">
                  <c:v>-0.24</c:v>
                </c:pt>
                <c:pt idx="7">
                  <c:v>-0.24</c:v>
                </c:pt>
                <c:pt idx="8">
                  <c:v>-0.24</c:v>
                </c:pt>
                <c:pt idx="9">
                  <c:v>-0.24</c:v>
                </c:pt>
                <c:pt idx="10">
                  <c:v>-0.24</c:v>
                </c:pt>
                <c:pt idx="11">
                  <c:v>-0.24</c:v>
                </c:pt>
                <c:pt idx="12">
                  <c:v>-0.24</c:v>
                </c:pt>
                <c:pt idx="13">
                  <c:v>-0.24</c:v>
                </c:pt>
                <c:pt idx="14">
                  <c:v>-0.24</c:v>
                </c:pt>
                <c:pt idx="15">
                  <c:v>-0.24</c:v>
                </c:pt>
                <c:pt idx="16">
                  <c:v>-0.24</c:v>
                </c:pt>
                <c:pt idx="17">
                  <c:v>-0.24</c:v>
                </c:pt>
                <c:pt idx="18">
                  <c:v>-0.24</c:v>
                </c:pt>
                <c:pt idx="19">
                  <c:v>-0.24</c:v>
                </c:pt>
                <c:pt idx="20">
                  <c:v>-0.24</c:v>
                </c:pt>
                <c:pt idx="21">
                  <c:v>-0.24</c:v>
                </c:pt>
                <c:pt idx="22">
                  <c:v>-0.24</c:v>
                </c:pt>
                <c:pt idx="23">
                  <c:v>-0.24</c:v>
                </c:pt>
                <c:pt idx="24">
                  <c:v>-0.24</c:v>
                </c:pt>
                <c:pt idx="25">
                  <c:v>-0.24</c:v>
                </c:pt>
                <c:pt idx="26">
                  <c:v>-0.24</c:v>
                </c:pt>
                <c:pt idx="27">
                  <c:v>-0.24</c:v>
                </c:pt>
                <c:pt idx="28">
                  <c:v>-0.24</c:v>
                </c:pt>
                <c:pt idx="29">
                  <c:v>-0.24</c:v>
                </c:pt>
                <c:pt idx="30">
                  <c:v>-0.24</c:v>
                </c:pt>
                <c:pt idx="31">
                  <c:v>-0.24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060672"/>
        <c:axId val="221055576"/>
      </c:lineChart>
      <c:catAx>
        <c:axId val="22106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440000" spcFirstLastPara="1" vertOverflow="ellipsis" wrap="square" anchor="ctr" anchorCtr="1"/>
          <a:lstStyle/>
          <a:p>
            <a:pPr>
              <a:defRPr sz="1250" b="1" i="0" u="none" strike="noStrike" kern="1200" baseline="0">
                <a:solidFill>
                  <a:schemeClr val="tx1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221055576"/>
        <c:crosses val="autoZero"/>
        <c:auto val="1"/>
        <c:lblAlgn val="ctr"/>
        <c:lblOffset val="100"/>
        <c:noMultiLvlLbl val="0"/>
      </c:catAx>
      <c:valAx>
        <c:axId val="221055576"/>
        <c:scaling>
          <c:orientation val="minMax"/>
          <c:max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06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922436819190818E-2"/>
          <c:y val="3.7865667541038282E-2"/>
          <c:w val="0.93862531563302531"/>
          <c:h val="0.80353395584588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'[Updates after publication.xlsx]Deaths per million inhabitants'!$N$3</c:f>
              <c:strCache>
                <c:ptCount val="1"/>
                <c:pt idx="0">
                  <c:v>Deaths per million inhabitants 2010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inhabitants'!$N$4:$N$35</c:f>
              <c:numCache>
                <c:formatCode>0</c:formatCode>
                <c:ptCount val="32"/>
                <c:pt idx="0">
                  <c:v>36.229521263106029</c:v>
                </c:pt>
                <c:pt idx="1">
                  <c:v>28.477577975569663</c:v>
                </c:pt>
                <c:pt idx="2">
                  <c:v>43.225895028178137</c:v>
                </c:pt>
                <c:pt idx="3">
                  <c:v>30.475027938241819</c:v>
                </c:pt>
                <c:pt idx="4">
                  <c:v>41.999505253534444</c:v>
                </c:pt>
                <c:pt idx="5">
                  <c:v>46.07264155954627</c:v>
                </c:pt>
                <c:pt idx="6">
                  <c:v>45.743395147561436</c:v>
                </c:pt>
                <c:pt idx="7">
                  <c:v>38.612393649250684</c:v>
                </c:pt>
                <c:pt idx="8">
                  <c:v>53.305662001360005</c:v>
                </c:pt>
                <c:pt idx="9">
                  <c:v>50.827564311350976</c:v>
                </c:pt>
                <c:pt idx="10">
                  <c:v>44.632020361003001</c:v>
                </c:pt>
                <c:pt idx="11">
                  <c:v>46.599264786694064</c:v>
                </c:pt>
                <c:pt idx="12">
                  <c:v>65.486669845150928</c:v>
                </c:pt>
                <c:pt idx="13">
                  <c:v>65.908165567998239</c:v>
                </c:pt>
                <c:pt idx="14">
                  <c:v>61.739415865941083</c:v>
                </c:pt>
                <c:pt idx="15">
                  <c:v>67.416520760380195</c:v>
                </c:pt>
                <c:pt idx="16">
                  <c:v>73.247552310960273</c:v>
                </c:pt>
                <c:pt idx="17">
                  <c:v>69.504816029925792</c:v>
                </c:pt>
                <c:pt idx="18">
                  <c:v>59.251925687584844</c:v>
                </c:pt>
                <c:pt idx="19">
                  <c:v>88.617946846066459</c:v>
                </c:pt>
                <c:pt idx="20">
                  <c:v>73.89415401379064</c:v>
                </c:pt>
                <c:pt idx="21">
                  <c:v>77.583705761258983</c:v>
                </c:pt>
                <c:pt idx="22">
                  <c:v>63.736640202682516</c:v>
                </c:pt>
                <c:pt idx="23">
                  <c:v>76.657737920002205</c:v>
                </c:pt>
                <c:pt idx="24">
                  <c:v>99.004217440220387</c:v>
                </c:pt>
                <c:pt idx="25">
                  <c:v>112.48698530945009</c:v>
                </c:pt>
                <c:pt idx="26">
                  <c:v>90.328339407914157</c:v>
                </c:pt>
                <c:pt idx="27">
                  <c:v>102.36503581374531</c:v>
                </c:pt>
                <c:pt idx="28">
                  <c:v>95.163043893397017</c:v>
                </c:pt>
                <c:pt idx="29">
                  <c:v>104.55732503557779</c:v>
                </c:pt>
                <c:pt idx="30">
                  <c:v>117.12427338727095</c:v>
                </c:pt>
                <c:pt idx="31">
                  <c:v>102.80574806744058</c:v>
                </c:pt>
              </c:numCache>
            </c:numRef>
          </c:val>
        </c:ser>
        <c:ser>
          <c:idx val="2"/>
          <c:order val="2"/>
          <c:tx>
            <c:strRef>
              <c:f>'[Updates after publication.xlsx]Deaths per million inhabitants'!$P$3</c:f>
              <c:strCache>
                <c:ptCount val="1"/>
                <c:pt idx="0">
                  <c:v>Deaths per million inhabitants 2014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inhabitants'!$P$4:$P$35</c:f>
              <c:numCache>
                <c:formatCode>0</c:formatCode>
                <c:ptCount val="32"/>
                <c:pt idx="0">
                  <c:v>23.50817144039268</c:v>
                </c:pt>
                <c:pt idx="1">
                  <c:v>27.994173894002031</c:v>
                </c:pt>
                <c:pt idx="2" formatCode="0.00">
                  <c:v>28.778555864658564</c:v>
                </c:pt>
                <c:pt idx="3" formatCode="0.00">
                  <c:v>28.829888589274713</c:v>
                </c:pt>
              </c:numCache>
            </c:numRef>
          </c:val>
        </c:ser>
        <c:ser>
          <c:idx val="3"/>
          <c:order val="3"/>
          <c:tx>
            <c:strRef>
              <c:f>'[Updates after publication.xlsx]Deaths per million inhabitants'!$Q$3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inhabitants'!$Q$4:$Q$35</c:f>
              <c:numCache>
                <c:formatCode>General</c:formatCode>
                <c:ptCount val="32"/>
                <c:pt idx="4" formatCode="0">
                  <c:v>29.853933181983312</c:v>
                </c:pt>
                <c:pt idx="5" formatCode="0">
                  <c:v>32.520411889675835</c:v>
                </c:pt>
                <c:pt idx="6" formatCode="0">
                  <c:v>33.626612028444015</c:v>
                </c:pt>
                <c:pt idx="7" formatCode="0">
                  <c:v>33.869523543151466</c:v>
                </c:pt>
                <c:pt idx="8" formatCode="0">
                  <c:v>36.11955650602544</c:v>
                </c:pt>
              </c:numCache>
            </c:numRef>
          </c:val>
        </c:ser>
        <c:ser>
          <c:idx val="4"/>
          <c:order val="4"/>
          <c:tx>
            <c:strRef>
              <c:f>'[Updates after publication.xlsx]Deaths per million inhabitants'!$R$3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inhabitants'!$R$4:$R$35</c:f>
              <c:numCache>
                <c:formatCode>General</c:formatCode>
                <c:ptCount val="32"/>
                <c:pt idx="9" formatCode="0">
                  <c:v>41.091342017548207</c:v>
                </c:pt>
                <c:pt idx="10" formatCode="0">
                  <c:v>41.8113913024605</c:v>
                </c:pt>
                <c:pt idx="11" formatCode="0">
                  <c:v>42.340670428689521</c:v>
                </c:pt>
                <c:pt idx="12" formatCode="0">
                  <c:v>47.637080777533171</c:v>
                </c:pt>
                <c:pt idx="13" formatCode="0">
                  <c:v>50.547268219909768</c:v>
                </c:pt>
                <c:pt idx="14" formatCode="0">
                  <c:v>51.461535714601979</c:v>
                </c:pt>
                <c:pt idx="15" formatCode="0">
                  <c:v>52.399585655128249</c:v>
                </c:pt>
                <c:pt idx="16" formatCode="0">
                  <c:v>52.447552447552447</c:v>
                </c:pt>
                <c:pt idx="17" formatCode="0">
                  <c:v>54.785354272372516</c:v>
                </c:pt>
                <c:pt idx="18" formatCode="0">
                  <c:v>59.278669786649985</c:v>
                </c:pt>
                <c:pt idx="19" formatCode="0">
                  <c:v>61.185535931110074</c:v>
                </c:pt>
                <c:pt idx="20" formatCode="0">
                  <c:v>63.377226618637664</c:v>
                </c:pt>
                <c:pt idx="21" formatCode="0">
                  <c:v>63.816539676215406</c:v>
                </c:pt>
                <c:pt idx="22" formatCode="0">
                  <c:v>65.492650269247562</c:v>
                </c:pt>
                <c:pt idx="23" formatCode="0">
                  <c:v>65.446402012705164</c:v>
                </c:pt>
                <c:pt idx="24" formatCode="0">
                  <c:v>72.525041743106414</c:v>
                </c:pt>
                <c:pt idx="25" formatCode="0">
                  <c:v>72.727579545446204</c:v>
                </c:pt>
                <c:pt idx="26" formatCode="0">
                  <c:v>78.77696729384607</c:v>
                </c:pt>
              </c:numCache>
            </c:numRef>
          </c:val>
        </c:ser>
        <c:ser>
          <c:idx val="5"/>
          <c:order val="5"/>
          <c:tx>
            <c:strRef>
              <c:f>'[Updates after publication.xlsx]Deaths per million inhabitants'!$S$3</c:f>
              <c:strCache>
                <c:ptCount val="1"/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inhabitants'!$S$4:$S$35</c:f>
              <c:numCache>
                <c:formatCode>General</c:formatCode>
                <c:ptCount val="32"/>
                <c:pt idx="27" formatCode="0">
                  <c:v>84.223581676988829</c:v>
                </c:pt>
                <c:pt idx="28" formatCode="0">
                  <c:v>90.029733593524924</c:v>
                </c:pt>
                <c:pt idx="29" formatCode="0">
                  <c:v>91.088796809463076</c:v>
                </c:pt>
                <c:pt idx="30" formatCode="0">
                  <c:v>91.140104047106902</c:v>
                </c:pt>
                <c:pt idx="31" formatCode="0">
                  <c:v>105.92225306624937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90"/>
        <c:axId val="221057928"/>
        <c:axId val="146556240"/>
      </c:barChart>
      <c:lineChart>
        <c:grouping val="standard"/>
        <c:varyColors val="0"/>
        <c:ser>
          <c:idx val="1"/>
          <c:order val="1"/>
          <c:tx>
            <c:strRef>
              <c:f>'[Updates after publication.xlsx]Deaths per million inhabitants'!$O$3</c:f>
              <c:strCache>
                <c:ptCount val="1"/>
                <c:pt idx="0">
                  <c:v>EU 2010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inhabitants'!$O$4:$O$35</c:f>
              <c:numCache>
                <c:formatCode>0</c:formatCode>
                <c:ptCount val="32"/>
                <c:pt idx="0">
                  <c:v>62.7628421217522</c:v>
                </c:pt>
                <c:pt idx="1">
                  <c:v>62.7628421217522</c:v>
                </c:pt>
                <c:pt idx="2">
                  <c:v>62.7628421217522</c:v>
                </c:pt>
                <c:pt idx="3">
                  <c:v>62.7628421217522</c:v>
                </c:pt>
                <c:pt idx="4">
                  <c:v>62.7628421217522</c:v>
                </c:pt>
                <c:pt idx="5">
                  <c:v>62.7628421217522</c:v>
                </c:pt>
                <c:pt idx="6">
                  <c:v>62.7628421217522</c:v>
                </c:pt>
                <c:pt idx="7">
                  <c:v>62.7628421217522</c:v>
                </c:pt>
                <c:pt idx="8">
                  <c:v>62.7628421217522</c:v>
                </c:pt>
                <c:pt idx="9">
                  <c:v>62.7628421217522</c:v>
                </c:pt>
                <c:pt idx="10">
                  <c:v>62.7628421217522</c:v>
                </c:pt>
                <c:pt idx="11">
                  <c:v>62.7628421217522</c:v>
                </c:pt>
                <c:pt idx="12">
                  <c:v>62.7628421217522</c:v>
                </c:pt>
                <c:pt idx="13">
                  <c:v>62.7628421217522</c:v>
                </c:pt>
                <c:pt idx="14">
                  <c:v>62.7628421217522</c:v>
                </c:pt>
                <c:pt idx="15">
                  <c:v>62.7628421217522</c:v>
                </c:pt>
                <c:pt idx="16">
                  <c:v>62.7628421217522</c:v>
                </c:pt>
                <c:pt idx="17">
                  <c:v>62.7628421217522</c:v>
                </c:pt>
                <c:pt idx="18">
                  <c:v>62.7628421217522</c:v>
                </c:pt>
                <c:pt idx="19">
                  <c:v>62.7628421217522</c:v>
                </c:pt>
                <c:pt idx="20">
                  <c:v>62.7628421217522</c:v>
                </c:pt>
                <c:pt idx="21">
                  <c:v>62.7628421217522</c:v>
                </c:pt>
                <c:pt idx="22">
                  <c:v>62.7628421217522</c:v>
                </c:pt>
                <c:pt idx="23">
                  <c:v>62.7628421217522</c:v>
                </c:pt>
                <c:pt idx="24">
                  <c:v>62.7628421217522</c:v>
                </c:pt>
                <c:pt idx="25">
                  <c:v>62.7628421217522</c:v>
                </c:pt>
                <c:pt idx="26">
                  <c:v>62.7628421217522</c:v>
                </c:pt>
                <c:pt idx="27">
                  <c:v>62.7628421217522</c:v>
                </c:pt>
                <c:pt idx="28">
                  <c:v>62.7628421217522</c:v>
                </c:pt>
                <c:pt idx="29">
                  <c:v>62.7628421217522</c:v>
                </c:pt>
                <c:pt idx="30">
                  <c:v>62.7628421217522</c:v>
                </c:pt>
                <c:pt idx="31">
                  <c:v>62.7628421217522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'[Updates after publication.xlsx]Deaths per million inhabitants'!$T$3</c:f>
              <c:strCache>
                <c:ptCount val="1"/>
                <c:pt idx="0">
                  <c:v>EU 2014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inhabitants'!$T$4:$T$35</c:f>
              <c:numCache>
                <c:formatCode>0</c:formatCode>
                <c:ptCount val="32"/>
                <c:pt idx="0">
                  <c:v>51.066985791723027</c:v>
                </c:pt>
                <c:pt idx="1">
                  <c:v>51.066985791723027</c:v>
                </c:pt>
                <c:pt idx="2">
                  <c:v>51.066985791723027</c:v>
                </c:pt>
                <c:pt idx="3">
                  <c:v>51.066985791723027</c:v>
                </c:pt>
                <c:pt idx="4">
                  <c:v>51.066985791723027</c:v>
                </c:pt>
                <c:pt idx="5">
                  <c:v>51.066985791723027</c:v>
                </c:pt>
                <c:pt idx="6">
                  <c:v>51.066985791723027</c:v>
                </c:pt>
                <c:pt idx="7">
                  <c:v>51.066985791723027</c:v>
                </c:pt>
                <c:pt idx="8">
                  <c:v>51.066985791723027</c:v>
                </c:pt>
                <c:pt idx="9">
                  <c:v>51.066985791723027</c:v>
                </c:pt>
                <c:pt idx="10">
                  <c:v>51.066985791723027</c:v>
                </c:pt>
                <c:pt idx="11">
                  <c:v>51.066985791723027</c:v>
                </c:pt>
                <c:pt idx="12">
                  <c:v>51.066985791723027</c:v>
                </c:pt>
                <c:pt idx="13">
                  <c:v>51.066985791723027</c:v>
                </c:pt>
                <c:pt idx="14">
                  <c:v>51.066985791723027</c:v>
                </c:pt>
                <c:pt idx="15">
                  <c:v>51.066985791723027</c:v>
                </c:pt>
                <c:pt idx="16">
                  <c:v>51.066985791723027</c:v>
                </c:pt>
                <c:pt idx="17">
                  <c:v>51.066985791723027</c:v>
                </c:pt>
                <c:pt idx="18">
                  <c:v>51.066985791723027</c:v>
                </c:pt>
                <c:pt idx="19">
                  <c:v>51.066985791723027</c:v>
                </c:pt>
                <c:pt idx="20">
                  <c:v>51.066985791723027</c:v>
                </c:pt>
                <c:pt idx="21">
                  <c:v>51.066985791723027</c:v>
                </c:pt>
                <c:pt idx="22">
                  <c:v>51.066985791723027</c:v>
                </c:pt>
                <c:pt idx="23">
                  <c:v>51.066985791723027</c:v>
                </c:pt>
                <c:pt idx="24">
                  <c:v>51.066985791723027</c:v>
                </c:pt>
                <c:pt idx="25">
                  <c:v>51.066985791723027</c:v>
                </c:pt>
                <c:pt idx="26">
                  <c:v>51.066985791723027</c:v>
                </c:pt>
                <c:pt idx="27">
                  <c:v>51.066985791723027</c:v>
                </c:pt>
                <c:pt idx="28">
                  <c:v>51.066985791723027</c:v>
                </c:pt>
                <c:pt idx="29">
                  <c:v>51.066985791723027</c:v>
                </c:pt>
                <c:pt idx="30">
                  <c:v>51.066985791723027</c:v>
                </c:pt>
                <c:pt idx="31">
                  <c:v>51.066985791723027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057928"/>
        <c:axId val="146556240"/>
      </c:lineChart>
      <c:catAx>
        <c:axId val="22105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146556240"/>
        <c:crosses val="autoZero"/>
        <c:auto val="1"/>
        <c:lblAlgn val="ctr"/>
        <c:lblOffset val="100"/>
        <c:noMultiLvlLbl val="0"/>
      </c:catAx>
      <c:valAx>
        <c:axId val="146556240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05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3.2797482985981334E-2"/>
          <c:y val="1.6864687222723621E-2"/>
          <c:w val="0.55286275153105846"/>
          <c:h val="0.229360067122393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Frutiger-Roman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41464233901123E-2"/>
          <c:y val="0.124462976598265"/>
          <c:w val="0.89765752921288378"/>
          <c:h val="0.667765153516886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deaths'!$M$46:$M$67</c:f>
              <c:numCache>
                <c:formatCode>0.00%</c:formatCode>
                <c:ptCount val="22"/>
                <c:pt idx="0">
                  <c:v>-7.9712694147936594E-2</c:v>
                </c:pt>
                <c:pt idx="1">
                  <c:v>-6.5449743452940759E-2</c:v>
                </c:pt>
                <c:pt idx="2">
                  <c:v>-5.7526466549763122E-2</c:v>
                </c:pt>
                <c:pt idx="3">
                  <c:v>-4.9606678246116406E-2</c:v>
                </c:pt>
                <c:pt idx="4">
                  <c:v>-3.4286600225989512E-2</c:v>
                </c:pt>
                <c:pt idx="5">
                  <c:v>-3.1800205235319387E-2</c:v>
                </c:pt>
                <c:pt idx="6">
                  <c:v>-2.8929820047641774E-2</c:v>
                </c:pt>
                <c:pt idx="7">
                  <c:v>-2.2555913072090518E-2</c:v>
                </c:pt>
                <c:pt idx="8">
                  <c:v>-1.8917459029582109E-2</c:v>
                </c:pt>
                <c:pt idx="9">
                  <c:v>-1.6557524049351423E-2</c:v>
                </c:pt>
              </c:numCache>
            </c:numRef>
          </c:val>
        </c:ser>
        <c:ser>
          <c:idx val="1"/>
          <c:order val="1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deaths'!$N$46:$N$67</c:f>
              <c:numCache>
                <c:formatCode>General</c:formatCode>
                <c:ptCount val="22"/>
                <c:pt idx="10" formatCode="0.00%">
                  <c:v>-9.4471616263486213E-3</c:v>
                </c:pt>
                <c:pt idx="11" formatCode="0.00%">
                  <c:v>-6.6943169041711074E-3</c:v>
                </c:pt>
                <c:pt idx="12" formatCode="0.00%">
                  <c:v>-5.3835682029321841E-3</c:v>
                </c:pt>
                <c:pt idx="13" formatCode="0.00%">
                  <c:v>-2.6488852486257252E-3</c:v>
                </c:pt>
                <c:pt idx="14" formatCode="0.00%">
                  <c:v>1.2186335588293407E-4</c:v>
                </c:pt>
                <c:pt idx="15" formatCode="0.00%">
                  <c:v>8.5198982009303537E-3</c:v>
                </c:pt>
                <c:pt idx="16" formatCode="0.00%">
                  <c:v>9.1829648629502374E-3</c:v>
                </c:pt>
                <c:pt idx="17" formatCode="0.00%">
                  <c:v>1.1154316236015604E-2</c:v>
                </c:pt>
                <c:pt idx="18" formatCode="0.00%">
                  <c:v>1.7925423412058945E-2</c:v>
                </c:pt>
              </c:numCache>
            </c:numRef>
          </c:val>
        </c:ser>
        <c:ser>
          <c:idx val="2"/>
          <c:order val="2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deaths'!$O$46:$O$67</c:f>
              <c:numCache>
                <c:formatCode>General</c:formatCode>
                <c:ptCount val="22"/>
                <c:pt idx="19" formatCode="0.00%">
                  <c:v>2.8429993565375934E-2</c:v>
                </c:pt>
                <c:pt idx="20" formatCode="0.00%">
                  <c:v>4.1456136449806891E-2</c:v>
                </c:pt>
                <c:pt idx="21" formatCode="0.00%">
                  <c:v>0.11491046521756998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80"/>
        <c:axId val="146550752"/>
        <c:axId val="146551144"/>
      </c:barChart>
      <c:lineChart>
        <c:grouping val="standard"/>
        <c:varyColors val="0"/>
        <c:ser>
          <c:idx val="3"/>
          <c:order val="3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deaths'!$P$46:$P$67</c:f>
              <c:numCache>
                <c:formatCode>0.00%</c:formatCode>
                <c:ptCount val="22"/>
                <c:pt idx="0">
                  <c:v>-1.154441632773418E-2</c:v>
                </c:pt>
                <c:pt idx="1">
                  <c:v>-1.154441632773418E-2</c:v>
                </c:pt>
                <c:pt idx="2">
                  <c:v>-1.154441632773418E-2</c:v>
                </c:pt>
                <c:pt idx="3">
                  <c:v>-1.154441632773418E-2</c:v>
                </c:pt>
                <c:pt idx="4">
                  <c:v>-1.154441632773418E-2</c:v>
                </c:pt>
                <c:pt idx="5">
                  <c:v>-1.154441632773418E-2</c:v>
                </c:pt>
                <c:pt idx="6">
                  <c:v>-1.154441632773418E-2</c:v>
                </c:pt>
                <c:pt idx="7">
                  <c:v>-1.154441632773418E-2</c:v>
                </c:pt>
                <c:pt idx="8">
                  <c:v>-1.154441632773418E-2</c:v>
                </c:pt>
                <c:pt idx="9">
                  <c:v>-1.154441632773418E-2</c:v>
                </c:pt>
                <c:pt idx="10">
                  <c:v>-1.154441632773418E-2</c:v>
                </c:pt>
                <c:pt idx="11">
                  <c:v>-1.154441632773418E-2</c:v>
                </c:pt>
                <c:pt idx="12">
                  <c:v>-1.154441632773418E-2</c:v>
                </c:pt>
                <c:pt idx="13">
                  <c:v>-1.154441632773418E-2</c:v>
                </c:pt>
                <c:pt idx="14">
                  <c:v>-1.154441632773418E-2</c:v>
                </c:pt>
                <c:pt idx="15">
                  <c:v>-1.154441632773418E-2</c:v>
                </c:pt>
                <c:pt idx="16">
                  <c:v>-1.154441632773418E-2</c:v>
                </c:pt>
                <c:pt idx="17">
                  <c:v>-1.154441632773418E-2</c:v>
                </c:pt>
                <c:pt idx="18">
                  <c:v>-1.154441632773418E-2</c:v>
                </c:pt>
                <c:pt idx="19">
                  <c:v>-1.154441632773418E-2</c:v>
                </c:pt>
                <c:pt idx="20">
                  <c:v>-1.154441632773418E-2</c:v>
                </c:pt>
                <c:pt idx="21">
                  <c:v>-1.154441632773418E-2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550752"/>
        <c:axId val="146551144"/>
      </c:lineChart>
      <c:catAx>
        <c:axId val="14655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itchFamily="34" charset="0"/>
                <a:ea typeface="+mn-ea"/>
                <a:cs typeface="+mn-cs"/>
              </a:defRPr>
            </a:pPr>
            <a:endParaRPr lang="en-US"/>
          </a:p>
        </c:txPr>
        <c:crossAx val="146551144"/>
        <c:crosses val="autoZero"/>
        <c:auto val="1"/>
        <c:lblAlgn val="ctr"/>
        <c:lblOffset val="100"/>
        <c:noMultiLvlLbl val="0"/>
      </c:catAx>
      <c:valAx>
        <c:axId val="14655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itchFamily="34" charset="0"/>
                <a:ea typeface="+mn-ea"/>
                <a:cs typeface="+mn-cs"/>
              </a:defRPr>
            </a:pPr>
            <a:endParaRPr lang="en-US"/>
          </a:p>
        </c:txPr>
        <c:crossAx val="14655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0.08071</cdr:x>
      <cdr:y>0.33281</cdr:y>
    </cdr:from>
    <cdr:to>
      <cdr:x>0.48977</cdr:x>
      <cdr:y>0.45912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4906" y="1321907"/>
          <a:ext cx="2812547" cy="501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b="0" dirty="0">
              <a:solidFill>
                <a:schemeClr val="accent5">
                  <a:lumMod val="75000"/>
                </a:schemeClr>
              </a:solidFill>
              <a:latin typeface="Frutiger"/>
            </a:rPr>
            <a:t>EU 28 average:</a:t>
          </a:r>
          <a:r>
            <a:rPr lang="en-GB" sz="1700" b="0" baseline="0" dirty="0">
              <a:solidFill>
                <a:schemeClr val="accent5">
                  <a:lumMod val="75000"/>
                </a:schemeClr>
              </a:solidFill>
              <a:latin typeface="Frutiger"/>
            </a:rPr>
            <a:t> -0.2%</a:t>
          </a:r>
          <a:endParaRPr lang="en-GB" sz="1700" b="0" dirty="0">
            <a:solidFill>
              <a:schemeClr val="accent5">
                <a:lumMod val="75000"/>
              </a:schemeClr>
            </a:solidFill>
            <a:latin typeface="Frutiger"/>
          </a:endParaRPr>
        </a:p>
      </cdr:txBody>
    </cdr:sp>
  </cdr:relSizeAnchor>
  <cdr:relSizeAnchor xmlns:cdr="http://schemas.openxmlformats.org/drawingml/2006/chartDrawing">
    <cdr:from>
      <cdr:x>0.54346</cdr:x>
      <cdr:y>0.55628</cdr:y>
    </cdr:from>
    <cdr:to>
      <cdr:x>1</cdr:x>
      <cdr:y>0.75242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36606" y="2209510"/>
          <a:ext cx="3138980" cy="779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Desired EU28 progress towards 2020 </a:t>
          </a:r>
          <a:r>
            <a:rPr lang="en-GB" sz="1700" dirty="0" smtClean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target</a:t>
          </a:r>
          <a:r>
            <a:rPr lang="en-GB" sz="17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: -6.7%</a:t>
          </a:r>
        </a:p>
      </cdr:txBody>
    </cdr:sp>
  </cdr:relSizeAnchor>
  <cdr:relSizeAnchor xmlns:cdr="http://schemas.openxmlformats.org/drawingml/2006/chartDrawing">
    <cdr:from>
      <cdr:x>0.06286</cdr:x>
      <cdr:y>0.92031</cdr:y>
    </cdr:from>
    <cdr:to>
      <cdr:x>0.15622</cdr:x>
      <cdr:y>0.98229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1128" y="3655402"/>
          <a:ext cx="640197" cy="246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b="1" dirty="0" smtClean="0">
              <a:latin typeface="Arial" panose="020B0604020202020204" pitchFamily="34" charset="0"/>
              <a:cs typeface="Arial" panose="020B0604020202020204" pitchFamily="34" charset="0"/>
            </a:rPr>
            <a:t>-44%</a:t>
          </a:r>
          <a:endParaRPr lang="en-GB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0.50227</cdr:x>
      <cdr:y>0.02403</cdr:y>
    </cdr:from>
    <cdr:to>
      <cdr:x>0.94887</cdr:x>
      <cdr:y>0.21581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592756" y="127260"/>
          <a:ext cx="4083710" cy="1015663"/>
        </a:xfrm>
        <a:prstGeom xmlns:a="http://schemas.openxmlformats.org/drawingml/2006/main" prst="rect">
          <a:avLst/>
        </a:prstGeom>
        <a:solidFill xmlns:a="http://schemas.openxmlformats.org/drawingml/2006/main">
          <a:srgbClr val="F60000">
            <a:alpha val="46667"/>
          </a:srgb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30</a:t>
          </a:r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.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BULGARIA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</a:t>
          </a:r>
          <a:r>
            <a:rPr lang="en-GB" sz="2000" dirty="0">
              <a:solidFill>
                <a:schemeClr val="bg1"/>
              </a:solidFill>
              <a:latin typeface="Frutiger-Roman" pitchFamily="2" charset="0"/>
            </a:rPr>
            <a:t>9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%</a:t>
          </a:r>
          <a:endParaRPr lang="en-US" sz="2000" dirty="0">
            <a:solidFill>
              <a:schemeClr val="bg1"/>
            </a:solidFill>
            <a:latin typeface="Frutiger-Light" pitchFamily="2" charset="0"/>
          </a:endParaRPr>
        </a:p>
        <a:p xmlns:a="http://schemas.openxmlformats.org/drawingml/2006/main"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31</a:t>
          </a:r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.</a:t>
          </a: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SLOVAKIA 1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5%</a:t>
          </a:r>
          <a:endParaRPr lang="en-US" sz="2000" dirty="0" smtClean="0">
            <a:solidFill>
              <a:schemeClr val="bg1"/>
            </a:solidFill>
            <a:latin typeface="Frutiger-Light" pitchFamily="2" charset="0"/>
          </a:endParaRPr>
        </a:p>
        <a:p xmlns:a="http://schemas.openxmlformats.org/drawingml/2006/main"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32.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LATVIA 18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%</a:t>
          </a:r>
          <a:endParaRPr lang="fr-BE" sz="2000" dirty="0">
            <a:solidFill>
              <a:schemeClr val="bg1"/>
            </a:solidFill>
            <a:latin typeface="Frutiger-Ligh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0.60897</cdr:x>
      <cdr:y>0.52454</cdr:y>
    </cdr:from>
    <cdr:to>
      <cdr:x>0.9076</cdr:x>
      <cdr:y>0.65979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76347" y="2112248"/>
          <a:ext cx="2047998" cy="544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</a:rPr>
            <a:t>EU28 average: -18%</a:t>
          </a:r>
        </a:p>
      </cdr:txBody>
    </cdr:sp>
  </cdr:relSizeAnchor>
  <cdr:relSizeAnchor xmlns:cdr="http://schemas.openxmlformats.org/drawingml/2006/chartDrawing">
    <cdr:from>
      <cdr:x>0.60385</cdr:x>
      <cdr:y>0.64282</cdr:y>
    </cdr:from>
    <cdr:to>
      <cdr:x>1</cdr:x>
      <cdr:y>0.80488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41177" y="2548998"/>
          <a:ext cx="2716823" cy="642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</a:rPr>
            <a:t>Desired EU28 progress</a:t>
          </a:r>
          <a:r>
            <a:rPr lang="en-GB" sz="1700" baseline="0" dirty="0">
              <a:solidFill>
                <a:schemeClr val="accent5">
                  <a:lumMod val="75000"/>
                </a:schemeClr>
              </a:solidFill>
            </a:rPr>
            <a:t> towards 2020 target: -24%</a:t>
          </a:r>
          <a:endParaRPr lang="en-GB" sz="1700" dirty="0">
            <a:solidFill>
              <a:schemeClr val="accent5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0.08965</cdr:x>
      <cdr:y>0</cdr:y>
    </cdr:from>
    <cdr:to>
      <cdr:x>0.47508</cdr:x>
      <cdr:y>0.25222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14820" y="0"/>
          <a:ext cx="2643285" cy="1015663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>
            <a:alpha val="62000"/>
          </a:srgb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341313" indent="1158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684213" indent="2301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027113" indent="3444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370013" indent="4587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GREECE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-37%</a:t>
          </a:r>
          <a:endParaRPr lang="en-US" sz="2000" dirty="0">
            <a:solidFill>
              <a:schemeClr val="bg1"/>
            </a:solidFill>
            <a:latin typeface="Frutiger-Roman" pitchFamily="2" charset="0"/>
          </a:endParaRPr>
        </a:p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MALTA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-33%</a:t>
          </a:r>
          <a:endParaRPr lang="en-US" sz="2000" dirty="0">
            <a:solidFill>
              <a:schemeClr val="bg1"/>
            </a:solidFill>
            <a:latin typeface="Frutiger-Roman" pitchFamily="2" charset="0"/>
          </a:endParaRPr>
        </a:p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PORTUGAL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-32%</a:t>
          </a:r>
          <a:endParaRPr lang="en-US" sz="2000" dirty="0" smtClean="0">
            <a:solidFill>
              <a:schemeClr val="bg1"/>
            </a:solidFill>
            <a:latin typeface="Frutiger-Roman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0.0583</cdr:x>
      <cdr:y>0.33437</cdr:y>
    </cdr:from>
    <cdr:to>
      <cdr:x>0.35447</cdr:x>
      <cdr:y>0.41814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3115" y="1811658"/>
          <a:ext cx="2708113" cy="453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25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EU28 (2010): 63</a:t>
          </a:r>
        </a:p>
      </cdr:txBody>
    </cdr:sp>
  </cdr:relSizeAnchor>
  <cdr:relSizeAnchor xmlns:cdr="http://schemas.openxmlformats.org/drawingml/2006/chartDrawing">
    <cdr:from>
      <cdr:x>0.0583</cdr:x>
      <cdr:y>0.41684</cdr:y>
    </cdr:from>
    <cdr:to>
      <cdr:x>0.34776</cdr:x>
      <cdr:y>0.52645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116" y="2258525"/>
          <a:ext cx="2646812" cy="593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25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EU28</a:t>
          </a:r>
          <a:r>
            <a:rPr lang="en-GB" sz="2500" baseline="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 (2014): 51</a:t>
          </a:r>
          <a:endParaRPr lang="en-GB" sz="2500" dirty="0">
            <a:solidFill>
              <a:schemeClr val="accent5">
                <a:lumMod val="75000"/>
              </a:schemeClr>
            </a:solidFill>
            <a:latin typeface="Frutiger-Roman" pitchFamily="2" charset="0"/>
          </a:endParaRPr>
        </a:p>
      </cdr:txBody>
    </cdr:sp>
  </cdr:relSizeAnchor>
  <cdr:relSizeAnchor xmlns:cdr="http://schemas.openxmlformats.org/drawingml/2006/chartDrawing">
    <cdr:from>
      <cdr:x>0.8381</cdr:x>
      <cdr:y>0.84648</cdr:y>
    </cdr:from>
    <cdr:to>
      <cdr:x>0.86642</cdr:x>
      <cdr:y>0.98227</cdr:y>
    </cdr:to>
    <cdr:sp macro="" textlink="">
      <cdr:nvSpPr>
        <cdr:cNvPr id="4" name="Oval 3"/>
        <cdr:cNvSpPr/>
      </cdr:nvSpPr>
      <cdr:spPr>
        <a:xfrm xmlns:a="http://schemas.openxmlformats.org/drawingml/2006/main" rot="900000">
          <a:off x="7663609" y="4586389"/>
          <a:ext cx="258958" cy="73573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0.66018</cdr:x>
      <cdr:y>0.54671</cdr:y>
    </cdr:from>
    <cdr:to>
      <cdr:x>1</cdr:x>
      <cdr:y>0.66975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84865" y="2229409"/>
          <a:ext cx="2257058" cy="501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EU20</a:t>
          </a:r>
          <a:r>
            <a:rPr lang="en-GB" sz="1600" baseline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 average: -1.1%</a:t>
          </a:r>
          <a:endParaRPr lang="en-GB" sz="160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B077E6-D046-4641-8495-35BDE4FD8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9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AF91ABD-5BEB-4BE6-A289-05348E442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58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09721A-60CB-4DC3-ADFC-BDF2A617AD03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906463" y="5105400"/>
            <a:ext cx="491331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8" tIns="45144" rIns="90288" bIns="45144">
            <a:spAutoFit/>
          </a:bodyPr>
          <a:lstStyle>
            <a:lvl1pPr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Welcome participants, speakers…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Thank 10 colleagues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Theme of conference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Depending on how successful we are with this and other activities we might  “decapitalise” the E and become the electronic transport safety council…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9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432175" y="525463"/>
            <a:ext cx="3505200" cy="26304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651" tIns="45327" rIns="90651" bIns="45327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585205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n-GB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12817-52F5-49B9-A4D6-7EAB6003075D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654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C60C94-02D4-4F7A-BF87-3766A4690162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3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7EAAC3-E3FA-45E1-916C-EB2396A9D9FD}" type="slidenum">
              <a:rPr lang="en-GB" altLang="en-US" smtClean="0"/>
              <a:pPr/>
              <a:t>6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79775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3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768B52-740F-42C8-A03F-68F82D8B5FF2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8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1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91ABD-5BEB-4BE6-A289-05348E4421D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63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4A2C75-83C8-4E0F-90AD-2CBEB6FE62B9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11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80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C72305-94A4-4612-A23D-7F98CBB9982D}" type="slidenum">
              <a:rPr lang="en-GB" altLang="en-US" smtClean="0"/>
              <a:pPr/>
              <a:t>12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59759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en-US" smtClean="0">
              <a:latin typeface="Arial" panose="020B060402020202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67C0DE-0EAA-4C4A-B1B6-02AAB82C8E48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99903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31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 smtClean="0"/>
              <a:t>Data available till</a:t>
            </a:r>
            <a:r>
              <a:rPr lang="en-GB" altLang="en-US" baseline="0" dirty="0" smtClean="0"/>
              <a:t> 2013. No data for 2014</a:t>
            </a:r>
            <a:endParaRPr lang="en-GB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29E9C5-3E5A-4D87-BE31-411CF530DC1A}" type="slidenum">
              <a:rPr lang="en-GB" altLang="en-US" smtClean="0"/>
              <a:pPr/>
              <a:t>15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47854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3D42BA5-1411-4AC3-8082-A4C34DD28458}" type="slidenum">
              <a:rPr lang="en-US" altLang="en-US" sz="1200" smtClean="0">
                <a:solidFill>
                  <a:srgbClr val="000000"/>
                </a:solidFill>
              </a:rPr>
              <a:pPr/>
              <a:t>16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2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en-US" dirty="0" smtClean="0">
              <a:latin typeface="Arial" panose="020B0604020202020204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331591F-93D3-49D1-A793-AB3BC461963F}" type="slidenum">
              <a:rPr lang="en-US" altLang="en-US" sz="1200" smtClean="0">
                <a:solidFill>
                  <a:srgbClr val="000000"/>
                </a:solidFill>
              </a:rPr>
              <a:pPr/>
              <a:t>17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03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41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09721A-60CB-4DC3-ADFC-BDF2A617AD03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906463" y="5105400"/>
            <a:ext cx="491331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8" tIns="45144" rIns="90288" bIns="45144">
            <a:spAutoFit/>
          </a:bodyPr>
          <a:lstStyle>
            <a:lvl1pPr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Welcome participants, speakers…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Thank 10 colleagues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Theme of conference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Depending on how successful we are with this and other activities we might  “decapitalise” the E and become the electronic transport safety council…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490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6019800"/>
            <a:ext cx="7010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en-US" altLang="en-US" sz="2000" smtClean="0">
              <a:solidFill>
                <a:srgbClr val="FFFFFF"/>
              </a:solidFill>
              <a:latin typeface="Frutiger-Light" pitchFamily="2" charset="0"/>
            </a:endParaRPr>
          </a:p>
          <a:p>
            <a:pPr eaLnBrk="1" hangingPunct="1">
              <a:defRPr/>
            </a:pPr>
            <a:r>
              <a:rPr lang="nl-NL" altLang="en-US" sz="1600" b="1" smtClean="0">
                <a:solidFill>
                  <a:srgbClr val="FFFFFF"/>
                </a:solidFill>
                <a:latin typeface="Frutiger-Light" pitchFamily="2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76400" y="3429000"/>
            <a:ext cx="7086600" cy="1143000"/>
          </a:xfrm>
        </p:spPr>
        <p:txBody>
          <a:bodyPr/>
          <a:lstStyle>
            <a:lvl1pPr>
              <a:defRPr sz="500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743200"/>
            <a:ext cx="7010400" cy="4572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8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709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2189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793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904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135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241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4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5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45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456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9" y="2"/>
            <a:ext cx="2170112" cy="6380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1" y="2"/>
            <a:ext cx="6357938" cy="638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02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0850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" y="2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650" y="1052515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2350" y="1052515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55650" y="3792540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32350" y="3792540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190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800">
                <a:latin typeface="Arial" pitchFamily="34" charset="0"/>
                <a:cs typeface="Arial" pitchFamily="34" charset="0"/>
              </a:defRPr>
            </a:lvl3pPr>
            <a:lvl4pPr>
              <a:defRPr sz="2800">
                <a:latin typeface="Arial" pitchFamily="34" charset="0"/>
                <a:cs typeface="Arial" pitchFamily="34" charset="0"/>
              </a:defRPr>
            </a:lvl4pPr>
            <a:lvl5pPr>
              <a:defRPr sz="2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21211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56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143000"/>
            <a:ext cx="39243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14900" y="1143000"/>
            <a:ext cx="3924300" cy="510540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126539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052513"/>
            <a:ext cx="80010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2"/>
            <a:ext cx="7239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2516980" y="3498057"/>
            <a:ext cx="53943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nl-NL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6659564" y="6237290"/>
            <a:ext cx="248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nl-BE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4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6" r:id="rId1"/>
    <p:sldLayoutId id="2147484707" r:id="rId2"/>
    <p:sldLayoutId id="2147484708" r:id="rId3"/>
    <p:sldLayoutId id="2147484709" r:id="rId4"/>
    <p:sldLayoutId id="2147484710" r:id="rId5"/>
    <p:sldLayoutId id="2147484711" r:id="rId6"/>
    <p:sldLayoutId id="2147484712" r:id="rId7"/>
    <p:sldLayoutId id="2147484713" r:id="rId8"/>
    <p:sldLayoutId id="2147484714" r:id="rId9"/>
    <p:sldLayoutId id="2147484715" r:id="rId10"/>
    <p:sldLayoutId id="2147484716" r:id="rId11"/>
    <p:sldLayoutId id="2147484717" r:id="rId12"/>
    <p:sldLayoutId id="2147484718" r:id="rId13"/>
    <p:sldLayoutId id="2147484719" r:id="rId14"/>
    <p:sldLayoutId id="2147484690" r:id="rId15"/>
    <p:sldLayoutId id="2147484720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2500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hyperlink" Target="http://www.kfv.at/" TargetMode="External"/><Relationship Id="rId26" Type="http://schemas.openxmlformats.org/officeDocument/2006/relationships/image" Target="../media/image26.png"/><Relationship Id="rId39" Type="http://schemas.openxmlformats.org/officeDocument/2006/relationships/image" Target="../media/image38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jp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hyperlink" Target="http://www.moving-roadsafety.com/en/" TargetMode="External"/><Relationship Id="rId29" Type="http://schemas.openxmlformats.org/officeDocument/2006/relationships/image" Target="../media/image2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31" Type="http://schemas.openxmlformats.org/officeDocument/2006/relationships/image" Target="../media/image31.png"/><Relationship Id="rId44" Type="http://schemas.openxmlformats.org/officeDocument/2006/relationships/image" Target="../media/image43.png"/><Relationship Id="rId52" Type="http://schemas.openxmlformats.org/officeDocument/2006/relationships/image" Target="../media/image51.jpeg"/><Relationship Id="rId60" Type="http://schemas.openxmlformats.org/officeDocument/2006/relationships/image" Target="../media/image59.gif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10.png"/><Relationship Id="rId51" Type="http://schemas.openxmlformats.org/officeDocument/2006/relationships/image" Target="../media/image50.png"/><Relationship Id="rId3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1.png"/><Relationship Id="rId11" Type="http://schemas.openxmlformats.org/officeDocument/2006/relationships/image" Target="../media/image66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5.jpeg"/><Relationship Id="rId4" Type="http://schemas.openxmlformats.org/officeDocument/2006/relationships/image" Target="../media/image62.jpeg"/><Relationship Id="rId9" Type="http://schemas.openxmlformats.org/officeDocument/2006/relationships/image" Target="../media/image6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8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3933056"/>
            <a:ext cx="7488832" cy="1223962"/>
          </a:xfrm>
        </p:spPr>
        <p:txBody>
          <a:bodyPr/>
          <a:lstStyle/>
          <a:p>
            <a:pPr eaLnBrk="1" hangingPunct="1">
              <a:defRPr/>
            </a:pP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/>
              <a:t/>
            </a:r>
            <a:br>
              <a:rPr lang="nl-BE" altLang="en-US" sz="2800" dirty="0" smtClean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/>
              <a:t/>
            </a:r>
            <a:br>
              <a:rPr lang="nl-BE" altLang="en-US" sz="2800" dirty="0" smtClean="0"/>
            </a:br>
            <a:r>
              <a:rPr lang="en-IE" altLang="en-US" sz="4000" dirty="0" smtClean="0"/>
              <a:t>Drink-Driving in the European Union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en-GB" altLang="en-US" sz="2800" dirty="0" smtClean="0"/>
              <a:t/>
            </a:r>
            <a:br>
              <a:rPr lang="en-GB" altLang="en-US" sz="2800" dirty="0" smtClean="0"/>
            </a:br>
            <a:r>
              <a:rPr lang="nl-BE" altLang="en-US" sz="2800" dirty="0">
                <a:latin typeface="+mj-lt"/>
              </a:rPr>
              <a:t/>
            </a:r>
            <a:br>
              <a:rPr lang="nl-BE" altLang="en-US" sz="2800" dirty="0">
                <a:latin typeface="+mj-lt"/>
              </a:rPr>
            </a:br>
            <a: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  <a:t>SMART </a:t>
            </a:r>
            <a: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Poland</a:t>
            </a:r>
            <a: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  <a:t/>
            </a:r>
            <a:b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</a:br>
            <a: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  <a:t>Warsaw , 21</a:t>
            </a:r>
            <a:r>
              <a:rPr lang="en-GB" altLang="en-US" sz="2400" kern="1200" baseline="30000" dirty="0" err="1" smtClean="0">
                <a:solidFill>
                  <a:schemeClr val="tx1"/>
                </a:solidFill>
                <a:latin typeface="+mj-lt"/>
                <a:ea typeface="+mn-ea"/>
              </a:rPr>
              <a:t>st</a:t>
            </a:r>
            <a:r>
              <a:rPr lang="en-GB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 of March 2016</a:t>
            </a: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>
                <a:solidFill>
                  <a:schemeClr val="tx1"/>
                </a:solidFill>
                <a:latin typeface="Frutiger-Roman (Body)"/>
              </a:rPr>
              <a:t>January 2015, Brussels</a:t>
            </a:r>
            <a:endParaRPr lang="en-US" altLang="en-US" sz="2800" dirty="0">
              <a:latin typeface="Frutiger-Roman (Body)"/>
            </a:endParaRP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19250" y="476250"/>
            <a:ext cx="72151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pic>
        <p:nvPicPr>
          <p:cNvPr id="17414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7" y="5877272"/>
            <a:ext cx="1950199" cy="63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076056" y="5805264"/>
            <a:ext cx="3875617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Frutiger-Roman" pitchFamily="2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utiger-Roman" pitchFamily="2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Frutiger-Roman" pitchFamily="2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CC6600"/>
                </a:solidFill>
                <a:latin typeface="Frutiger-Bold" pitchFamily="2" charset="0"/>
              </a:rPr>
              <a:t>Antonio Avenoso</a:t>
            </a:r>
            <a: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  <a:t>ETSC Executive Director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1287"/>
            <a:ext cx="2648198" cy="8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7" descr="Motor Transport Institute, Pol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805264"/>
            <a:ext cx="1296144" cy="7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627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-1527745" y="143242"/>
            <a:ext cx="7239000" cy="765175"/>
          </a:xfrm>
        </p:spPr>
        <p:txBody>
          <a:bodyPr/>
          <a:lstStyle/>
          <a:p>
            <a:pPr algn="ctr"/>
            <a:r>
              <a:rPr lang="en-US" altLang="en-US" sz="3500" dirty="0" smtClean="0"/>
              <a:t>ETSC Network</a:t>
            </a:r>
            <a:endParaRPr lang="en-GB" altLang="en-US" sz="3500" dirty="0" smtClean="0"/>
          </a:p>
        </p:txBody>
      </p:sp>
      <p:sp>
        <p:nvSpPr>
          <p:cNvPr id="4" name="AutoShape 16" descr="data:image/jpeg;base64,/9j/4AAQSkZJRgABAQAAAQABAAD/2wCEAAkGBxMTERQSExQRFhMUFBoTGBUVGBgWFhUXFhciIhgbGBgbKCgsGSYmHBUXITEhJSktOjE6IB80ODMsNyktLisBCgoKDg0OGxAQGywkHyQsLCw0NDcsLCwsLCwsLSwsLDQsLywsLCwsLCwsLCwsLCwsLCwsLCwsLCwsLCwsLCwsLP/AABEIAGAAsAMBEQACEQEDEQH/xAAcAAEAAwEBAQEBAAAAAAAAAAAABAYHBQMCCAH/xABAEAACAQEDCAgEBAQFBQAAAAABAgMABAURBxIVITFTktEGEzNRcXOhsiJBYYEUUmKRI0JywTJjgrHhFhckk8L/xAAaAQEAAgMBAAAAAAAAAAAAAAAAAwQBAgUG/8QALREAAgIBAwIFAwMFAAAAAAAAAAECAxEEITESEwUiMkFRYXGBkbHwI0LB0eH/2gAMAwEAAhEDEQA/ANfu2wRGGMmOMkxqSSq6/hH0oCRo6HdRcC8qAaOh3UXAvKgGjod1FwLyoBo6HdRcC8qAaOh3UXAvKgGjod1FwLyoBo6HdRcC8qAaOh3UXAvKgGjod1FwLyoBo6HdRcC8qAaOh3UXAvKgGjod1FwLyoBo6HdRcC8qAaOh3UXAvKgGjod1FwLyoBo6HdRcC8qAaOh3UXAvKgGjod1FwLyoBo6HdRcC8qAaOh3UXAvKgI95WCIQyERxgiNiCFXV8J+lASLr7CLy09ooCVQCgFAKAUAoBQCgFAKAUAoBQCgFAKAUAoBQCgIt6dhL5b+00AuvsIvLT2igJVAKA8551RSzsqqNrMQAPEmsNpcm0Yyk8RWWVe35Q7FGcFdpD/lriOI4CoXqII6EPCtS+Vj7kBcqVlx1xzgd+Cn+9FfEzLwu1e6O5c/TGx2lgkcyhzsR/gY+AO37VJGcXwVLNLbWstbHfrcrigFAKAUAoBQCgFAKAUAoBQCgIt6dhL5b+00AuvsIvLT2igJVAcvpFfkdkhMsm06kQbXbuHP5VHZYoRyy1o9JZqrOiH5fwjFr+v6e1vnTNq/ljXUi+A+fia5s7JTe57TT6OrSxxWvz7s5LURrYeTGpUUrCNOe4kEawRqII2EH5VuitLg27ov0nZoIHlOIljDFvmrDU32xGNULPEHpNT27N4S3X0z/AIPPWxSk0i5A4667ieVlER/ayBQCgFAKAUAoBQCgFAKAUBFvTsJfLf2mgF19hF5ae0UBKoDE+ld4SW62MIlZ1QmONVGOoHW30xI2n6Vy7ZO2eEe40FFej0yc2lnds61wZOzMM6WdAAcCsJWQqRtDNsB+mupoaOX9+xz9T49BPFMc/VlssmT2wJtjaQ98jsfQYD0qxGiC9jkWeK6mfvj7Inf9IWHDD8LBwit+3H4Kz1d75kziX5kyscynqg0EmGoqSUx/Uhx9MKw6o+xJDXWraW6OS13tZILNZ3zesSI5+brGcXJ1GvL+Ox/qx+xVtsTm2WvodeXWRtGTrjww/pOz9sP9q6Pgmoc6nXLmP7f8NFLJYq7Zk87TOqIzscFRSxPcFGJ9BQFIbK3dnyeY+ET/AN6l7MiLvQPuDKvdjNgZJU+rxOAPHAGnZkO9At932+KdBJC6SI2xkIYH7io2muSRNPgr9/8AT+w2OYwTPIJFAJCxs2o7NY1VtGuUllGkrYxeGcz/ALuXb+af/wBTVt2ZGO9A71wdMbFbDmwTqz4Y9WwKPh9FbDH7VpKEo8m0bIy4OhfN6xWWFp5iVjTDEgFjrOGweNYSbeEbNpLLKkcrd2/mnPhE1SdmRH3oHvYsqV2SNm9cyfWRHUfc4YD71h1SQV0HsXGGVXUMpDKwxDKQQR3gjbUZKeF6dhL5b+00AuvsIvLT2igPq8WIhkIIBCMQTqAObtNYabWxvW4qacuMn5wt1+kr1NmLR2fYSPhkn/VI23DuTYK6Gl0UKY8bkmv8Qs1VjlJ7ey9ka7kbkQ3aFXDFJXDAd5OI9CKh1aasKlbyi9VWJBQCgMz6X20Panw2Jgn7bfUmvI+Kz7moePbYrze5I6Cz/wDlYfmRsftgal8GbV7XyjMHuaJXqSc4PTq3CG7rVJ/kso8WGA/3raCzJGk3iLMUyQ3YJryjJAKwo0hx1juX1NWrXiJUpjmRe8uFggFjjlzUWYShUYAAkEHOU4bRgMftUNLecE16XScXIHO/X2qME9V1aOR8g+cQD9CRj+30re/hGun9ypZULcJbztLDYhEY/wBC4H1xqSpYiiK15mzdro6OwLYIrNLFGyiFVcMo25vxYnxx11Vcn1ZLiiunB+crErLa0FmLFhaM2FhtOD4KfuKuPjcor1bG35Z7d1d2FNWdNIkf/wBN6Kaq0rMi3e8QKbkKuwPaLRMygiONUGIxGc5JPovrUl72SItOt2z0y7WKFJrM6KqyusmfmgDOVSuaSB9SwxpQ3hjUJZRZMhUztYJAxJVLSypj8l6tCQPpnFq0u9RLR6S+3p2Evlv7TUJMLr7CLy09ooD6vCz9ZFJH+dGTiUj+9ZTw8g/LnUMhKMMGQlWHcynA+ortrfdFOcsFzyadJhY7QVkOEE2CsfkjD/C3rgf+Kj1NDshlcogq1ChPD4Zu4ONcc6Z/aA59/XmtngeU7QMFHex2Cob7VVByNZy6VkxxrQSSScSTiT3k7a8nKpyeWVOotmTiItaHf5Rph93Or0U10/CqcWOXwv3Jat2aPXfLBm+XO8MywxwjbNMB/pQYn1zampXmyQah+XBQ8mdrttnM01ksRtIcLEWxwCFdeAP1zh6VLYovZshqclukdm9ejF83rMr2pI4I0xCqzDNQHbgiklicBrOH2rVThBbG7hOb3NG6L9G4LrsrhCWOBklkO1yo9ABjgKhlJzZNGCgjAOjtnNsvCFW1me0B38C2c/pjVuT6YlOK6pl2yq9K7witEtjz1jhIzlMa4NJGw2M5J+eIObhUVUItZJbpyTwWvJh0QsKQxW2LOlkdNTSYfwzsYKo1Ag4jHbUdk5ZwyWquKWUVzL5bsZLLADqVXlYfViFX0DVJQuWR6h8IhZPLwvKy2Zvwt3mZJn6wSk4A6sNmOsDCs2KLe7MVOSWyPY9AL1vG0dfbmSHHVrKswX8qIpIH3P71juQisRHanN5ka50fuWKxwJZ4Rgid+ssTtYnvJqvKTk8stRiorCPe9Owl8t/aawZF19hF5ae0UBKoDHMrHRRo5TbYlxikP8UD+R/zeB7+/wAa6WjuTXQ+SnqYteZFBgWumjjzZqWT/pnmKLNaW+Eao5D/AC/pc93ca5+r0fV54flF3Sa1R8ln4Zeb76RWayqGmkAzgSoGLM+H5QNu0Vx5zUPUdSVkY8syTpT0ua2SA61iX/And9W7zXM1Dla/oU7LepnGjtBYhVBLE4ADWSTsAFV+w/Yjybb0OuT8LZwrYdY/xyH9R+X2Gr9662npVUMe5frh0o7tWCQx3LNYLVabVCkME0iRRHWqkrnOdevwUVYpaS3K16cnsi65LroazXdGkilJGZpHU6iCx1YjwAqKx5kS1R6Y4LbWhIV3KC0mjrQsSO8jp1aqgJb4zgdQ+hNbwx1LJpZnpeDMsknRa0JbxLPBLGkcbEF1wBY4AYfYmprZpxwivTW1LLRacsnRh7TBHPCheaE5pVRizRvtAHzwIB/etKZ4eGSXQcllEDIz+LgMtlngnSJv4sbOpCq384x+WIwP2PfWbul7oxR1LZlayn3TbLTeMzx2a0OihY1IQ4HNHyPiTW9UoqPJHbGUpGzdGLv/AA9kghwwMcSqfHDX641Wk8vJaisLB1KwbCgIt6dhL5b+00AuvsIvLT2igJVAfE0SupVgGVhgVIxBB2gj51lPG6MNZMv6SZMGDGSxEFTrMLnAr/Qx2+B/eunRrlxZ+pzL9C3vX+hUJrtmhOEsUiH9SnD99ldGFkJel5OVbVOPqTR0bLeZMfUSKJoTr6t8TmnvjYa0PhUWo0dVy8yw/kVaqyvy8r4/18Cz9A3tDfwPxMSnfIrIPB8VJ4TXDu0MK+JpnSqzbxGS+/8AMmhdDegcViPWM3XT7M9hgE/oXXh47agjWonRroUN/ct9bkwoBQCgFAKAUAoBQCgFAKAUBFvTsJfLf2mgF19hF5ae0UBKoBQCgP4RQHyIVGxV/YVnLMdKPusGRQCgFAKAUAoBQCgFAKAUAoBQCgIt6dhL5b+00AuvsIvLT2igJVAKAUAoBQCgFAKAUAoBQCgFAKAUAoBQCgFAKAi3p2Evlv7TQEe7bfEIYwZIwRGoILLq+EUBI0jDvYuNedANIw72LjXnQDSMO9i4150A0jDvYuNedANIw72LjXnQDSMO9i4150A0jDvYuNedANIw72LjXnQDSMO9i4150A0jDvYuNedANIw72LjXnQDSMO9i4150A0jDvYuNedANIw72LjXnQDSMO9i4150A0jDvYuNedANIw72LjXnQDSMO9i4150A0jDvYuNedANIw72LjXnQEe8rfEYZAJIyTGwADLr+E0B//2Q=="/>
          <p:cNvSpPr>
            <a:spLocks noChangeAspect="1" noChangeArrowheads="1"/>
          </p:cNvSpPr>
          <p:nvPr/>
        </p:nvSpPr>
        <p:spPr bwMode="auto">
          <a:xfrm>
            <a:off x="155575" y="-547688"/>
            <a:ext cx="20955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4" name="Picture 53" descr="European Federation of Road Traffic Victims (FEVR)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092" y="2402511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 descr="Finnish Transport Safety Agenc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2767" y="1142036"/>
            <a:ext cx="7493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" descr="Safer Roads Foundatio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1032" y="2461248"/>
            <a:ext cx="574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0" descr="Chalmers University of Technolog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0267" y="11293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2" descr="Parliamentary Advisory Council for Transport Safety (PACTS)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955" y="11499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6" descr="Road and Safety, Polan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8792" y="17770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8" descr="Medizinischen Hochschule Hannover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4305" y="18024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0" descr="Association Prévention Routière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4082" y="2354886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2" descr="Folksam Research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0780" y="1778625"/>
            <a:ext cx="7493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4" descr="Liikenneturva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92" y="1791323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6" descr="Confederación Nacional de Autoescuelas (CNAE) (ES)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1455" y="113568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entre for Transport and Logistics (CTL), Sapienza – University of Rome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3607" y="3791573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2" descr="Belgian Road Safety Institute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742" y="45281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36" descr="Swedish Abstaining Motorists’ Association (MHF)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4905" y="2372348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8" descr="Road Safety Institute – Panos Mylonas, Greece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8756" y="5098332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40" descr="Road Safety Authority, Ireland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2892" y="4461498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48" descr="Austrian Road Safety Board – KFV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6617" y="1807198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49" descr="MOVING International Road Safety Association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0430" y="1164261"/>
            <a:ext cx="7493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51" descr="Institute for Transport Studies, University of Leeds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07" y="3677273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53" descr="Finnish Motor Insurers’ Centre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617" y="445356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55" descr="Dutch Safety Board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8332" y="1142036"/>
            <a:ext cx="7508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57" descr="P.A.U. Education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130" y="3078788"/>
            <a:ext cx="565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59" descr="Fundación MAPFRE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7767" y="3721722"/>
            <a:ext cx="920750" cy="59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1" descr="Auto und Reiseclub Deutschland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4117" y="44646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63" descr="International Motorcycling Federation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9892" y="297718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65" descr="Road Traffic Safety Agency of the Republic of Serbia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9117" y="45027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67" descr="Global Road Safety Partnership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1615" y="5130530"/>
            <a:ext cx="7493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69" descr="Hellenic Institute of Transport – Centre for Research and Technology Hellas (CERTH)"/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467" y="3737600"/>
            <a:ext cx="75088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71" descr="Norwegian Abstaining Motorists’ Association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7667" y="44646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73" descr="Danish Road Safety Council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6282" y="3728075"/>
            <a:ext cx="75088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75" descr="German Road Safety Council / Deutscher Verkehrssicherheitsrat (DVR)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2567" y="3104932"/>
            <a:ext cx="7508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77" descr="Motor Transport Institute, Poland"/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9917" y="299941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79" descr="Region Midtjylland – Central Region Denmark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467" y="4471025"/>
            <a:ext cx="75088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81" descr="Czech Transport Research Center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8517" y="30295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83" descr="Swiss Council for Accident Prevention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2617" y="2386636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85" descr="Catalan Traffic Service (SCT)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8942" y="237552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87" descr="VdTÜV"/>
          <p:cNvPicPr>
            <a:picLocks noChangeAspect="1" noChangeArrowheads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317" y="5177706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89" descr="Flemish Foundation for Traffic Knowledge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592" y="306926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91" descr="Centro Studi Città Amica (CeSCAm), University of Brescia"/>
          <p:cNvPicPr>
            <a:picLocks noChangeAspect="1" noChangeArrowheads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992" y="3742361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3" descr="Vehicle Technology Research Centre, University of Birmingham"/>
          <p:cNvPicPr>
            <a:picLocks noChangeAspect="1" noChangeArrowheads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8442" y="5171893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95" descr="Norwegian Council for Road Safety"/>
          <p:cNvPicPr>
            <a:picLocks noChangeAspect="1" noChangeArrowheads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047" y="5183006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7" descr="Transport Safety Research Centre, Loughborough University"/>
          <p:cNvPicPr>
            <a:picLocks noChangeAspect="1" noChangeArrowheads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0592" y="567777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28" descr="Slovenian Traffic Safety Agency"/>
          <p:cNvPicPr>
            <a:picLocks noChangeAspect="1" noChangeArrowheads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6405" y="177862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083345" y="1813096"/>
            <a:ext cx="662993" cy="42621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7124837" y="1170359"/>
            <a:ext cx="620420" cy="398841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116653" y="5793875"/>
            <a:ext cx="658612" cy="423393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142153" y="5698263"/>
            <a:ext cx="807342" cy="51900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3017010" y="5607769"/>
            <a:ext cx="944720" cy="607320"/>
          </a:xfrm>
          <a:prstGeom prst="rect">
            <a:avLst/>
          </a:prstGeom>
        </p:spPr>
      </p:pic>
      <p:pic>
        <p:nvPicPr>
          <p:cNvPr id="107" name="Picture 2" descr="ARPER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54" y="5596986"/>
            <a:ext cx="569537" cy="5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1" descr="prp logo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275" y="2404426"/>
            <a:ext cx="1184120" cy="44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6995140" y="3807562"/>
            <a:ext cx="1321276" cy="2819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590" y="5607769"/>
            <a:ext cx="953358" cy="520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7124838" y="4962018"/>
            <a:ext cx="700868" cy="7117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136042" y="2923068"/>
            <a:ext cx="878601" cy="6879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4068693" y="5068043"/>
            <a:ext cx="777241" cy="4996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7343550" y="5705405"/>
            <a:ext cx="972866" cy="5047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331712"/>
            <a:ext cx="1547142" cy="284806"/>
          </a:xfrm>
          <a:prstGeom prst="rect">
            <a:avLst/>
          </a:prstGeom>
        </p:spPr>
      </p:pic>
      <p:pic>
        <p:nvPicPr>
          <p:cNvPr id="1026" name="Picture 2" descr="http://awsr.be/sites/all/themes/custom/expansion/logo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839" y="6194697"/>
            <a:ext cx="1163291" cy="55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12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2586B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b="19403"/>
          <a:stretch>
            <a:fillRect/>
          </a:stretch>
        </p:blipFill>
        <p:spPr bwMode="auto">
          <a:xfrm>
            <a:off x="613835" y="303743"/>
            <a:ext cx="2074333" cy="1915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59833" y="2334686"/>
            <a:ext cx="4430184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  <a:t>Monitoring EU transport </a:t>
            </a:r>
            <a:b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  <a:t>safety policy</a:t>
            </a:r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7308853" y="188386"/>
            <a:ext cx="935567" cy="75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endParaRPr lang="de-DE" altLang="en-US" sz="1733">
              <a:solidFill>
                <a:srgbClr val="FFFFFF"/>
              </a:solidFill>
            </a:endParaRPr>
          </a:p>
          <a:p>
            <a:pPr defTabSz="912239" eaLnBrk="1" hangingPunct="1">
              <a:spcBef>
                <a:spcPct val="50000"/>
              </a:spcBef>
            </a:pPr>
            <a:endParaRPr lang="de-DE" altLang="en-US" sz="1733">
              <a:solidFill>
                <a:srgbClr val="FFFFFF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613835" y="5033435"/>
            <a:ext cx="1439333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endParaRPr lang="nl-BE" altLang="en-US" sz="1733">
              <a:solidFill>
                <a:srgbClr val="000000"/>
              </a:solidFill>
            </a:endParaRPr>
          </a:p>
        </p:txBody>
      </p:sp>
      <p:graphicFrame>
        <p:nvGraphicFramePr>
          <p:cNvPr id="20486" name="Object 11"/>
          <p:cNvGraphicFramePr>
            <a:graphicFrameLocks noChangeAspect="1"/>
          </p:cNvGraphicFramePr>
          <p:nvPr/>
        </p:nvGraphicFramePr>
        <p:xfrm>
          <a:off x="3735919" y="275167"/>
          <a:ext cx="1356783" cy="1598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name="Photo Editor Photo" r:id="rId5" imgW="7497221" imgH="9580952" progId="">
                  <p:embed/>
                </p:oleObj>
              </mc:Choice>
              <mc:Fallback>
                <p:oleObj name="Photo Editor Photo" r:id="rId5" imgW="7497221" imgH="95809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5919" y="275167"/>
                        <a:ext cx="1356783" cy="15980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5073652" y="330200"/>
            <a:ext cx="4070349" cy="193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>
            <a:spAutoFit/>
          </a:bodyPr>
          <a:lstStyle/>
          <a:p>
            <a:pPr defTabSz="912239" eaLnBrk="1" hangingPunct="1">
              <a:spcBef>
                <a:spcPct val="50000"/>
              </a:spcBef>
              <a:defRPr/>
            </a:pPr>
            <a:r>
              <a:rPr lang="de-DE" altLang="en-US" sz="2667" dirty="0">
                <a:solidFill>
                  <a:srgbClr val="CC6600"/>
                </a:solidFill>
                <a:latin typeface="Frutiger-Bold" pitchFamily="2" charset="0"/>
              </a:rPr>
              <a:t>Road Safety Performance Index (PIN)</a:t>
            </a:r>
          </a:p>
          <a:p>
            <a:pPr defTabSz="912239" eaLnBrk="1" hangingPunct="1">
              <a:spcBef>
                <a:spcPct val="50000"/>
              </a:spcBef>
              <a:defRPr/>
            </a:pPr>
            <a:r>
              <a:rPr lang="de-DE" altLang="en-US" sz="2667" dirty="0">
                <a:solidFill>
                  <a:prstClr val="black"/>
                </a:solidFill>
                <a:latin typeface="Frutiger-Light" pitchFamily="2" charset="0"/>
              </a:rPr>
              <a:t>Ranking EU countries‘ performances</a:t>
            </a:r>
            <a:endParaRPr lang="en-US" altLang="en-US" sz="2667" dirty="0">
              <a:solidFill>
                <a:prstClr val="black"/>
              </a:solidFill>
              <a:latin typeface="Frutiger-Light" pitchFamily="2" charset="0"/>
            </a:endParaRPr>
          </a:p>
        </p:txBody>
      </p:sp>
      <p:sp>
        <p:nvSpPr>
          <p:cNvPr id="24" name="Bent Arrow 23"/>
          <p:cNvSpPr/>
          <p:nvPr/>
        </p:nvSpPr>
        <p:spPr bwMode="auto">
          <a:xfrm>
            <a:off x="7452784" y="3213100"/>
            <a:ext cx="812800" cy="584775"/>
          </a:xfrm>
          <a:prstGeom prst="ben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40" tIns="45720" rIns="91440" bIns="45720">
            <a:spAutoFit/>
          </a:bodyPr>
          <a:lstStyle/>
          <a:p>
            <a:pPr defTabSz="912239" eaLnBrk="1" hangingPunct="1">
              <a:spcBef>
                <a:spcPct val="50000"/>
              </a:spcBef>
              <a:defRPr/>
            </a:pPr>
            <a:endParaRPr lang="fr-BE" sz="3200" dirty="0">
              <a:solidFill>
                <a:srgbClr val="000000"/>
              </a:solidFill>
              <a:latin typeface="Frutiger-Bold" pitchFamily="2" charset="0"/>
            </a:endParaRPr>
          </a:p>
        </p:txBody>
      </p:sp>
      <p:sp>
        <p:nvSpPr>
          <p:cNvPr id="20489" name="Text Box 5"/>
          <p:cNvSpPr txBox="1">
            <a:spLocks noChangeArrowheads="1"/>
          </p:cNvSpPr>
          <p:nvPr/>
        </p:nvSpPr>
        <p:spPr bwMode="auto">
          <a:xfrm>
            <a:off x="-345017" y="6047318"/>
            <a:ext cx="3875617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2239" eaLnBrk="1" hangingPunct="1"/>
            <a:r>
              <a:rPr lang="en-GB" altLang="en-US" sz="2667">
                <a:solidFill>
                  <a:srgbClr val="CC6600"/>
                </a:solidFill>
                <a:latin typeface="Frutiger-Bold" pitchFamily="2" charset="0"/>
              </a:rPr>
              <a:t>SAFE &amp; SOBER</a:t>
            </a:r>
          </a:p>
        </p:txBody>
      </p:sp>
      <p:pic>
        <p:nvPicPr>
          <p:cNvPr id="20490" name="Picture 5" descr="C:\Documents and Settings\owner\Desktop\Alcolock pictures\ACS_alcolock_v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3" y="4802720"/>
            <a:ext cx="1468967" cy="118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872" y="4905666"/>
            <a:ext cx="3632551" cy="117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20" descr="iSAFER_logo_small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585" y="2504017"/>
            <a:ext cx="3589867" cy="1202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21" descr="logo_praise_rgb-300x200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719" y="4175128"/>
            <a:ext cx="1883833" cy="1255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34" y="3360979"/>
            <a:ext cx="2923268" cy="120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8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255185" y="3433234"/>
            <a:ext cx="7505700" cy="80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b"/>
          <a:lstStyle>
            <a:lvl1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GB" altLang="en-US" sz="4000">
              <a:solidFill>
                <a:prstClr val="black"/>
              </a:solidFill>
              <a:latin typeface="Frutiger-Light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40401" y="5437717"/>
            <a:ext cx="7505700" cy="802216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endParaRPr lang="en-GB" sz="4000" dirty="0">
              <a:solidFill>
                <a:srgbClr val="0070C0"/>
              </a:solidFill>
              <a:latin typeface="Frutiger-Light" pitchFamily="2" charset="0"/>
            </a:endParaRPr>
          </a:p>
        </p:txBody>
      </p:sp>
      <p:pic>
        <p:nvPicPr>
          <p:cNvPr id="9221" name="Picture 2" descr="18 June 2015 – Road Safety Performance Index (PIN) Conference, Brusse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9"/>
          <a:stretch/>
        </p:blipFill>
        <p:spPr bwMode="auto">
          <a:xfrm>
            <a:off x="1" y="0"/>
            <a:ext cx="91730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0719" y="2187332"/>
            <a:ext cx="57748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7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</a:rPr>
              <a:t>2014</a:t>
            </a:r>
          </a:p>
          <a:p>
            <a:r>
              <a:rPr lang="en-GB" altLang="en-US" sz="7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</a:rPr>
              <a:t>A bad year for road safety</a:t>
            </a:r>
          </a:p>
          <a:p>
            <a:endParaRPr lang="en-GB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9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385883" y="935607"/>
            <a:ext cx="50050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2000" dirty="0">
                <a:solidFill>
                  <a:srgbClr val="CC6600"/>
                </a:solidFill>
                <a:latin typeface="Frutiger-Bold" pitchFamily="2" charset="0"/>
              </a:rPr>
              <a:t>25,</a:t>
            </a:r>
            <a:r>
              <a:rPr lang="lt-LT" altLang="en-US" sz="12000" dirty="0">
                <a:solidFill>
                  <a:srgbClr val="CC6600"/>
                </a:solidFill>
                <a:latin typeface="Frutiger-Bold" pitchFamily="2" charset="0"/>
              </a:rPr>
              <a:t>964</a:t>
            </a:r>
            <a:endParaRPr lang="en-GB" altLang="en-US" sz="1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73498" y="3886291"/>
            <a:ext cx="5438775" cy="601663"/>
          </a:xfrm>
          <a:prstGeom prst="rect">
            <a:avLst/>
          </a:prstGeom>
        </p:spPr>
        <p:txBody>
          <a:bodyPr lIns="68580" tIns="34291" rIns="68580" bIns="34291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>people died in road traffic in the EU in 2014 </a:t>
            </a:r>
            <a:endParaRPr lang="en-GB" sz="4000" dirty="0">
              <a:solidFill>
                <a:prstClr val="black"/>
              </a:solidFill>
              <a:latin typeface="Frutiger-Roman" pitchFamily="2" charset="0"/>
            </a:endParaRPr>
          </a:p>
        </p:txBody>
      </p:sp>
      <p:pic>
        <p:nvPicPr>
          <p:cNvPr id="1843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69" y="5917679"/>
            <a:ext cx="2225995" cy="72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77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80839" y="776654"/>
            <a:ext cx="9251949" cy="8001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>% change in road deaths 2013-2014</a:t>
            </a:r>
            <a:endParaRPr lang="en-GB" sz="5333" dirty="0">
              <a:latin typeface="Frutiger-Roman" pitchFamily="2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908562"/>
              </p:ext>
            </p:extLst>
          </p:nvPr>
        </p:nvGraphicFramePr>
        <p:xfrm>
          <a:off x="2" y="1562100"/>
          <a:ext cx="9143999" cy="529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9193" y="1685091"/>
            <a:ext cx="3953523" cy="913199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667" dirty="0" smtClean="0">
                <a:solidFill>
                  <a:schemeClr val="bg1"/>
                </a:solidFill>
                <a:latin typeface="Frutiger-Roman" pitchFamily="2" charset="0"/>
              </a:rPr>
              <a:t>CROATIA    -16%</a:t>
            </a:r>
            <a:endParaRPr lang="en-US" sz="2667" dirty="0">
              <a:solidFill>
                <a:schemeClr val="bg1"/>
              </a:solidFill>
              <a:latin typeface="Frutiger-Roman" pitchFamily="2" charset="0"/>
            </a:endParaRPr>
          </a:p>
          <a:p>
            <a:r>
              <a:rPr lang="en-GB" sz="2667" dirty="0" smtClean="0">
                <a:solidFill>
                  <a:schemeClr val="bg1"/>
                </a:solidFill>
                <a:latin typeface="Frutiger-Roman" pitchFamily="2" charset="0"/>
              </a:rPr>
              <a:t>SLOVENIA   -13%</a:t>
            </a:r>
            <a:endParaRPr lang="en-US" sz="2667" dirty="0">
              <a:solidFill>
                <a:schemeClr val="bg1"/>
              </a:solidFill>
              <a:latin typeface="Frutiger-Rom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0152" y="5606479"/>
            <a:ext cx="2520280" cy="461665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r>
              <a:rPr lang="fr-BE" dirty="0" smtClean="0">
                <a:solidFill>
                  <a:schemeClr val="bg1"/>
                </a:solidFill>
                <a:latin typeface="+mn-lt"/>
              </a:rPr>
              <a:t>11. PL -4.6%</a:t>
            </a:r>
            <a:endParaRPr lang="fr-BE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83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026" y="-108156"/>
            <a:ext cx="7886700" cy="1189703"/>
          </a:xfrm>
        </p:spPr>
        <p:txBody>
          <a:bodyPr>
            <a:noAutofit/>
          </a:bodyPr>
          <a:lstStyle/>
          <a:p>
            <a:r>
              <a:rPr lang="en-US" sz="5000" b="1" dirty="0">
                <a:latin typeface="Frutiger-Roman" pitchFamily="2" charset="0"/>
              </a:rPr>
              <a:t/>
            </a:r>
            <a:br>
              <a:rPr lang="en-US" sz="5000" b="1" dirty="0">
                <a:latin typeface="Frutiger-Roman" pitchFamily="2" charset="0"/>
              </a:rPr>
            </a:br>
            <a:r>
              <a:rPr lang="en-US" sz="5000" b="1" dirty="0">
                <a:latin typeface="Frutiger-Roman" pitchFamily="2" charset="0"/>
              </a:rPr>
              <a:t/>
            </a:r>
            <a:br>
              <a:rPr lang="en-US" sz="5000" b="1" dirty="0">
                <a:latin typeface="Frutiger-Roman" pitchFamily="2" charset="0"/>
              </a:rPr>
            </a:br>
            <a:r>
              <a:rPr lang="en-US" sz="5000" b="1" dirty="0">
                <a:latin typeface="Frutiger-Roman" pitchFamily="2" charset="0"/>
              </a:rPr>
              <a:t>% change in road deaths 2010-2014</a:t>
            </a:r>
            <a:r>
              <a:rPr lang="en-GB" sz="5000" b="1" dirty="0">
                <a:latin typeface="Frutiger-Roman" pitchFamily="2" charset="0"/>
              </a:rPr>
              <a:t/>
            </a:r>
            <a:br>
              <a:rPr lang="en-GB" sz="5000" b="1" dirty="0">
                <a:latin typeface="Frutiger-Roman" pitchFamily="2" charset="0"/>
              </a:rPr>
            </a:br>
            <a:endParaRPr lang="en-GB" sz="5000" b="1" dirty="0">
              <a:latin typeface="Frutiger-Roman" pitchFamily="2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0" y="1488832"/>
          <a:ext cx="9144000" cy="5369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4788024" y="1196752"/>
            <a:ext cx="3544749" cy="1246495"/>
          </a:xfrm>
          <a:prstGeom prst="rect">
            <a:avLst/>
          </a:prstGeom>
          <a:solidFill>
            <a:srgbClr val="F60000">
              <a:alpha val="46667"/>
            </a:srgb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BE" sz="2500" dirty="0" smtClean="0">
                <a:solidFill>
                  <a:schemeClr val="bg1"/>
                </a:solidFill>
                <a:latin typeface="Frutiger-Roman" pitchFamily="2" charset="0"/>
              </a:rPr>
              <a:t>30</a:t>
            </a:r>
            <a:r>
              <a:rPr lang="en-US" sz="2500" dirty="0" smtClean="0">
                <a:solidFill>
                  <a:schemeClr val="bg1"/>
                </a:solidFill>
                <a:latin typeface="Frutiger-Roman" pitchFamily="2" charset="0"/>
              </a:rPr>
              <a:t>.</a:t>
            </a:r>
            <a:r>
              <a:rPr lang="lt-LT" sz="2500" dirty="0" smtClean="0">
                <a:solidFill>
                  <a:schemeClr val="bg1"/>
                </a:solidFill>
                <a:latin typeface="Frutiger-Roman" pitchFamily="2" charset="0"/>
              </a:rPr>
              <a:t> </a:t>
            </a:r>
            <a:r>
              <a:rPr lang="lt-LT" sz="2500" dirty="0">
                <a:solidFill>
                  <a:schemeClr val="bg1"/>
                </a:solidFill>
                <a:latin typeface="Frutiger-Roman" pitchFamily="2" charset="0"/>
              </a:rPr>
              <a:t>ESTONIA</a:t>
            </a:r>
            <a:r>
              <a:rPr lang="en-GB" sz="2500" dirty="0">
                <a:solidFill>
                  <a:schemeClr val="bg1"/>
                </a:solidFill>
                <a:latin typeface="Frutiger-Roman" pitchFamily="2" charset="0"/>
              </a:rPr>
              <a:t> -1%</a:t>
            </a:r>
            <a:endParaRPr lang="en-US" sz="2500" dirty="0">
              <a:solidFill>
                <a:schemeClr val="bg1"/>
              </a:solidFill>
              <a:latin typeface="Frutiger-Light" pitchFamily="2" charset="0"/>
            </a:endParaRPr>
          </a:p>
          <a:p>
            <a:r>
              <a:rPr lang="en-US" sz="2500" dirty="0" smtClean="0">
                <a:solidFill>
                  <a:schemeClr val="bg1"/>
                </a:solidFill>
                <a:latin typeface="Frutiger-Roman" pitchFamily="2" charset="0"/>
              </a:rPr>
              <a:t>31. </a:t>
            </a:r>
            <a:r>
              <a:rPr lang="lt-LT" sz="2500" dirty="0">
                <a:solidFill>
                  <a:schemeClr val="bg1"/>
                </a:solidFill>
                <a:latin typeface="Frutiger-Roman" pitchFamily="2" charset="0"/>
              </a:rPr>
              <a:t>SWEDEN</a:t>
            </a:r>
            <a:r>
              <a:rPr lang="en-GB" sz="2500" dirty="0">
                <a:solidFill>
                  <a:schemeClr val="bg1"/>
                </a:solidFill>
                <a:latin typeface="Frutiger-Roman" pitchFamily="2" charset="0"/>
              </a:rPr>
              <a:t> 1</a:t>
            </a:r>
            <a:r>
              <a:rPr lang="en-GB" sz="2500" dirty="0" smtClean="0">
                <a:solidFill>
                  <a:schemeClr val="bg1"/>
                </a:solidFill>
                <a:latin typeface="Frutiger-Roman" pitchFamily="2" charset="0"/>
              </a:rPr>
              <a:t>%</a:t>
            </a:r>
          </a:p>
          <a:p>
            <a:r>
              <a:rPr lang="en-GB" sz="2500" dirty="0" smtClean="0">
                <a:solidFill>
                  <a:schemeClr val="bg1"/>
                </a:solidFill>
                <a:latin typeface="Frutiger-Roman" pitchFamily="2" charset="0"/>
              </a:rPr>
              <a:t>32. LUXEMBOURG 9%</a:t>
            </a:r>
            <a:endParaRPr lang="fr-BE" sz="2500" dirty="0">
              <a:solidFill>
                <a:schemeClr val="bg1"/>
              </a:solidFill>
              <a:latin typeface="Frutiger-Ligh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2080" y="5877272"/>
            <a:ext cx="1931939" cy="477054"/>
          </a:xfrm>
          <a:prstGeom prst="rect">
            <a:avLst/>
          </a:prstGeom>
          <a:solidFill>
            <a:srgbClr val="FF7C80"/>
          </a:solidFill>
        </p:spPr>
        <p:txBody>
          <a:bodyPr wrap="none" rtlCol="0">
            <a:spAutoFit/>
          </a:bodyPr>
          <a:lstStyle/>
          <a:p>
            <a:r>
              <a:rPr lang="fr-BE" sz="2500" dirty="0" smtClean="0">
                <a:solidFill>
                  <a:schemeClr val="bg1"/>
                </a:solidFill>
                <a:latin typeface="Frutiger-Roman" pitchFamily="2" charset="0"/>
                <a:cs typeface="+mn-cs"/>
              </a:rPr>
              <a:t>16. PL -18%</a:t>
            </a:r>
            <a:endParaRPr lang="fr-BE" sz="2500" dirty="0">
              <a:solidFill>
                <a:schemeClr val="bg1"/>
              </a:solidFill>
              <a:latin typeface="Frutiger-Roman" pitchFamily="2" charset="0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 rot="900000">
            <a:off x="4662799" y="6159790"/>
            <a:ext cx="258958" cy="735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76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84"/>
          <a:stretch/>
        </p:blipFill>
        <p:spPr bwMode="auto">
          <a:xfrm>
            <a:off x="217667" y="255451"/>
            <a:ext cx="8926333" cy="644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1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51" y="0"/>
            <a:ext cx="43180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0117" y="953558"/>
            <a:ext cx="8534400" cy="8001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>Road deaths per million inhabitants in 2014</a:t>
            </a:r>
            <a:endParaRPr lang="en-GB" sz="5333" dirty="0">
              <a:latin typeface="Frutiger-Rom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18" y="1578718"/>
            <a:ext cx="7612575" cy="5129068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3" y="1758948"/>
            <a:ext cx="1016000" cy="189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47969" y="1796091"/>
            <a:ext cx="1460983" cy="222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67" b="1" dirty="0"/>
              <a:t>&lt; 30</a:t>
            </a:r>
          </a:p>
          <a:p>
            <a:r>
              <a:rPr lang="en-GB" sz="2667" b="1" dirty="0"/>
              <a:t>30-36</a:t>
            </a:r>
          </a:p>
          <a:p>
            <a:r>
              <a:rPr lang="en-GB" sz="2667" b="1" dirty="0"/>
              <a:t>37-80</a:t>
            </a:r>
          </a:p>
          <a:p>
            <a:r>
              <a:rPr lang="en-GB" sz="2667" b="1" dirty="0"/>
              <a:t>&gt;80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5814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303"/>
            <a:ext cx="9144000" cy="916023"/>
          </a:xfrm>
        </p:spPr>
        <p:txBody>
          <a:bodyPr/>
          <a:lstStyle/>
          <a:p>
            <a:pPr algn="ctr"/>
            <a:r>
              <a:rPr lang="en-GB" sz="4400" b="1" dirty="0" smtClean="0">
                <a:solidFill>
                  <a:srgbClr val="CC6600"/>
                </a:solidFill>
                <a:latin typeface="Frutiger-Roman" pitchFamily="2" charset="0"/>
              </a:rPr>
              <a:t>Road deaths per </a:t>
            </a:r>
            <a:r>
              <a:rPr lang="en-GB" sz="4400" b="1" dirty="0" err="1" smtClean="0">
                <a:solidFill>
                  <a:srgbClr val="CC6600"/>
                </a:solidFill>
                <a:latin typeface="Frutiger-Roman" pitchFamily="2" charset="0"/>
              </a:rPr>
              <a:t>mln</a:t>
            </a:r>
            <a:r>
              <a:rPr lang="en-GB" sz="4400" b="1" dirty="0" smtClean="0">
                <a:solidFill>
                  <a:srgbClr val="CC6600"/>
                </a:solidFill>
                <a:latin typeface="Frutiger-Roman" pitchFamily="2" charset="0"/>
              </a:rPr>
              <a:t>. inhabitants</a:t>
            </a:r>
            <a:endParaRPr lang="en-GB" sz="4400" b="1" dirty="0">
              <a:solidFill>
                <a:srgbClr val="CC6600"/>
              </a:solidFill>
              <a:latin typeface="Frutiger-Roman" pitchFamily="2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561905"/>
              </p:ext>
            </p:extLst>
          </p:nvPr>
        </p:nvGraphicFramePr>
        <p:xfrm>
          <a:off x="95534" y="1514902"/>
          <a:ext cx="9144000" cy="541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84168" y="974412"/>
            <a:ext cx="2376264" cy="477054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r>
              <a:rPr lang="fr-BE" sz="2500" dirty="0" err="1" smtClean="0">
                <a:solidFill>
                  <a:schemeClr val="bg1"/>
                </a:solidFill>
                <a:latin typeface="Frutiger-Roman" pitchFamily="2" charset="0"/>
                <a:cs typeface="+mn-cs"/>
              </a:rPr>
              <a:t>Poland</a:t>
            </a:r>
            <a:r>
              <a:rPr lang="fr-BE" sz="2500" dirty="0" smtClean="0">
                <a:solidFill>
                  <a:schemeClr val="bg1"/>
                </a:solidFill>
                <a:latin typeface="Frutiger-Roman" pitchFamily="2" charset="0"/>
                <a:cs typeface="+mn-cs"/>
              </a:rPr>
              <a:t> 	84</a:t>
            </a:r>
            <a:endParaRPr lang="fr-BE" sz="2500" dirty="0">
              <a:solidFill>
                <a:schemeClr val="bg1"/>
              </a:solidFill>
              <a:latin typeface="Frutiger-Roman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87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1581151" y="1095479"/>
            <a:ext cx="598487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2000" dirty="0">
                <a:solidFill>
                  <a:srgbClr val="CC6600"/>
                </a:solidFill>
                <a:latin typeface="Frutiger-Bold" pitchFamily="2" charset="0"/>
              </a:rPr>
              <a:t>203,500</a:t>
            </a:r>
            <a:endParaRPr lang="en-GB" altLang="en-US" sz="1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13551" y="3928481"/>
            <a:ext cx="5438775" cy="601663"/>
          </a:xfrm>
          <a:prstGeom prst="rect">
            <a:avLst/>
          </a:prstGeom>
        </p:spPr>
        <p:txBody>
          <a:bodyPr lIns="68580" tIns="34291" rIns="68580" bIns="34291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>seriously injured in road traffic in the EU in 2014 </a:t>
            </a:r>
            <a:endParaRPr lang="en-GB" sz="4000" dirty="0">
              <a:solidFill>
                <a:prstClr val="black"/>
              </a:solidFill>
              <a:latin typeface="Frutiger-Roman" pitchFamily="2" charset="0"/>
            </a:endParaRPr>
          </a:p>
        </p:txBody>
      </p:sp>
      <p:sp>
        <p:nvSpPr>
          <p:cNvPr id="20486" name="TextBox 1"/>
          <p:cNvSpPr txBox="1">
            <a:spLocks noChangeArrowheads="1"/>
          </p:cNvSpPr>
          <p:nvPr/>
        </p:nvSpPr>
        <p:spPr bwMode="auto">
          <a:xfrm>
            <a:off x="7096920" y="1410981"/>
            <a:ext cx="938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2000" dirty="0">
                <a:solidFill>
                  <a:srgbClr val="CC6600"/>
                </a:solidFill>
                <a:latin typeface="Frutiger-Bold" pitchFamily="2" charset="0"/>
                <a:cs typeface="+mn-cs"/>
              </a:rPr>
              <a:t>*</a:t>
            </a:r>
            <a:endParaRPr lang="en-GB" altLang="en-US" sz="2000" dirty="0">
              <a:solidFill>
                <a:srgbClr val="CC6600"/>
              </a:solidFill>
              <a:latin typeface="Frutiger-Bold" pitchFamily="2" charset="0"/>
              <a:cs typeface="+mn-cs"/>
            </a:endParaRP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2160383" y="4802437"/>
            <a:ext cx="6345111" cy="43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2251" i="1" dirty="0">
                <a:solidFill>
                  <a:srgbClr val="CC6600"/>
                </a:solidFill>
                <a:latin typeface="Frutiger-Light" pitchFamily="2" charset="0"/>
                <a:cs typeface="+mn-cs"/>
              </a:rPr>
              <a:t>*Data from police records in 23 EU countries</a:t>
            </a:r>
            <a:endParaRPr lang="en-GB" altLang="en-US" sz="2251" i="1" dirty="0">
              <a:solidFill>
                <a:srgbClr val="CC6600"/>
              </a:solidFill>
              <a:latin typeface="Frutiger-Light" pitchFamily="2" charset="0"/>
              <a:cs typeface="+mn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535" y="5918605"/>
            <a:ext cx="2225995" cy="72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" y="674595"/>
            <a:ext cx="4364865" cy="487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Average annual reduction in deaths</a:t>
            </a:r>
          </a:p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In EU28</a:t>
            </a: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933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r>
              <a:rPr lang="en-US" sz="12800" b="1" dirty="0">
                <a:solidFill>
                  <a:srgbClr val="CC6600"/>
                </a:solidFill>
                <a:latin typeface="Frutiger-Light" pitchFamily="2" charset="0"/>
              </a:rPr>
              <a:t>6.2%</a:t>
            </a:r>
            <a:endParaRPr lang="en-GB" sz="12800" b="1" dirty="0">
              <a:latin typeface="Frutiger-Light" pitchFamily="2" charset="0"/>
            </a:endParaRPr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1" y="674594"/>
            <a:ext cx="4994031" cy="487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Average annual reduction in recorded</a:t>
            </a:r>
          </a:p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serious injuries in EU28</a:t>
            </a: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933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r>
              <a:rPr lang="en-US" sz="12800" b="1" dirty="0">
                <a:solidFill>
                  <a:srgbClr val="CC6600"/>
                </a:solidFill>
                <a:latin typeface="Frutiger-Light" pitchFamily="2" charset="0"/>
              </a:rPr>
              <a:t>2.6%</a:t>
            </a:r>
            <a:endParaRPr lang="en-GB" sz="12800" b="1" dirty="0">
              <a:latin typeface="Frutiger-Light" pitchFamily="2" charset="0"/>
            </a:endParaRPr>
          </a:p>
          <a:p>
            <a:endParaRPr lang="en-GB" sz="3200" dirty="0"/>
          </a:p>
        </p:txBody>
      </p:sp>
      <p:pic>
        <p:nvPicPr>
          <p:cNvPr id="5" name="Picture 4" descr="http://www.sabre-roads.org.uk/wiki/images/2/2a/TSRGD_5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99" y="4847723"/>
            <a:ext cx="1983403" cy="172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7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-900608" y="0"/>
            <a:ext cx="9398091" cy="765175"/>
          </a:xfrm>
        </p:spPr>
        <p:txBody>
          <a:bodyPr/>
          <a:lstStyle/>
          <a:p>
            <a:r>
              <a:rPr lang="nl-BE" altLang="en-US" dirty="0" smtClean="0"/>
              <a:t>        </a:t>
            </a:r>
            <a:r>
              <a:rPr lang="nl-BE" altLang="en-US" sz="3400" dirty="0" smtClean="0"/>
              <a:t>Drink-driving in the EU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417" y="989264"/>
            <a:ext cx="631087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Font typeface="Frutiger-Roman" pitchFamily="2" charset="0"/>
              <a:buChar char="•"/>
              <a:defRPr sz="2800">
                <a:solidFill>
                  <a:schemeClr val="tx1"/>
                </a:solidFill>
                <a:latin typeface="Frutiger-Roman" pitchFamily="2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4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0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500"/>
              </a:spcBef>
              <a:buNone/>
            </a:pPr>
            <a:r>
              <a:rPr lang="en-GB" altLang="fr-FR" sz="2300" kern="0" dirty="0"/>
              <a:t>While the dangers linked to drink driving are fairly well understood, the phenomenon is still </a:t>
            </a:r>
            <a:r>
              <a:rPr lang="en-GB" altLang="fr-FR" sz="2300" kern="0" dirty="0" smtClean="0"/>
              <a:t>widespread </a:t>
            </a:r>
            <a:r>
              <a:rPr lang="en-GB" altLang="fr-FR" sz="2300" kern="0" dirty="0"/>
              <a:t>in the EU:</a:t>
            </a:r>
          </a:p>
          <a:p>
            <a:pPr>
              <a:spcBef>
                <a:spcPts val="1500"/>
              </a:spcBef>
            </a:pPr>
            <a:r>
              <a:rPr lang="en-GB" altLang="fr-FR" sz="2200" kern="0" dirty="0" smtClean="0"/>
              <a:t>Up </a:t>
            </a:r>
            <a:r>
              <a:rPr lang="en-GB" altLang="fr-FR" sz="2200" kern="0" dirty="0"/>
              <a:t>to 1.5 - 2% of </a:t>
            </a:r>
            <a:r>
              <a:rPr lang="en-GB" altLang="fr-FR" sz="2200" kern="0" dirty="0" smtClean="0"/>
              <a:t>Km </a:t>
            </a:r>
            <a:r>
              <a:rPr lang="en-GB" altLang="fr-FR" sz="2200" kern="0" dirty="0"/>
              <a:t>driven in the EU are driven with an illegal Blood Alcohol </a:t>
            </a:r>
            <a:r>
              <a:rPr lang="en-GB" altLang="fr-FR" sz="2200" kern="0" dirty="0" smtClean="0"/>
              <a:t>Concentration</a:t>
            </a:r>
          </a:p>
          <a:p>
            <a:pPr>
              <a:spcBef>
                <a:spcPts val="1500"/>
              </a:spcBef>
            </a:pPr>
            <a:r>
              <a:rPr lang="en-GB" altLang="fr-FR" sz="2200" kern="0" dirty="0" smtClean="0"/>
              <a:t>Of the 26,025 deaths in 2013, less than 15% were attributed by MS to drink driving. But according to EC, between 19% - 28% of all road deaths across the EU are alcohol-related (over </a:t>
            </a:r>
            <a:r>
              <a:rPr lang="en-US" altLang="fr-FR" sz="2200" kern="0" dirty="0" smtClean="0"/>
              <a:t>30% </a:t>
            </a:r>
            <a:r>
              <a:rPr lang="en-US" altLang="fr-FR" sz="2200" kern="0" dirty="0"/>
              <a:t>of driver deaths) </a:t>
            </a:r>
            <a:r>
              <a:rPr lang="en-US" altLang="fr-FR" sz="2200" dirty="0" smtClean="0">
                <a:latin typeface="Arial" panose="020B0604020202020204" pitchFamily="34" charset="0"/>
              </a:rPr>
              <a:t/>
            </a:r>
            <a:br>
              <a:rPr lang="en-US" altLang="fr-FR" sz="2200" dirty="0" smtClean="0">
                <a:latin typeface="Arial" panose="020B0604020202020204" pitchFamily="34" charset="0"/>
              </a:rPr>
            </a:br>
            <a:endParaRPr lang="en-US" altLang="fr-FR" sz="22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fr-FR" sz="2200" kern="0" dirty="0"/>
              <a:t>Alcohol related crashes are the leading cause of death in the age group 16-25</a:t>
            </a:r>
          </a:p>
          <a:p>
            <a:pPr>
              <a:spcBef>
                <a:spcPts val="1500"/>
              </a:spcBef>
            </a:pPr>
            <a:endParaRPr lang="en-GB" altLang="fr-FR" sz="2300" kern="0" dirty="0" smtClean="0"/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182874"/>
            <a:ext cx="1440160" cy="16127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Picture 9" descr="http://s236.photobucket.com/albums/ff100/imagercc1/archive/page2/drinkanddrive_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2600" y="4293096"/>
            <a:ext cx="2711944" cy="218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 descr="http://www.minutebuzz.com/wp-content/uploads/2011/07/PUB_ALCOOL_HANDICA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2432" y="2204864"/>
            <a:ext cx="2492112" cy="165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377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672513" cy="765175"/>
          </a:xfrm>
        </p:spPr>
        <p:txBody>
          <a:bodyPr/>
          <a:lstStyle/>
          <a:p>
            <a:r>
              <a:rPr lang="en-GB" altLang="en-US" b="0" smtClean="0"/>
              <a:t>Attributing deaths to drink driving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893175" cy="460851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Each Member State has its own way of attributing a road death to drink driving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In 2010, 7 countries attributed fewer than 6% while 5 countries attributed more than 30%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So it is meaningless to compare numbers attributed to drink driving in different countries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But we can look at how the numbers of deaths attributed to drink driving have changed      over recent years</a:t>
            </a:r>
          </a:p>
        </p:txBody>
      </p:sp>
    </p:spTree>
    <p:extLst>
      <p:ext uri="{BB962C8B-B14F-4D97-AF65-F5344CB8AC3E}">
        <p14:creationId xmlns:p14="http://schemas.microsoft.com/office/powerpoint/2010/main" val="21136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0" y="2133601"/>
          <a:ext cx="9144000" cy="454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90501" y="241301"/>
            <a:ext cx="8801100" cy="22733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sz="3200" b="1" dirty="0">
                <a:solidFill>
                  <a:srgbClr val="CC6600"/>
                </a:solidFill>
                <a:latin typeface="Frutiger-Light" pitchFamily="2" charset="0"/>
              </a:rPr>
              <a:t>Progress in tackling drink driving 2001-2014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3200" dirty="0">
              <a:solidFill>
                <a:srgbClr val="CC6600"/>
              </a:solidFill>
              <a:latin typeface="Frutiger-Light" pitchFamily="2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3067" dirty="0">
                <a:latin typeface="Frutiger-Light" pitchFamily="2" charset="0"/>
              </a:rPr>
              <a:t>Difference between the average annual percentage change in deaths attributed to drink driving and corresponding change in other road deaths </a:t>
            </a:r>
          </a:p>
        </p:txBody>
      </p:sp>
      <p:sp>
        <p:nvSpPr>
          <p:cNvPr id="6" name="Oval 5"/>
          <p:cNvSpPr/>
          <p:nvPr/>
        </p:nvSpPr>
        <p:spPr>
          <a:xfrm rot="900000">
            <a:off x="5814927" y="5682224"/>
            <a:ext cx="258958" cy="735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232745" y="2708920"/>
            <a:ext cx="2073003" cy="477054"/>
          </a:xfrm>
          <a:prstGeom prst="rect">
            <a:avLst/>
          </a:prstGeom>
          <a:solidFill>
            <a:srgbClr val="FF7C80"/>
          </a:solidFill>
        </p:spPr>
        <p:txBody>
          <a:bodyPr wrap="none" rtlCol="0">
            <a:spAutoFit/>
          </a:bodyPr>
          <a:lstStyle/>
          <a:p>
            <a:r>
              <a:rPr lang="fr-BE" sz="2500" dirty="0" err="1" smtClean="0">
                <a:solidFill>
                  <a:schemeClr val="bg1"/>
                </a:solidFill>
                <a:latin typeface="Frutiger-Roman" pitchFamily="2" charset="0"/>
                <a:cs typeface="+mn-cs"/>
              </a:rPr>
              <a:t>Poland</a:t>
            </a:r>
            <a:r>
              <a:rPr lang="fr-BE" sz="2500" dirty="0" smtClean="0">
                <a:solidFill>
                  <a:schemeClr val="bg1"/>
                </a:solidFill>
                <a:latin typeface="Frutiger-Roman" pitchFamily="2" charset="0"/>
                <a:cs typeface="+mn-cs"/>
              </a:rPr>
              <a:t> 0.0%</a:t>
            </a:r>
            <a:endParaRPr lang="fr-BE" sz="2500" dirty="0">
              <a:solidFill>
                <a:schemeClr val="bg1"/>
              </a:solidFill>
              <a:latin typeface="Frutiger-Roman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8170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6543" y="260648"/>
            <a:ext cx="3495625" cy="765175"/>
          </a:xfrm>
        </p:spPr>
        <p:txBody>
          <a:bodyPr/>
          <a:lstStyle/>
          <a:p>
            <a:pPr algn="ctr" eaLnBrk="1" hangingPunct="1"/>
            <a:r>
              <a:rPr lang="en-GB" altLang="en-US" sz="3200" dirty="0" smtClean="0">
                <a:cs typeface="Arial" panose="020B0604020202020204" pitchFamily="34" charset="0"/>
              </a:rPr>
              <a:t>BAC limits across the EU</a:t>
            </a:r>
            <a:endParaRPr lang="en-US" altLang="en-US" sz="3200" dirty="0" smtClean="0">
              <a:cs typeface="Arial" panose="020B0604020202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8717" y="1484784"/>
            <a:ext cx="38512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de-DE" sz="2000" kern="0" dirty="0">
                <a:solidFill>
                  <a:srgbClr val="000000"/>
                </a:solidFill>
                <a:latin typeface="Frutiger-Roman" pitchFamily="2" charset="0"/>
              </a:rPr>
              <a:t>An increasing number of countries are lowering their BAC limits to be </a:t>
            </a: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in line with EU recommendation 2001 on maximum BAC legal limit 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defRPr/>
            </a:pPr>
            <a:endParaRPr lang="nl-BE" sz="2000" kern="0" dirty="0">
              <a:solidFill>
                <a:srgbClr val="000000"/>
              </a:solidFill>
              <a:latin typeface="Frutiger-Roman" pitchFamily="2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18 EU countries apply lower BAC for novice drivers                 (0.0 – 0.2)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nl-BE" sz="2000" kern="0" dirty="0">
              <a:solidFill>
                <a:srgbClr val="000000"/>
              </a:solidFill>
              <a:latin typeface="Frutiger-Roman" pitchFamily="2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18 EU countries apply lower BAC for professional drivers (0.0 to 0.2 BAC)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de-DE" sz="2000" kern="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de-DE" sz="1600" b="1" kern="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nl-BE" sz="1600" b="1" kern="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905372"/>
              </p:ext>
            </p:extLst>
          </p:nvPr>
        </p:nvGraphicFramePr>
        <p:xfrm>
          <a:off x="4067944" y="404664"/>
          <a:ext cx="5004050" cy="6171931"/>
        </p:xfrm>
        <a:graphic>
          <a:graphicData uri="http://schemas.openxmlformats.org/drawingml/2006/table">
            <a:tbl>
              <a:tblPr/>
              <a:tblGrid>
                <a:gridCol w="1089422"/>
                <a:gridCol w="1021333"/>
                <a:gridCol w="1429866"/>
                <a:gridCol w="1463429"/>
              </a:tblGrid>
              <a:tr h="4264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Standard BAC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BAC </a:t>
                      </a:r>
                      <a:endParaRPr lang="en-GB" sz="1200" b="1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Commercial </a:t>
                      </a:r>
                      <a:r>
                        <a:rPr lang="en-GB" sz="12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drivers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/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BAC 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/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Novice Drivers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Austria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0.1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0.1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Belgium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Bulgaria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Cyprus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Czech 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Denmark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1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Estonia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Finland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209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France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 (0.2 </a:t>
                      </a: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bus </a:t>
                      </a: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drivers)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Germany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Greece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Hungary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Ireland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Italy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Latvia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Lithuania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Luxembourg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Malta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Netherlands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Poland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Portugal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en-GB" sz="13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  <a:endParaRPr lang="en-US" sz="1300" b="1" i="0" u="none" strike="noStrike" kern="1200" dirty="0" smtClean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Slovakia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Slovenia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Spain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Sweden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UK (except Scotland)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0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t="26430" r="60715" b="50000"/>
          <a:stretch>
            <a:fillRect/>
          </a:stretch>
        </p:blipFill>
        <p:spPr bwMode="auto">
          <a:xfrm>
            <a:off x="1835028" y="5470525"/>
            <a:ext cx="12858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3" t="17857" r="21429" b="8571"/>
          <a:stretch>
            <a:fillRect/>
          </a:stretch>
        </p:blipFill>
        <p:spPr bwMode="auto">
          <a:xfrm>
            <a:off x="2984500" y="928688"/>
            <a:ext cx="61595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-17463" y="66675"/>
            <a:ext cx="7527926" cy="765175"/>
          </a:xfrm>
        </p:spPr>
        <p:txBody>
          <a:bodyPr/>
          <a:lstStyle/>
          <a:p>
            <a:pPr algn="ctr"/>
            <a:r>
              <a:rPr lang="nl-BE" altLang="en-US" sz="3400" smtClean="0">
                <a:cs typeface="Arial" panose="020B0604020202020204" pitchFamily="34" charset="0"/>
              </a:rPr>
              <a:t>Awareness needs to be reinforced</a:t>
            </a:r>
          </a:p>
        </p:txBody>
      </p:sp>
      <p:sp>
        <p:nvSpPr>
          <p:cNvPr id="40965" name="Rectangle 9"/>
          <p:cNvSpPr>
            <a:spLocks noChangeArrowheads="1"/>
          </p:cNvSpPr>
          <p:nvPr/>
        </p:nvSpPr>
        <p:spPr bwMode="auto">
          <a:xfrm>
            <a:off x="0" y="6457950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sz="2000" b="0" i="1" dirty="0">
                <a:solidFill>
                  <a:srgbClr val="000000"/>
                </a:solidFill>
              </a:rPr>
              <a:t>Eurobarometer, Oct. 2010</a:t>
            </a:r>
            <a:endParaRPr lang="nl-BE" altLang="en-US" sz="2000" b="0" i="1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14438"/>
            <a:ext cx="27718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On average only 27% of respondents knew the legal BAC </a:t>
            </a:r>
            <a:r>
              <a:rPr lang="en-US" kern="0" dirty="0" smtClean="0">
                <a:solidFill>
                  <a:srgbClr val="000000"/>
                </a:solidFill>
                <a:latin typeface="+mn-lt"/>
              </a:rPr>
              <a:t>limit</a:t>
            </a:r>
            <a:br>
              <a:rPr lang="en-US" kern="0" dirty="0" smtClean="0">
                <a:solidFill>
                  <a:srgbClr val="000000"/>
                </a:solidFill>
                <a:latin typeface="+mn-lt"/>
              </a:rPr>
            </a:br>
            <a:endParaRPr lang="en-US" kern="0" dirty="0">
              <a:solidFill>
                <a:srgbClr val="000000"/>
              </a:solidFill>
              <a:latin typeface="+mn-lt"/>
            </a:endParaRPr>
          </a:p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36% gave a wrong </a:t>
            </a: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answer</a:t>
            </a:r>
            <a:br>
              <a:rPr lang="en-GB" kern="0" dirty="0" smtClean="0">
                <a:solidFill>
                  <a:srgbClr val="000000"/>
                </a:solidFill>
                <a:latin typeface="+mn-lt"/>
              </a:rPr>
            </a:br>
            <a:endParaRPr lang="en-US" kern="0" dirty="0">
              <a:solidFill>
                <a:srgbClr val="000000"/>
              </a:solidFill>
              <a:latin typeface="+mn-lt"/>
            </a:endParaRPr>
          </a:p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37% did not know</a:t>
            </a:r>
          </a:p>
        </p:txBody>
      </p:sp>
    </p:spTree>
    <p:extLst>
      <p:ext uri="{BB962C8B-B14F-4D97-AF65-F5344CB8AC3E}">
        <p14:creationId xmlns:p14="http://schemas.microsoft.com/office/powerpoint/2010/main" val="2205996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765175"/>
          </a:xfrm>
        </p:spPr>
        <p:txBody>
          <a:bodyPr/>
          <a:lstStyle/>
          <a:p>
            <a:r>
              <a:rPr lang="en-GB" altLang="en-US" b="0" dirty="0" smtClean="0"/>
              <a:t>Recommendations to:</a:t>
            </a:r>
            <a:endParaRPr lang="en-US" altLang="en-US" b="0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-12418" y="874774"/>
            <a:ext cx="4460705" cy="5195888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>
                <a:solidFill>
                  <a:srgbClr val="CC6600"/>
                </a:solidFill>
              </a:rPr>
              <a:t>Member States :</a:t>
            </a:r>
          </a:p>
          <a:p>
            <a:r>
              <a:rPr lang="en-GB" altLang="en-US" sz="2000" dirty="0" smtClean="0"/>
              <a:t>Zero tolerance </a:t>
            </a:r>
          </a:p>
          <a:p>
            <a:r>
              <a:rPr lang="en-GB" altLang="en-US" sz="2000" dirty="0" smtClean="0"/>
              <a:t>Minimum targets for alcohol checks </a:t>
            </a:r>
          </a:p>
          <a:p>
            <a:r>
              <a:rPr lang="en-GB" altLang="en-US" sz="2000" dirty="0" smtClean="0"/>
              <a:t>Systematic breath-testing in all Police checks </a:t>
            </a:r>
          </a:p>
          <a:p>
            <a:r>
              <a:rPr lang="en-GB" altLang="en-US" sz="2000" dirty="0" smtClean="0"/>
              <a:t>Rehabilitation programmes for DUI offenders and higher penalties to address recidivism</a:t>
            </a:r>
          </a:p>
          <a:p>
            <a:r>
              <a:rPr lang="en-GB" altLang="en-US" sz="2000" dirty="0" smtClean="0"/>
              <a:t>Campaigns raising awareness of drink-driving risk</a:t>
            </a:r>
          </a:p>
          <a:p>
            <a:r>
              <a:rPr lang="en-GB" altLang="en-US" sz="2000" dirty="0" smtClean="0"/>
              <a:t>Alcohol interlocks to </a:t>
            </a:r>
          </a:p>
          <a:p>
            <a:pPr marL="0" indent="0">
              <a:buNone/>
            </a:pPr>
            <a:r>
              <a:rPr lang="en-GB" altLang="en-US" sz="2000" dirty="0" smtClean="0"/>
              <a:t>     repeat offenders and</a:t>
            </a:r>
          </a:p>
          <a:p>
            <a:pPr marL="0" indent="0">
              <a:buNone/>
            </a:pPr>
            <a:r>
              <a:rPr lang="en-GB" altLang="en-US" sz="2000" dirty="0" smtClean="0"/>
              <a:t>     professional drivers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4048" y="6297083"/>
            <a:ext cx="4464496" cy="560917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sz="1400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sz="1400" b="1" dirty="0">
                <a:latin typeface="Frutiger-Light" pitchFamily="2" charset="0"/>
              </a:rPr>
              <a:t>ETSC (</a:t>
            </a:r>
            <a:r>
              <a:rPr lang="en-US" sz="1400" b="1" dirty="0" smtClean="0">
                <a:latin typeface="Frutiger-Light" pitchFamily="2" charset="0"/>
              </a:rPr>
              <a:t>2013) Drink-Driving, Towards Zero Tolerance</a:t>
            </a:r>
            <a:endParaRPr lang="en-GB" sz="1400" b="1" dirty="0">
              <a:latin typeface="Frutiger-Light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9"/>
          <a:stretch/>
        </p:blipFill>
        <p:spPr bwMode="auto">
          <a:xfrm>
            <a:off x="3290911" y="4523642"/>
            <a:ext cx="1549478" cy="227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40389" y="890232"/>
            <a:ext cx="410445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rgbClr val="CC6600"/>
                </a:solidFill>
                <a:latin typeface="Frutiger-Roman" pitchFamily="2" charset="0"/>
              </a:rPr>
              <a:t>EU: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err="1" smtClean="0">
                <a:latin typeface="Frutiger-Roman" pitchFamily="2" charset="0"/>
              </a:rPr>
              <a:t>Zero</a:t>
            </a:r>
            <a:r>
              <a:rPr lang="fr-BE" sz="2000" dirty="0" smtClean="0">
                <a:latin typeface="Frutiger-Roman" pitchFamily="2" charset="0"/>
              </a:rPr>
              <a:t> </a:t>
            </a:r>
            <a:r>
              <a:rPr lang="fr-BE" sz="2000" dirty="0" err="1" smtClean="0">
                <a:latin typeface="Frutiger-Roman" pitchFamily="2" charset="0"/>
              </a:rPr>
              <a:t>tolerance</a:t>
            </a:r>
            <a:r>
              <a:rPr lang="fr-BE" sz="2000" dirty="0" smtClean="0">
                <a:latin typeface="Frutiger-Roman" pitchFamily="2" charset="0"/>
              </a:rPr>
              <a:t> for commercial and novice drivers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smtClean="0">
                <a:latin typeface="Frutiger-Roman" pitchFamily="2" charset="0"/>
              </a:rPr>
              <a:t>Adoption of </a:t>
            </a:r>
            <a:r>
              <a:rPr lang="fr-BE" sz="2000" dirty="0" err="1" smtClean="0">
                <a:latin typeface="Frutiger-Roman" pitchFamily="2" charset="0"/>
              </a:rPr>
              <a:t>standardised</a:t>
            </a:r>
            <a:r>
              <a:rPr lang="fr-BE" sz="2000" dirty="0" smtClean="0">
                <a:latin typeface="Frutiger-Roman" pitchFamily="2" charset="0"/>
              </a:rPr>
              <a:t> </a:t>
            </a:r>
            <a:r>
              <a:rPr lang="fr-BE" sz="2000" dirty="0" err="1" smtClean="0">
                <a:latin typeface="Frutiger-Roman" pitchFamily="2" charset="0"/>
              </a:rPr>
              <a:t>definitions</a:t>
            </a:r>
            <a:r>
              <a:rPr lang="fr-BE" sz="2000" dirty="0" smtClean="0">
                <a:latin typeface="Frutiger-Roman" pitchFamily="2" charset="0"/>
              </a:rPr>
              <a:t> of </a:t>
            </a:r>
            <a:r>
              <a:rPr lang="fr-BE" sz="2000" dirty="0" err="1" smtClean="0">
                <a:latin typeface="Frutiger-Roman" pitchFamily="2" charset="0"/>
              </a:rPr>
              <a:t>alcohol</a:t>
            </a:r>
            <a:r>
              <a:rPr lang="fr-BE" sz="2000" dirty="0" err="1">
                <a:latin typeface="Frutiger-Roman" pitchFamily="2" charset="0"/>
              </a:rPr>
              <a:t>-</a:t>
            </a:r>
            <a:r>
              <a:rPr lang="fr-BE" sz="2000" dirty="0" err="1" smtClean="0">
                <a:latin typeface="Frutiger-Roman" pitchFamily="2" charset="0"/>
              </a:rPr>
              <a:t>related</a:t>
            </a:r>
            <a:r>
              <a:rPr lang="fr-BE" sz="2000" dirty="0" smtClean="0">
                <a:latin typeface="Frutiger-Roman" pitchFamily="2" charset="0"/>
              </a:rPr>
              <a:t> collisions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smtClean="0">
                <a:latin typeface="Frutiger-Roman" pitchFamily="2" charset="0"/>
              </a:rPr>
              <a:t>Uniform standards for </a:t>
            </a:r>
            <a:r>
              <a:rPr lang="fr-BE" sz="2000" dirty="0" err="1" smtClean="0">
                <a:latin typeface="Frutiger-Roman" pitchFamily="2" charset="0"/>
              </a:rPr>
              <a:t>alcohol</a:t>
            </a:r>
            <a:r>
              <a:rPr lang="fr-BE" sz="2000" dirty="0" smtClean="0">
                <a:latin typeface="Frutiger-Roman" pitchFamily="2" charset="0"/>
              </a:rPr>
              <a:t> interlocks in Europe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utiger-Roman" pitchFamily="2" charset="0"/>
              </a:rPr>
              <a:t>Legislate for a consistently high level of reliability of alcohol interlock </a:t>
            </a:r>
            <a:r>
              <a:rPr lang="en-US" sz="2000" dirty="0" smtClean="0">
                <a:latin typeface="Frutiger-Roman" pitchFamily="2" charset="0"/>
              </a:rPr>
              <a:t>devices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Frutiger-Roman" pitchFamily="2" charset="0"/>
              </a:rPr>
              <a:t>Legislate </a:t>
            </a:r>
            <a:r>
              <a:rPr lang="en-US" sz="2000" dirty="0">
                <a:latin typeface="Frutiger-Roman" pitchFamily="2" charset="0"/>
              </a:rPr>
              <a:t>their use by professional </a:t>
            </a:r>
            <a:r>
              <a:rPr lang="en-US" sz="2000" dirty="0" smtClean="0">
                <a:latin typeface="Frutiger-Roman" pitchFamily="2" charset="0"/>
              </a:rPr>
              <a:t>drivers </a:t>
            </a:r>
            <a:endParaRPr lang="fr-BE" sz="2000" dirty="0">
              <a:latin typeface="Frutiger-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1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Placeholder 2"/>
          <p:cNvSpPr>
            <a:spLocks noGrp="1"/>
          </p:cNvSpPr>
          <p:nvPr>
            <p:ph type="body" sz="half" idx="1"/>
          </p:nvPr>
        </p:nvSpPr>
        <p:spPr>
          <a:xfrm>
            <a:off x="5436096" y="940226"/>
            <a:ext cx="3924300" cy="5327650"/>
          </a:xfrm>
        </p:spPr>
        <p:txBody>
          <a:bodyPr/>
          <a:lstStyle/>
          <a:p>
            <a:r>
              <a:rPr lang="fr-BE" dirty="0" smtClean="0">
                <a:latin typeface="+mn-lt"/>
              </a:rPr>
              <a:t>Pilots</a:t>
            </a:r>
          </a:p>
          <a:p>
            <a:r>
              <a:rPr lang="fr-BE" dirty="0" smtClean="0">
                <a:latin typeface="+mn-lt"/>
              </a:rPr>
              <a:t>Legislation</a:t>
            </a:r>
          </a:p>
          <a:p>
            <a:r>
              <a:rPr lang="fr-BE" dirty="0" smtClean="0">
                <a:latin typeface="+mn-lt"/>
              </a:rPr>
              <a:t>Legislation implemented</a:t>
            </a:r>
          </a:p>
          <a:p>
            <a:r>
              <a:rPr lang="fr-BE" dirty="0" smtClean="0">
                <a:latin typeface="+mn-lt"/>
              </a:rPr>
              <a:t>Good practices</a:t>
            </a:r>
          </a:p>
          <a:p>
            <a:r>
              <a:rPr lang="fr-FR" dirty="0" smtClean="0">
                <a:latin typeface="+mn-lt"/>
              </a:rPr>
              <a:t>Over 15 EU countries</a:t>
            </a:r>
            <a:endParaRPr lang="fr-FR" dirty="0">
              <a:latin typeface="+mn-lt"/>
            </a:endParaRPr>
          </a:p>
        </p:txBody>
      </p:sp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7884368" cy="765175"/>
          </a:xfrm>
        </p:spPr>
        <p:txBody>
          <a:bodyPr/>
          <a:lstStyle/>
          <a:p>
            <a:pPr algn="ctr"/>
            <a:r>
              <a:rPr lang="de-DE" altLang="en-US" sz="3200" dirty="0"/>
              <a:t>ETSC Alcohol interlock barometer</a:t>
            </a:r>
            <a:endParaRPr lang="nl-BE" altLang="en-US" sz="32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027" t="16770" r="50553" b="155"/>
          <a:stretch/>
        </p:blipFill>
        <p:spPr>
          <a:xfrm>
            <a:off x="76200" y="789532"/>
            <a:ext cx="4611699" cy="57645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91680" y="638038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http://etsc.eu/alcohol-interlock-barometer</a:t>
            </a:r>
            <a:r>
              <a:rPr lang="fr-BE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endParaRPr lang="fr-B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7890" name="Picture 2" descr="http://archive.etsc.eu/documents/Je_Come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683" y="3604051"/>
            <a:ext cx="3815781" cy="28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4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565"/>
          <a:stretch/>
        </p:blipFill>
        <p:spPr bwMode="auto">
          <a:xfrm>
            <a:off x="4725252" y="753023"/>
            <a:ext cx="4123141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4717" y="97547"/>
            <a:ext cx="7127875" cy="1223962"/>
          </a:xfrm>
        </p:spPr>
        <p:txBody>
          <a:bodyPr/>
          <a:lstStyle/>
          <a:p>
            <a:pPr eaLnBrk="1" hangingPunct="1">
              <a:defRPr/>
            </a:pP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en-IE" altLang="en-US" sz="4400" dirty="0" smtClean="0"/>
              <a:t>FIND OUT MORE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>
                <a:solidFill>
                  <a:schemeClr val="tx1"/>
                </a:solidFill>
                <a:latin typeface="Frutiger-Light" pitchFamily="2" charset="0"/>
              </a:rPr>
              <a:t>www.etsc.eu </a:t>
            </a: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Frutiger-Light" pitchFamily="2" charset="0"/>
              </a:rPr>
              <a:t>@etsc_eu</a:t>
            </a:r>
            <a:r>
              <a:rPr lang="nl-BE" altLang="en-US" sz="2800" dirty="0"/>
              <a:t/>
            </a:r>
            <a:br>
              <a:rPr lang="nl-BE" altLang="en-US" sz="2800" dirty="0"/>
            </a:br>
            <a:endParaRPr lang="en-US" altLang="en-US" sz="2800" dirty="0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19250" y="476250"/>
            <a:ext cx="72151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040065" y="4889500"/>
            <a:ext cx="326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sv-SE" altLang="en-US" sz="2400">
              <a:latin typeface="Times New Roman" panose="02020603050405020304" pitchFamily="18" charset="0"/>
            </a:endParaRPr>
          </a:p>
        </p:txBody>
      </p:sp>
      <p:pic>
        <p:nvPicPr>
          <p:cNvPr id="17414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840" y="491063"/>
            <a:ext cx="1060740" cy="3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1" y="2063364"/>
            <a:ext cx="417069" cy="33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9"/>
          <a:stretch/>
        </p:blipFill>
        <p:spPr bwMode="auto">
          <a:xfrm>
            <a:off x="3034716" y="2881248"/>
            <a:ext cx="2358937" cy="346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0" y="3144374"/>
            <a:ext cx="2527276" cy="356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/>
          <a:srcRect l="40501" t="15992" r="25013" b="5732"/>
          <a:stretch>
            <a:fillRect/>
          </a:stretch>
        </p:blipFill>
        <p:spPr bwMode="auto">
          <a:xfrm>
            <a:off x="6809119" y="122592"/>
            <a:ext cx="2305050" cy="3267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854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ETSC House style</Template>
  <TotalTime>16175</TotalTime>
  <Words>763</Words>
  <Application>Microsoft Office PowerPoint</Application>
  <PresentationFormat>On-screen Show (4:3)</PresentationFormat>
  <Paragraphs>249</Paragraphs>
  <Slides>20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Frutiger-Light</vt:lpstr>
      <vt:lpstr>Calibri</vt:lpstr>
      <vt:lpstr>Frutiger-Bold</vt:lpstr>
      <vt:lpstr>Times New Roman</vt:lpstr>
      <vt:lpstr>Frutiger-Roman (Body)</vt:lpstr>
      <vt:lpstr>Frutiger</vt:lpstr>
      <vt:lpstr>Frutiger-Black</vt:lpstr>
      <vt:lpstr>Arial</vt:lpstr>
      <vt:lpstr>Frutiger-Roman</vt:lpstr>
      <vt:lpstr>3_ETSC House style</vt:lpstr>
      <vt:lpstr>Photo Editor Photo</vt:lpstr>
      <vt:lpstr>     Drink-Driving in the European Union   SMART Poland Warsaw , 21st of March 2016             January 2015, Brussels</vt:lpstr>
      <vt:lpstr>ETSC Network</vt:lpstr>
      <vt:lpstr>PowerPoint Presentation</vt:lpstr>
      <vt:lpstr>PowerPoint Presentation</vt:lpstr>
      <vt:lpstr>PowerPoint Presentation</vt:lpstr>
      <vt:lpstr>PowerPoint Presentation</vt:lpstr>
      <vt:lpstr>  % change in road deaths 2010-2014 </vt:lpstr>
      <vt:lpstr>PowerPoint Presentation</vt:lpstr>
      <vt:lpstr>PowerPoint Presentation</vt:lpstr>
      <vt:lpstr>Road deaths per mln. inhabitants</vt:lpstr>
      <vt:lpstr>PowerPoint Presentation</vt:lpstr>
      <vt:lpstr>PowerPoint Presentation</vt:lpstr>
      <vt:lpstr>        Drink-driving in the EU</vt:lpstr>
      <vt:lpstr>Attributing deaths to drink driving</vt:lpstr>
      <vt:lpstr>PowerPoint Presentation</vt:lpstr>
      <vt:lpstr>BAC limits across the EU</vt:lpstr>
      <vt:lpstr>Awareness needs to be reinforced</vt:lpstr>
      <vt:lpstr>Recommendations to:</vt:lpstr>
      <vt:lpstr>ETSC Alcohol interlock barometer</vt:lpstr>
      <vt:lpstr>    FIND OUT MORE  www.etsc.eu   @etsc_eu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PRAISE</dc:title>
  <dc:creator>Ellen Townsend</dc:creator>
  <cp:lastModifiedBy>Antonio_ETSC</cp:lastModifiedBy>
  <cp:revision>894</cp:revision>
  <cp:lastPrinted>2014-10-09T15:19:51Z</cp:lastPrinted>
  <dcterms:created xsi:type="dcterms:W3CDTF">2004-08-26T08:12:29Z</dcterms:created>
  <dcterms:modified xsi:type="dcterms:W3CDTF">2016-03-17T15:35:37Z</dcterms:modified>
</cp:coreProperties>
</file>