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93455" r:id="rId4"/>
  </p:sldMasterIdLst>
  <p:notesMasterIdLst>
    <p:notesMasterId r:id="rId24"/>
  </p:notesMasterIdLst>
  <p:handoutMasterIdLst>
    <p:handoutMasterId r:id="rId25"/>
  </p:handoutMasterIdLst>
  <p:sldIdLst>
    <p:sldId id="256" r:id="rId5"/>
    <p:sldId id="257" r:id="rId6"/>
    <p:sldId id="263" r:id="rId7"/>
    <p:sldId id="258" r:id="rId8"/>
    <p:sldId id="272" r:id="rId9"/>
    <p:sldId id="259" r:id="rId10"/>
    <p:sldId id="260" r:id="rId11"/>
    <p:sldId id="264" r:id="rId12"/>
    <p:sldId id="265" r:id="rId13"/>
    <p:sldId id="268" r:id="rId14"/>
    <p:sldId id="267" r:id="rId15"/>
    <p:sldId id="269" r:id="rId16"/>
    <p:sldId id="273" r:id="rId17"/>
    <p:sldId id="274" r:id="rId18"/>
    <p:sldId id="275" r:id="rId19"/>
    <p:sldId id="276" r:id="rId20"/>
    <p:sldId id="277" r:id="rId21"/>
    <p:sldId id="278" r:id="rId22"/>
    <p:sldId id="279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007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03" autoAdjust="0"/>
    <p:restoredTop sz="94681" autoAdjust="0"/>
  </p:normalViewPr>
  <p:slideViewPr>
    <p:cSldViewPr snapToGrid="0" snapToObjects="1">
      <p:cViewPr>
        <p:scale>
          <a:sx n="100" d="100"/>
          <a:sy n="100" d="100"/>
        </p:scale>
        <p:origin x="-1950" y="-3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210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0EA941-800A-A243-9D4A-8F685C068AC1}" type="datetimeFigureOut">
              <a:rPr/>
              <a:pPr/>
              <a:t>31.03.16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0B3413-278D-244E-B04F-68B3E28EB3E3}" type="slidenum">
              <a:rPr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16564259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2A7309-927C-EA49-85C8-B03065E3E8D0}" type="datetimeFigureOut">
              <a:rPr/>
              <a:pPr/>
              <a:t>31.03.16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422392-6674-D94C-928C-832C62B81BDA}" type="slidenum">
              <a:rPr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83134789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i="1" dirty="0" smtClean="0">
                <a:cs typeface="Arial"/>
              </a:rPr>
              <a:t>Diese Hilfestellungen sollen bewirken, </a:t>
            </a:r>
            <a:r>
              <a:rPr lang="de-DE" i="1" dirty="0" err="1" smtClean="0">
                <a:cs typeface="Arial"/>
              </a:rPr>
              <a:t>dass</a:t>
            </a:r>
            <a:r>
              <a:rPr lang="de-DE" i="1" dirty="0" smtClean="0">
                <a:cs typeface="Arial"/>
              </a:rPr>
              <a:t> der auffällig gewordene Fahranfänger die Defizite in seiner Einstellung zum Straßenverkehr erkennt, sein auffälliges Verhalten überdenkt und ändert. Jährlich verlieren 20.000 Fahranfänger ihre Fahrerlaubnis vor Ablauf der Probezeit.</a:t>
            </a:r>
            <a:endParaRPr lang="de-DE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>
            <a:spLocks/>
          </p:cNvSpPr>
          <p:nvPr userDrawn="1"/>
        </p:nvSpPr>
        <p:spPr>
          <a:xfrm>
            <a:off x="161539" y="1841828"/>
            <a:ext cx="8821594" cy="3636105"/>
          </a:xfrm>
          <a:prstGeom prst="rect">
            <a:avLst/>
          </a:prstGeom>
          <a:solidFill>
            <a:schemeClr val="bg1">
              <a:lumMod val="8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9399" y="2929467"/>
            <a:ext cx="8576733" cy="2438399"/>
          </a:xfrm>
          <a:prstGeom prst="rect">
            <a:avLst/>
          </a:prstGeom>
        </p:spPr>
        <p:txBody>
          <a:bodyPr/>
          <a:lstStyle>
            <a:lvl1pPr algn="l">
              <a:defRPr sz="3200"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9399" y="1955800"/>
            <a:ext cx="8576734" cy="97366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endParaRPr lang="en-US" b="1" dirty="0" smtClean="0">
              <a:solidFill>
                <a:schemeClr val="bg2"/>
              </a:solidFill>
            </a:endParaRPr>
          </a:p>
        </p:txBody>
      </p:sp>
      <p:sp>
        <p:nvSpPr>
          <p:cNvPr id="10" name="Textfeld 9"/>
          <p:cNvSpPr txBox="1"/>
          <p:nvPr userDrawn="1"/>
        </p:nvSpPr>
        <p:spPr>
          <a:xfrm>
            <a:off x="6874934" y="6550171"/>
            <a:ext cx="2099732" cy="1384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900" b="1" i="0" dirty="0" smtClean="0">
                <a:solidFill>
                  <a:schemeClr val="bg2"/>
                </a:solidFill>
              </a:rPr>
              <a:t>© Deutscher Verkehrssicherheitsrat</a:t>
            </a:r>
            <a:endParaRPr lang="en-US" sz="900" b="1" i="0" dirty="0" smtClean="0">
              <a:solidFill>
                <a:schemeClr val="bg2"/>
              </a:solidFill>
            </a:endParaRPr>
          </a:p>
        </p:txBody>
      </p:sp>
      <p:pic>
        <p:nvPicPr>
          <p:cNvPr id="5" name="Bild 4" descr="header_DVR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1538" y="160867"/>
            <a:ext cx="8821595" cy="157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539" y="0"/>
            <a:ext cx="8821594" cy="1350962"/>
          </a:xfrm>
          <a:prstGeom prst="rect">
            <a:avLst/>
          </a:prstGeom>
        </p:spPr>
        <p:txBody>
          <a:bodyPr anchor="b" anchorCtr="0"/>
          <a:lstStyle>
            <a:lvl1pPr algn="l">
              <a:defRPr sz="3200"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de-DE" dirty="0" smtClean="0"/>
              <a:t>Mastertitelformat </a:t>
            </a:r>
            <a:br>
              <a:rPr lang="de-DE" dirty="0" smtClean="0"/>
            </a:br>
            <a:r>
              <a:rPr lang="de-DE" dirty="0" smtClean="0"/>
              <a:t>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539" y="1620000"/>
            <a:ext cx="8821594" cy="36914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11275D"/>
                </a:solidFill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</a:defRPr>
            </a:lvl2pPr>
            <a:lvl3pPr marL="1200150" indent="-285750">
              <a:buFont typeface="Arial"/>
              <a:buChar char="•"/>
              <a:defRPr sz="1600"/>
            </a:lvl3pPr>
            <a:lvl4pPr marL="1371600" indent="0">
              <a:buFont typeface="Arial"/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20382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Bild 20" descr="DVR-LOGO_4c_10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7183" y="5808134"/>
            <a:ext cx="880295" cy="880295"/>
          </a:xfrm>
          <a:prstGeom prst="rect">
            <a:avLst/>
          </a:prstGeom>
        </p:spPr>
      </p:pic>
      <p:cxnSp>
        <p:nvCxnSpPr>
          <p:cNvPr id="23" name="Gerade Verbindung 22"/>
          <p:cNvCxnSpPr/>
          <p:nvPr/>
        </p:nvCxnSpPr>
        <p:spPr>
          <a:xfrm>
            <a:off x="161539" y="5605267"/>
            <a:ext cx="8821594" cy="0"/>
          </a:xfrm>
          <a:prstGeom prst="line">
            <a:avLst/>
          </a:prstGeom>
          <a:ln w="72000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Fußzeilenplatzhalter 1"/>
          <p:cNvSpPr>
            <a:spLocks noGrp="1"/>
          </p:cNvSpPr>
          <p:nvPr>
            <p:ph type="ftr" sz="quarter" idx="3"/>
          </p:nvPr>
        </p:nvSpPr>
        <p:spPr>
          <a:xfrm>
            <a:off x="6070599" y="6022975"/>
            <a:ext cx="28956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>
              <a:defRPr/>
            </a:pPr>
            <a:endParaRPr lang="en-US" b="1" dirty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57" r:id="rId2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gi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jlacroix@dvr.de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Safe </a:t>
            </a:r>
            <a:r>
              <a:rPr lang="de-DE" dirty="0" err="1" smtClean="0"/>
              <a:t>mobility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youngsters</a:t>
            </a:r>
            <a:r>
              <a:rPr lang="de-DE" dirty="0" smtClean="0"/>
              <a:t> in Germany </a:t>
            </a:r>
            <a:endParaRPr lang="de-DE" dirty="0"/>
          </a:p>
        </p:txBody>
      </p:sp>
      <p:sp>
        <p:nvSpPr>
          <p:cNvPr id="5" name="Untertitel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sz="2000" dirty="0" smtClean="0"/>
              <a:t>YEARS</a:t>
            </a:r>
            <a:r>
              <a:rPr lang="de-DE" sz="2000" dirty="0"/>
              <a:t/>
            </a:r>
            <a:br>
              <a:rPr lang="de-DE" sz="2000" dirty="0"/>
            </a:br>
            <a:r>
              <a:rPr lang="de-DE" sz="2000" dirty="0" smtClean="0"/>
              <a:t>Athens, 12</a:t>
            </a:r>
            <a:r>
              <a:rPr lang="de-DE" sz="2000" baseline="30000" dirty="0" smtClean="0"/>
              <a:t>th</a:t>
            </a:r>
            <a:r>
              <a:rPr lang="de-DE" sz="2000" dirty="0" smtClean="0"/>
              <a:t> June 2017</a:t>
            </a:r>
            <a:endParaRPr lang="de-DE" sz="2000" dirty="0"/>
          </a:p>
        </p:txBody>
      </p:sp>
      <p:sp>
        <p:nvSpPr>
          <p:cNvPr id="2" name="Textfeld 1"/>
          <p:cNvSpPr txBox="1"/>
          <p:nvPr/>
        </p:nvSpPr>
        <p:spPr>
          <a:xfrm>
            <a:off x="7569200" y="66294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513438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2467" y="287340"/>
            <a:ext cx="8604000" cy="5151435"/>
          </a:xfrm>
        </p:spPr>
        <p:txBody>
          <a:bodyPr/>
          <a:lstStyle/>
          <a:p>
            <a:r>
              <a:rPr lang="de-DE" sz="3200" dirty="0" smtClean="0"/>
              <a:t>Content</a:t>
            </a:r>
            <a:endParaRPr lang="de-DE" sz="3200" dirty="0"/>
          </a:p>
          <a:p>
            <a:endParaRPr lang="de-DE" dirty="0" smtClean="0"/>
          </a:p>
          <a:p>
            <a:endParaRPr lang="de-DE" dirty="0"/>
          </a:p>
          <a:p>
            <a:pPr>
              <a:buFont typeface="Arial" pitchFamily="34" charset="0"/>
              <a:buChar char="•"/>
            </a:pPr>
            <a:r>
              <a:rPr lang="de-DE" sz="2800" dirty="0" smtClean="0"/>
              <a:t> The </a:t>
            </a:r>
            <a:r>
              <a:rPr lang="de-DE" sz="2800" dirty="0" err="1" smtClean="0"/>
              <a:t>dimension</a:t>
            </a:r>
            <a:r>
              <a:rPr lang="de-DE" sz="2800" dirty="0" smtClean="0"/>
              <a:t> </a:t>
            </a:r>
            <a:r>
              <a:rPr lang="de-DE" sz="2800" dirty="0" err="1" smtClean="0"/>
              <a:t>of</a:t>
            </a:r>
            <a:r>
              <a:rPr lang="de-DE" sz="2800" dirty="0" smtClean="0"/>
              <a:t> lack </a:t>
            </a:r>
            <a:r>
              <a:rPr lang="de-DE" sz="2800" dirty="0" err="1" smtClean="0"/>
              <a:t>of</a:t>
            </a:r>
            <a:r>
              <a:rPr lang="de-DE" sz="2800" dirty="0" smtClean="0"/>
              <a:t> </a:t>
            </a:r>
            <a:r>
              <a:rPr lang="de-DE" sz="2800" dirty="0" err="1" smtClean="0"/>
              <a:t>road</a:t>
            </a:r>
            <a:r>
              <a:rPr lang="de-DE" sz="2800" dirty="0" smtClean="0"/>
              <a:t> </a:t>
            </a:r>
            <a:r>
              <a:rPr lang="de-DE" sz="2800" dirty="0" err="1" smtClean="0"/>
              <a:t>safety</a:t>
            </a:r>
            <a:r>
              <a:rPr lang="de-DE" sz="2800" dirty="0" smtClean="0"/>
              <a:t> </a:t>
            </a:r>
            <a:r>
              <a:rPr lang="de-DE" sz="2800" dirty="0" err="1" smtClean="0"/>
              <a:t>regarding</a:t>
            </a:r>
            <a:r>
              <a:rPr lang="de-DE" sz="2800" dirty="0" smtClean="0"/>
              <a:t> </a:t>
            </a:r>
            <a:br>
              <a:rPr lang="de-DE" sz="2800" dirty="0" smtClean="0"/>
            </a:br>
            <a:r>
              <a:rPr lang="de-DE" sz="2800" dirty="0" smtClean="0"/>
              <a:t>   </a:t>
            </a:r>
            <a:r>
              <a:rPr lang="de-DE" sz="2800" dirty="0" err="1" smtClean="0"/>
              <a:t>young</a:t>
            </a:r>
            <a:r>
              <a:rPr lang="de-DE" sz="2800" dirty="0" smtClean="0"/>
              <a:t> </a:t>
            </a:r>
            <a:r>
              <a:rPr lang="de-DE" sz="2800" dirty="0" err="1" smtClean="0"/>
              <a:t>persons</a:t>
            </a:r>
            <a:r>
              <a:rPr lang="de-DE" sz="2800" dirty="0" smtClean="0"/>
              <a:t> in Germany </a:t>
            </a:r>
          </a:p>
          <a:p>
            <a:endParaRPr lang="de-DE" sz="2800" dirty="0" smtClean="0"/>
          </a:p>
          <a:p>
            <a:pPr>
              <a:buFont typeface="Arial" pitchFamily="34" charset="0"/>
              <a:buChar char="•"/>
            </a:pPr>
            <a:r>
              <a:rPr lang="de-DE" sz="2800" dirty="0" smtClean="0"/>
              <a:t> Legislative </a:t>
            </a:r>
            <a:r>
              <a:rPr lang="de-DE" sz="2800" dirty="0" err="1" smtClean="0"/>
              <a:t>measures</a:t>
            </a:r>
            <a:r>
              <a:rPr lang="de-DE" sz="2800" dirty="0" smtClean="0"/>
              <a:t> </a:t>
            </a:r>
            <a:r>
              <a:rPr lang="de-DE" sz="2800" dirty="0" err="1" smtClean="0"/>
              <a:t>directed</a:t>
            </a:r>
            <a:r>
              <a:rPr lang="de-DE" sz="2800" dirty="0" smtClean="0"/>
              <a:t> </a:t>
            </a:r>
            <a:r>
              <a:rPr lang="de-DE" sz="2800" dirty="0" err="1" smtClean="0"/>
              <a:t>to</a:t>
            </a:r>
            <a:r>
              <a:rPr lang="de-DE" sz="2800" dirty="0" smtClean="0"/>
              <a:t> </a:t>
            </a:r>
            <a:r>
              <a:rPr lang="de-DE" sz="2800" dirty="0" err="1" smtClean="0"/>
              <a:t>young</a:t>
            </a:r>
            <a:r>
              <a:rPr lang="de-DE" sz="2800" dirty="0" smtClean="0"/>
              <a:t> </a:t>
            </a:r>
            <a:r>
              <a:rPr lang="de-DE" sz="2800" dirty="0" err="1" smtClean="0"/>
              <a:t>drivers</a:t>
            </a:r>
            <a:endParaRPr lang="de-DE" sz="2800" dirty="0" smtClean="0"/>
          </a:p>
          <a:p>
            <a:endParaRPr lang="de-DE" sz="2800" dirty="0" smtClean="0"/>
          </a:p>
          <a:p>
            <a:pPr>
              <a:buFont typeface="Arial" pitchFamily="34" charset="0"/>
              <a:buChar char="•"/>
            </a:pPr>
            <a:r>
              <a:rPr lang="de-DE" sz="2800" dirty="0" smtClean="0"/>
              <a:t> Programs, </a:t>
            </a:r>
            <a:r>
              <a:rPr lang="de-DE" sz="2800" dirty="0" err="1" smtClean="0"/>
              <a:t>activities</a:t>
            </a:r>
            <a:r>
              <a:rPr lang="de-DE" sz="2800" dirty="0" smtClean="0"/>
              <a:t> </a:t>
            </a:r>
            <a:r>
              <a:rPr lang="de-DE" sz="2800" dirty="0" err="1" smtClean="0"/>
              <a:t>and</a:t>
            </a:r>
            <a:r>
              <a:rPr lang="de-DE" sz="2800" dirty="0" smtClean="0"/>
              <a:t> </a:t>
            </a:r>
            <a:r>
              <a:rPr lang="de-DE" sz="2800" dirty="0" err="1" smtClean="0"/>
              <a:t>measures</a:t>
            </a: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xmlns="" val="188079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97632" y="2445782"/>
            <a:ext cx="7161349" cy="240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feld 5"/>
          <p:cNvSpPr txBox="1"/>
          <p:nvPr/>
        </p:nvSpPr>
        <p:spPr>
          <a:xfrm>
            <a:off x="447674" y="276225"/>
            <a:ext cx="82200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 smtClean="0">
                <a:solidFill>
                  <a:srgbClr val="11275D"/>
                </a:solidFill>
              </a:rPr>
              <a:t>Road </a:t>
            </a:r>
            <a:r>
              <a:rPr lang="de-DE" sz="3200" b="1" dirty="0" err="1" smtClean="0">
                <a:solidFill>
                  <a:srgbClr val="11275D"/>
                </a:solidFill>
              </a:rPr>
              <a:t>crash</a:t>
            </a:r>
            <a:r>
              <a:rPr lang="de-DE" sz="3200" b="1" dirty="0" smtClean="0">
                <a:solidFill>
                  <a:srgbClr val="11275D"/>
                </a:solidFill>
              </a:rPr>
              <a:t> </a:t>
            </a:r>
            <a:r>
              <a:rPr lang="de-DE" sz="3200" b="1" dirty="0" err="1" smtClean="0">
                <a:solidFill>
                  <a:srgbClr val="11275D"/>
                </a:solidFill>
              </a:rPr>
              <a:t>victims</a:t>
            </a:r>
            <a:r>
              <a:rPr lang="de-DE" sz="3200" b="1" dirty="0" smtClean="0">
                <a:solidFill>
                  <a:srgbClr val="11275D"/>
                </a:solidFill>
              </a:rPr>
              <a:t> </a:t>
            </a:r>
            <a:r>
              <a:rPr lang="de-DE" sz="3200" b="1" dirty="0" err="1" smtClean="0">
                <a:solidFill>
                  <a:srgbClr val="11275D"/>
                </a:solidFill>
              </a:rPr>
              <a:t>aged</a:t>
            </a:r>
            <a:r>
              <a:rPr lang="de-DE" sz="3200" b="1" dirty="0" smtClean="0">
                <a:solidFill>
                  <a:srgbClr val="11275D"/>
                </a:solidFill>
              </a:rPr>
              <a:t> 18 </a:t>
            </a:r>
            <a:r>
              <a:rPr lang="de-DE" sz="3200" b="1" dirty="0" err="1" smtClean="0">
                <a:solidFill>
                  <a:srgbClr val="11275D"/>
                </a:solidFill>
              </a:rPr>
              <a:t>to</a:t>
            </a:r>
            <a:r>
              <a:rPr lang="de-DE" sz="3200" b="1" dirty="0" smtClean="0">
                <a:solidFill>
                  <a:srgbClr val="11275D"/>
                </a:solidFill>
              </a:rPr>
              <a:t> 24 </a:t>
            </a:r>
            <a:r>
              <a:rPr lang="de-DE" sz="3200" b="1" dirty="0" err="1" smtClean="0">
                <a:solidFill>
                  <a:srgbClr val="11275D"/>
                </a:solidFill>
              </a:rPr>
              <a:t>years</a:t>
            </a:r>
            <a:r>
              <a:rPr lang="de-DE" sz="3200" b="1" dirty="0" smtClean="0">
                <a:solidFill>
                  <a:srgbClr val="11275D"/>
                </a:solidFill>
              </a:rPr>
              <a:t> in Germany 1980 - 2015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7902729" y="4858434"/>
            <a:ext cx="10182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2060"/>
                </a:solidFill>
              </a:rPr>
              <a:t>Source:</a:t>
            </a:r>
          </a:p>
          <a:p>
            <a:r>
              <a:rPr lang="de-DE" dirty="0" err="1" smtClean="0">
                <a:solidFill>
                  <a:srgbClr val="002060"/>
                </a:solidFill>
              </a:rPr>
              <a:t>Destatis</a:t>
            </a:r>
            <a:endParaRPr lang="de-DE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7786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05756" y="2879725"/>
            <a:ext cx="5895975" cy="195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feld 4"/>
          <p:cNvSpPr txBox="1"/>
          <p:nvPr/>
        </p:nvSpPr>
        <p:spPr>
          <a:xfrm>
            <a:off x="514350" y="590550"/>
            <a:ext cx="74009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 err="1" smtClean="0">
                <a:solidFill>
                  <a:srgbClr val="11275D"/>
                </a:solidFill>
              </a:rPr>
              <a:t>Killed</a:t>
            </a:r>
            <a:r>
              <a:rPr lang="de-DE" sz="3200" b="1" dirty="0" smtClean="0">
                <a:solidFill>
                  <a:srgbClr val="11275D"/>
                </a:solidFill>
              </a:rPr>
              <a:t> </a:t>
            </a:r>
            <a:r>
              <a:rPr lang="de-DE" sz="3200" b="1" dirty="0" err="1" smtClean="0">
                <a:solidFill>
                  <a:srgbClr val="11275D"/>
                </a:solidFill>
              </a:rPr>
              <a:t>young</a:t>
            </a:r>
            <a:r>
              <a:rPr lang="de-DE" sz="3200" b="1" dirty="0" smtClean="0">
                <a:solidFill>
                  <a:srgbClr val="11275D"/>
                </a:solidFill>
              </a:rPr>
              <a:t> </a:t>
            </a:r>
            <a:r>
              <a:rPr lang="de-DE" sz="3200" b="1" dirty="0" err="1" smtClean="0">
                <a:solidFill>
                  <a:srgbClr val="11275D"/>
                </a:solidFill>
              </a:rPr>
              <a:t>road</a:t>
            </a:r>
            <a:r>
              <a:rPr lang="de-DE" sz="3200" b="1" dirty="0" smtClean="0">
                <a:solidFill>
                  <a:srgbClr val="11275D"/>
                </a:solidFill>
              </a:rPr>
              <a:t> </a:t>
            </a:r>
            <a:r>
              <a:rPr lang="de-DE" sz="3200" b="1" dirty="0" err="1" smtClean="0">
                <a:solidFill>
                  <a:srgbClr val="11275D"/>
                </a:solidFill>
              </a:rPr>
              <a:t>users</a:t>
            </a:r>
            <a:r>
              <a:rPr lang="de-DE" sz="3200" b="1" dirty="0" smtClean="0">
                <a:solidFill>
                  <a:srgbClr val="11275D"/>
                </a:solidFill>
              </a:rPr>
              <a:t> </a:t>
            </a:r>
            <a:r>
              <a:rPr lang="de-DE" sz="3200" b="1" dirty="0" err="1" smtClean="0">
                <a:solidFill>
                  <a:srgbClr val="11275D"/>
                </a:solidFill>
              </a:rPr>
              <a:t>between</a:t>
            </a:r>
            <a:r>
              <a:rPr lang="de-DE" sz="3200" b="1" dirty="0" smtClean="0">
                <a:solidFill>
                  <a:srgbClr val="11275D"/>
                </a:solidFill>
              </a:rPr>
              <a:t> 18 </a:t>
            </a:r>
            <a:r>
              <a:rPr lang="de-DE" sz="3200" b="1" dirty="0" err="1" smtClean="0">
                <a:solidFill>
                  <a:srgbClr val="11275D"/>
                </a:solidFill>
              </a:rPr>
              <a:t>and</a:t>
            </a:r>
            <a:r>
              <a:rPr lang="de-DE" sz="3200" b="1" dirty="0" smtClean="0">
                <a:solidFill>
                  <a:srgbClr val="11275D"/>
                </a:solidFill>
              </a:rPr>
              <a:t> 24 </a:t>
            </a:r>
            <a:r>
              <a:rPr lang="de-DE" sz="3200" b="1" dirty="0" err="1" smtClean="0">
                <a:solidFill>
                  <a:srgbClr val="11275D"/>
                </a:solidFill>
              </a:rPr>
              <a:t>years</a:t>
            </a:r>
            <a:r>
              <a:rPr lang="de-DE" sz="3200" b="1" dirty="0" smtClean="0">
                <a:solidFill>
                  <a:srgbClr val="11275D"/>
                </a:solidFill>
              </a:rPr>
              <a:t> 1990 - 2015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7881463" y="4832350"/>
            <a:ext cx="10182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2060"/>
                </a:solidFill>
              </a:rPr>
              <a:t>Source:</a:t>
            </a:r>
          </a:p>
          <a:p>
            <a:r>
              <a:rPr lang="de-DE" dirty="0" err="1" smtClean="0">
                <a:solidFill>
                  <a:srgbClr val="002060"/>
                </a:solidFill>
              </a:rPr>
              <a:t>Destatis</a:t>
            </a:r>
            <a:endParaRPr lang="de-DE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9019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76274" y="1143000"/>
            <a:ext cx="7734301" cy="3691467"/>
          </a:xfrm>
        </p:spPr>
        <p:txBody>
          <a:bodyPr/>
          <a:lstStyle/>
          <a:p>
            <a:r>
              <a:rPr lang="de-DE" sz="3200" dirty="0" smtClean="0"/>
              <a:t>Young </a:t>
            </a:r>
            <a:r>
              <a:rPr lang="de-DE" sz="3200" dirty="0" err="1" smtClean="0"/>
              <a:t>persons</a:t>
            </a:r>
            <a:r>
              <a:rPr lang="de-DE" sz="3200" dirty="0" smtClean="0"/>
              <a:t> </a:t>
            </a:r>
            <a:r>
              <a:rPr lang="de-DE" sz="3200" dirty="0" err="1" smtClean="0"/>
              <a:t>between</a:t>
            </a:r>
            <a:r>
              <a:rPr lang="de-DE" sz="3200" dirty="0" smtClean="0"/>
              <a:t> 18 </a:t>
            </a:r>
            <a:r>
              <a:rPr lang="de-DE" sz="3200" dirty="0" err="1" smtClean="0"/>
              <a:t>and</a:t>
            </a:r>
            <a:r>
              <a:rPr lang="de-DE" sz="3200" dirty="0" smtClean="0"/>
              <a:t> 24 </a:t>
            </a:r>
            <a:r>
              <a:rPr lang="de-DE" sz="3200" dirty="0" err="1" smtClean="0"/>
              <a:t>years</a:t>
            </a:r>
            <a:r>
              <a:rPr lang="de-DE" sz="3200" dirty="0" smtClean="0"/>
              <a:t> </a:t>
            </a:r>
            <a:r>
              <a:rPr lang="de-DE" sz="3200" dirty="0" err="1" smtClean="0"/>
              <a:t>represent</a:t>
            </a:r>
            <a:r>
              <a:rPr lang="de-DE" sz="3200" dirty="0" smtClean="0">
                <a:latin typeface="Arial"/>
                <a:cs typeface="Arial"/>
              </a:rPr>
              <a:t> </a:t>
            </a:r>
            <a:r>
              <a:rPr lang="de-DE" sz="3200" dirty="0" smtClean="0">
                <a:solidFill>
                  <a:srgbClr val="FF0000"/>
                </a:solidFill>
                <a:latin typeface="Arial"/>
                <a:cs typeface="Arial"/>
              </a:rPr>
              <a:t>7,7% </a:t>
            </a:r>
            <a:r>
              <a:rPr lang="de-DE" sz="3200" dirty="0" err="1" smtClean="0">
                <a:latin typeface="Arial"/>
                <a:cs typeface="Arial"/>
              </a:rPr>
              <a:t>of</a:t>
            </a:r>
            <a:r>
              <a:rPr lang="de-DE" sz="3200" dirty="0" smtClean="0">
                <a:latin typeface="Arial"/>
                <a:cs typeface="Arial"/>
              </a:rPr>
              <a:t> </a:t>
            </a:r>
            <a:r>
              <a:rPr lang="de-DE" sz="3200" dirty="0" err="1" smtClean="0">
                <a:latin typeface="Arial"/>
                <a:cs typeface="Arial"/>
              </a:rPr>
              <a:t>the</a:t>
            </a:r>
            <a:r>
              <a:rPr lang="de-DE" sz="3200" dirty="0" smtClean="0">
                <a:latin typeface="Arial"/>
                <a:cs typeface="Arial"/>
              </a:rPr>
              <a:t> </a:t>
            </a:r>
            <a:r>
              <a:rPr lang="de-DE" sz="3200" dirty="0" err="1" smtClean="0">
                <a:latin typeface="Arial"/>
                <a:cs typeface="Arial"/>
              </a:rPr>
              <a:t>population</a:t>
            </a:r>
            <a:r>
              <a:rPr lang="de-DE" sz="3200" dirty="0" smtClean="0">
                <a:latin typeface="Arial"/>
                <a:cs typeface="Arial"/>
              </a:rPr>
              <a:t> in 2015, but </a:t>
            </a:r>
            <a:r>
              <a:rPr lang="de-DE" sz="3200" dirty="0" smtClean="0">
                <a:solidFill>
                  <a:srgbClr val="FF0000"/>
                </a:solidFill>
                <a:latin typeface="Arial"/>
                <a:cs typeface="Arial"/>
              </a:rPr>
              <a:t>16,7%</a:t>
            </a:r>
            <a:r>
              <a:rPr lang="de-DE" sz="3200" dirty="0" smtClean="0">
                <a:latin typeface="Arial"/>
                <a:cs typeface="Arial"/>
              </a:rPr>
              <a:t> </a:t>
            </a:r>
            <a:r>
              <a:rPr lang="de-DE" sz="3200" dirty="0" err="1" smtClean="0">
                <a:latin typeface="Arial"/>
                <a:cs typeface="Arial"/>
              </a:rPr>
              <a:t>of</a:t>
            </a:r>
            <a:r>
              <a:rPr lang="de-DE" sz="3200" dirty="0" smtClean="0">
                <a:latin typeface="Arial"/>
                <a:cs typeface="Arial"/>
              </a:rPr>
              <a:t> all </a:t>
            </a:r>
            <a:r>
              <a:rPr lang="de-DE" sz="3200" dirty="0" err="1" smtClean="0">
                <a:solidFill>
                  <a:srgbClr val="FF0000"/>
                </a:solidFill>
                <a:latin typeface="Arial"/>
                <a:cs typeface="Arial"/>
              </a:rPr>
              <a:t>injured</a:t>
            </a:r>
            <a:r>
              <a:rPr lang="de-DE" sz="3200" dirty="0" smtClean="0">
                <a:latin typeface="Arial"/>
                <a:cs typeface="Arial"/>
              </a:rPr>
              <a:t> </a:t>
            </a:r>
            <a:r>
              <a:rPr lang="de-DE" sz="3200" dirty="0" err="1" smtClean="0">
                <a:latin typeface="Arial"/>
                <a:cs typeface="Arial"/>
              </a:rPr>
              <a:t>road</a:t>
            </a:r>
            <a:r>
              <a:rPr lang="de-DE" sz="3200" dirty="0" smtClean="0">
                <a:latin typeface="Arial"/>
                <a:cs typeface="Arial"/>
              </a:rPr>
              <a:t> </a:t>
            </a:r>
            <a:r>
              <a:rPr lang="de-DE" sz="3200" dirty="0" err="1" smtClean="0">
                <a:latin typeface="Arial"/>
                <a:cs typeface="Arial"/>
              </a:rPr>
              <a:t>accident</a:t>
            </a:r>
            <a:r>
              <a:rPr lang="de-DE" sz="3200" dirty="0" smtClean="0">
                <a:latin typeface="Arial"/>
                <a:cs typeface="Arial"/>
              </a:rPr>
              <a:t> </a:t>
            </a:r>
            <a:r>
              <a:rPr lang="de-DE" sz="3200" dirty="0" err="1" smtClean="0">
                <a:latin typeface="Arial"/>
                <a:cs typeface="Arial"/>
              </a:rPr>
              <a:t>victims</a:t>
            </a:r>
            <a:r>
              <a:rPr lang="de-DE" sz="3200" dirty="0" smtClean="0">
                <a:latin typeface="Arial"/>
                <a:cs typeface="Arial"/>
              </a:rPr>
              <a:t> </a:t>
            </a:r>
            <a:r>
              <a:rPr lang="de-DE" sz="3200" dirty="0" err="1" smtClean="0">
                <a:latin typeface="Arial"/>
                <a:cs typeface="Arial"/>
              </a:rPr>
              <a:t>and</a:t>
            </a:r>
            <a:r>
              <a:rPr lang="de-DE" sz="3200" dirty="0" smtClean="0">
                <a:latin typeface="Arial"/>
                <a:cs typeface="Arial"/>
              </a:rPr>
              <a:t> </a:t>
            </a:r>
            <a:r>
              <a:rPr lang="de-DE" sz="3200" dirty="0" smtClean="0">
                <a:solidFill>
                  <a:srgbClr val="FF0000"/>
                </a:solidFill>
                <a:latin typeface="Arial"/>
                <a:cs typeface="Arial"/>
              </a:rPr>
              <a:t>13,7%</a:t>
            </a:r>
            <a:r>
              <a:rPr lang="de-DE" sz="3200" dirty="0" smtClean="0">
                <a:latin typeface="Arial"/>
                <a:cs typeface="Arial"/>
              </a:rPr>
              <a:t> </a:t>
            </a:r>
            <a:r>
              <a:rPr lang="de-DE" sz="3200" dirty="0" err="1" smtClean="0">
                <a:latin typeface="Arial"/>
                <a:cs typeface="Arial"/>
              </a:rPr>
              <a:t>of</a:t>
            </a:r>
            <a:r>
              <a:rPr lang="de-DE" sz="3200" dirty="0" smtClean="0">
                <a:latin typeface="Arial"/>
                <a:cs typeface="Arial"/>
              </a:rPr>
              <a:t> all </a:t>
            </a:r>
            <a:r>
              <a:rPr lang="de-DE" sz="3200" dirty="0" err="1" smtClean="0">
                <a:solidFill>
                  <a:srgbClr val="FF0000"/>
                </a:solidFill>
                <a:latin typeface="Arial"/>
                <a:cs typeface="Arial"/>
              </a:rPr>
              <a:t>killed</a:t>
            </a:r>
            <a:r>
              <a:rPr lang="de-DE" sz="320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de-DE" sz="3200" dirty="0" err="1" smtClean="0">
                <a:latin typeface="Arial"/>
                <a:cs typeface="Arial"/>
              </a:rPr>
              <a:t>persons</a:t>
            </a:r>
            <a:r>
              <a:rPr lang="de-DE" sz="3200" dirty="0" smtClean="0">
                <a:latin typeface="Arial"/>
                <a:cs typeface="Arial"/>
              </a:rPr>
              <a:t> in </a:t>
            </a:r>
            <a:r>
              <a:rPr lang="de-DE" sz="3200" dirty="0" err="1" smtClean="0">
                <a:latin typeface="Arial"/>
                <a:cs typeface="Arial"/>
              </a:rPr>
              <a:t>traffic</a:t>
            </a:r>
            <a:r>
              <a:rPr lang="de-DE" sz="3200" dirty="0" smtClean="0">
                <a:latin typeface="Arial"/>
                <a:cs typeface="Arial"/>
              </a:rPr>
              <a:t>.</a:t>
            </a:r>
            <a:endParaRPr lang="de-DE" sz="3200" dirty="0"/>
          </a:p>
        </p:txBody>
      </p:sp>
      <p:sp>
        <p:nvSpPr>
          <p:cNvPr id="4" name="Textfeld 3"/>
          <p:cNvSpPr txBox="1"/>
          <p:nvPr/>
        </p:nvSpPr>
        <p:spPr>
          <a:xfrm>
            <a:off x="7848600" y="4819650"/>
            <a:ext cx="10182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2060"/>
                </a:solidFill>
              </a:rPr>
              <a:t>Source:</a:t>
            </a:r>
          </a:p>
          <a:p>
            <a:r>
              <a:rPr lang="de-DE" dirty="0" err="1" smtClean="0">
                <a:solidFill>
                  <a:srgbClr val="002060"/>
                </a:solidFill>
              </a:rPr>
              <a:t>Destatis</a:t>
            </a:r>
            <a:endParaRPr lang="de-DE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6450" y="1903035"/>
            <a:ext cx="4443414" cy="3583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feld 3"/>
          <p:cNvSpPr txBox="1"/>
          <p:nvPr/>
        </p:nvSpPr>
        <p:spPr>
          <a:xfrm>
            <a:off x="485775" y="333375"/>
            <a:ext cx="84296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 smtClean="0">
                <a:solidFill>
                  <a:srgbClr val="11275D"/>
                </a:solidFill>
              </a:rPr>
              <a:t>Road </a:t>
            </a:r>
            <a:r>
              <a:rPr lang="de-DE" sz="3200" b="1" dirty="0" err="1" smtClean="0">
                <a:solidFill>
                  <a:srgbClr val="11275D"/>
                </a:solidFill>
              </a:rPr>
              <a:t>accident</a:t>
            </a:r>
            <a:r>
              <a:rPr lang="de-DE" sz="3200" b="1" dirty="0" smtClean="0">
                <a:solidFill>
                  <a:srgbClr val="11275D"/>
                </a:solidFill>
              </a:rPr>
              <a:t> </a:t>
            </a:r>
            <a:r>
              <a:rPr lang="de-DE" sz="3200" b="1" dirty="0" err="1" smtClean="0">
                <a:solidFill>
                  <a:srgbClr val="11275D"/>
                </a:solidFill>
              </a:rPr>
              <a:t>victims</a:t>
            </a:r>
            <a:r>
              <a:rPr lang="de-DE" sz="3200" b="1" dirty="0" smtClean="0">
                <a:solidFill>
                  <a:srgbClr val="11275D"/>
                </a:solidFill>
              </a:rPr>
              <a:t> </a:t>
            </a:r>
            <a:r>
              <a:rPr lang="de-DE" sz="3200" b="1" dirty="0" err="1" smtClean="0">
                <a:solidFill>
                  <a:srgbClr val="11275D"/>
                </a:solidFill>
              </a:rPr>
              <a:t>between</a:t>
            </a:r>
            <a:r>
              <a:rPr lang="de-DE" sz="3200" b="1" dirty="0" smtClean="0">
                <a:solidFill>
                  <a:srgbClr val="11275D"/>
                </a:solidFill>
              </a:rPr>
              <a:t> 18 </a:t>
            </a:r>
            <a:r>
              <a:rPr lang="de-DE" sz="3200" b="1" dirty="0" err="1" smtClean="0">
                <a:solidFill>
                  <a:srgbClr val="11275D"/>
                </a:solidFill>
              </a:rPr>
              <a:t>and</a:t>
            </a:r>
            <a:r>
              <a:rPr lang="de-DE" sz="3200" b="1" dirty="0" smtClean="0">
                <a:solidFill>
                  <a:srgbClr val="11275D"/>
                </a:solidFill>
              </a:rPr>
              <a:t> 24 </a:t>
            </a:r>
            <a:r>
              <a:rPr lang="de-DE" sz="3200" b="1" dirty="0" err="1" smtClean="0">
                <a:solidFill>
                  <a:srgbClr val="11275D"/>
                </a:solidFill>
              </a:rPr>
              <a:t>years</a:t>
            </a:r>
            <a:r>
              <a:rPr lang="de-DE" sz="3200" b="1" dirty="0" smtClean="0">
                <a:solidFill>
                  <a:srgbClr val="11275D"/>
                </a:solidFill>
              </a:rPr>
              <a:t> in </a:t>
            </a:r>
            <a:r>
              <a:rPr lang="de-DE" sz="3200" b="1" dirty="0" err="1" smtClean="0">
                <a:solidFill>
                  <a:srgbClr val="11275D"/>
                </a:solidFill>
              </a:rPr>
              <a:t>the</a:t>
            </a:r>
            <a:r>
              <a:rPr lang="de-DE" sz="3200" b="1" dirty="0" smtClean="0">
                <a:solidFill>
                  <a:srgbClr val="11275D"/>
                </a:solidFill>
              </a:rPr>
              <a:t> Federal States </a:t>
            </a:r>
            <a:r>
              <a:rPr lang="de-DE" sz="3200" b="1" dirty="0" err="1" smtClean="0">
                <a:solidFill>
                  <a:srgbClr val="11275D"/>
                </a:solidFill>
              </a:rPr>
              <a:t>of</a:t>
            </a:r>
            <a:r>
              <a:rPr lang="de-DE" sz="3200" b="1" dirty="0" smtClean="0">
                <a:solidFill>
                  <a:srgbClr val="11275D"/>
                </a:solidFill>
              </a:rPr>
              <a:t> Germany 2015  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7943850" y="4857750"/>
            <a:ext cx="10182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2060"/>
                </a:solidFill>
              </a:rPr>
              <a:t>Source:</a:t>
            </a:r>
          </a:p>
          <a:p>
            <a:r>
              <a:rPr lang="de-DE" dirty="0" err="1" smtClean="0">
                <a:solidFill>
                  <a:srgbClr val="002060"/>
                </a:solidFill>
              </a:rPr>
              <a:t>Destatis</a:t>
            </a:r>
            <a:endParaRPr lang="de-DE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4531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/>
          <p:cNvSpPr txBox="1"/>
          <p:nvPr/>
        </p:nvSpPr>
        <p:spPr>
          <a:xfrm>
            <a:off x="2457450" y="2012950"/>
            <a:ext cx="94297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90228" y="2105025"/>
            <a:ext cx="3382236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33500" y="2225163"/>
            <a:ext cx="3048000" cy="217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feld 18"/>
          <p:cNvSpPr txBox="1"/>
          <p:nvPr/>
        </p:nvSpPr>
        <p:spPr>
          <a:xfrm>
            <a:off x="457200" y="419100"/>
            <a:ext cx="8686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 smtClean="0">
                <a:solidFill>
                  <a:srgbClr val="11275D"/>
                </a:solidFill>
              </a:rPr>
              <a:t>Road </a:t>
            </a:r>
            <a:r>
              <a:rPr lang="de-DE" sz="3200" b="1" dirty="0" err="1" smtClean="0">
                <a:solidFill>
                  <a:srgbClr val="11275D"/>
                </a:solidFill>
              </a:rPr>
              <a:t>accident</a:t>
            </a:r>
            <a:r>
              <a:rPr lang="de-DE" sz="3200" b="1" dirty="0" smtClean="0">
                <a:solidFill>
                  <a:srgbClr val="11275D"/>
                </a:solidFill>
              </a:rPr>
              <a:t> </a:t>
            </a:r>
            <a:r>
              <a:rPr lang="de-DE" sz="3200" b="1" dirty="0" err="1" smtClean="0">
                <a:solidFill>
                  <a:srgbClr val="11275D"/>
                </a:solidFill>
              </a:rPr>
              <a:t>victims</a:t>
            </a:r>
            <a:r>
              <a:rPr lang="de-DE" sz="3200" b="1" dirty="0" smtClean="0">
                <a:solidFill>
                  <a:srgbClr val="11275D"/>
                </a:solidFill>
              </a:rPr>
              <a:t> </a:t>
            </a:r>
            <a:r>
              <a:rPr lang="de-DE" sz="3200" b="1" dirty="0" err="1" smtClean="0">
                <a:solidFill>
                  <a:srgbClr val="11275D"/>
                </a:solidFill>
              </a:rPr>
              <a:t>between</a:t>
            </a:r>
            <a:r>
              <a:rPr lang="de-DE" sz="3200" b="1" dirty="0" smtClean="0">
                <a:solidFill>
                  <a:srgbClr val="11275D"/>
                </a:solidFill>
              </a:rPr>
              <a:t> 18 </a:t>
            </a:r>
            <a:r>
              <a:rPr lang="de-DE" sz="3200" b="1" dirty="0" err="1" smtClean="0">
                <a:solidFill>
                  <a:srgbClr val="11275D"/>
                </a:solidFill>
              </a:rPr>
              <a:t>and</a:t>
            </a:r>
            <a:r>
              <a:rPr lang="de-DE" sz="3200" b="1" dirty="0" smtClean="0">
                <a:solidFill>
                  <a:srgbClr val="11275D"/>
                </a:solidFill>
              </a:rPr>
              <a:t> 24 </a:t>
            </a:r>
            <a:r>
              <a:rPr lang="de-DE" sz="3200" b="1" dirty="0" err="1" smtClean="0">
                <a:solidFill>
                  <a:srgbClr val="11275D"/>
                </a:solidFill>
              </a:rPr>
              <a:t>years</a:t>
            </a:r>
            <a:r>
              <a:rPr lang="de-DE" sz="3200" b="1" dirty="0" smtClean="0">
                <a:solidFill>
                  <a:srgbClr val="11275D"/>
                </a:solidFill>
              </a:rPr>
              <a:t> </a:t>
            </a:r>
            <a:r>
              <a:rPr lang="de-DE" sz="3200" b="1" dirty="0" err="1" smtClean="0">
                <a:solidFill>
                  <a:srgbClr val="11275D"/>
                </a:solidFill>
              </a:rPr>
              <a:t>by</a:t>
            </a:r>
            <a:r>
              <a:rPr lang="de-DE" sz="3200" b="1" dirty="0" smtClean="0">
                <a:solidFill>
                  <a:srgbClr val="11275D"/>
                </a:solidFill>
              </a:rPr>
              <a:t> </a:t>
            </a:r>
            <a:r>
              <a:rPr lang="de-DE" sz="3200" b="1" dirty="0" err="1" smtClean="0">
                <a:solidFill>
                  <a:srgbClr val="11275D"/>
                </a:solidFill>
              </a:rPr>
              <a:t>road</a:t>
            </a:r>
            <a:r>
              <a:rPr lang="de-DE" sz="3200" b="1" dirty="0" smtClean="0">
                <a:solidFill>
                  <a:srgbClr val="11275D"/>
                </a:solidFill>
              </a:rPr>
              <a:t> </a:t>
            </a:r>
            <a:r>
              <a:rPr lang="de-DE" sz="3200" b="1" dirty="0" err="1" smtClean="0">
                <a:solidFill>
                  <a:srgbClr val="11275D"/>
                </a:solidFill>
              </a:rPr>
              <a:t>participation</a:t>
            </a:r>
            <a:r>
              <a:rPr lang="de-DE" sz="3200" b="1" dirty="0" smtClean="0">
                <a:solidFill>
                  <a:srgbClr val="11275D"/>
                </a:solidFill>
              </a:rPr>
              <a:t> 2015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1619250" y="1828284"/>
            <a:ext cx="2400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>
                <a:solidFill>
                  <a:srgbClr val="002060"/>
                </a:solidFill>
              </a:rPr>
              <a:t>Injured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and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killed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5572125" y="1841544"/>
            <a:ext cx="1962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err="1" smtClean="0">
                <a:solidFill>
                  <a:srgbClr val="002060"/>
                </a:solidFill>
              </a:rPr>
              <a:t>killed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7848600" y="4858434"/>
            <a:ext cx="10182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2060"/>
                </a:solidFill>
              </a:rPr>
              <a:t>Source:</a:t>
            </a:r>
          </a:p>
          <a:p>
            <a:r>
              <a:rPr lang="de-DE" dirty="0" err="1" smtClean="0">
                <a:solidFill>
                  <a:srgbClr val="002060"/>
                </a:solidFill>
              </a:rPr>
              <a:t>Destatis</a:t>
            </a:r>
            <a:endParaRPr lang="de-DE" dirty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4117" y="4505324"/>
            <a:ext cx="7782658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567927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18727" y="1441450"/>
            <a:ext cx="7508134" cy="369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feld 4"/>
          <p:cNvSpPr txBox="1"/>
          <p:nvPr/>
        </p:nvSpPr>
        <p:spPr>
          <a:xfrm>
            <a:off x="3752850" y="1771650"/>
            <a:ext cx="292417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 smtClean="0"/>
          </a:p>
          <a:p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323849" y="295275"/>
            <a:ext cx="86391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 err="1" smtClean="0">
                <a:solidFill>
                  <a:srgbClr val="11275D"/>
                </a:solidFill>
              </a:rPr>
              <a:t>Killed</a:t>
            </a:r>
            <a:r>
              <a:rPr lang="de-DE" sz="3200" b="1" dirty="0" smtClean="0">
                <a:solidFill>
                  <a:srgbClr val="11275D"/>
                </a:solidFill>
              </a:rPr>
              <a:t> </a:t>
            </a:r>
            <a:r>
              <a:rPr lang="de-DE" sz="3200" b="1" dirty="0" err="1" smtClean="0">
                <a:solidFill>
                  <a:srgbClr val="11275D"/>
                </a:solidFill>
              </a:rPr>
              <a:t>young</a:t>
            </a:r>
            <a:r>
              <a:rPr lang="de-DE" sz="3200" b="1" dirty="0" smtClean="0">
                <a:solidFill>
                  <a:srgbClr val="11275D"/>
                </a:solidFill>
              </a:rPr>
              <a:t> </a:t>
            </a:r>
            <a:r>
              <a:rPr lang="de-DE" sz="3200" b="1" dirty="0" err="1" smtClean="0">
                <a:solidFill>
                  <a:srgbClr val="11275D"/>
                </a:solidFill>
              </a:rPr>
              <a:t>persons</a:t>
            </a:r>
            <a:r>
              <a:rPr lang="de-DE" sz="3200" b="1" dirty="0" smtClean="0">
                <a:solidFill>
                  <a:srgbClr val="11275D"/>
                </a:solidFill>
              </a:rPr>
              <a:t> </a:t>
            </a:r>
            <a:r>
              <a:rPr lang="de-DE" sz="3200" b="1" dirty="0" err="1" smtClean="0">
                <a:solidFill>
                  <a:srgbClr val="11275D"/>
                </a:solidFill>
              </a:rPr>
              <a:t>between</a:t>
            </a:r>
            <a:r>
              <a:rPr lang="de-DE" sz="3200" b="1" dirty="0" smtClean="0">
                <a:solidFill>
                  <a:srgbClr val="11275D"/>
                </a:solidFill>
              </a:rPr>
              <a:t> 18 </a:t>
            </a:r>
            <a:r>
              <a:rPr lang="de-DE" sz="3200" b="1" dirty="0" err="1" smtClean="0">
                <a:solidFill>
                  <a:srgbClr val="11275D"/>
                </a:solidFill>
              </a:rPr>
              <a:t>and</a:t>
            </a:r>
            <a:r>
              <a:rPr lang="de-DE" sz="3200" b="1" dirty="0" smtClean="0">
                <a:solidFill>
                  <a:srgbClr val="11275D"/>
                </a:solidFill>
              </a:rPr>
              <a:t> 24 </a:t>
            </a:r>
            <a:r>
              <a:rPr lang="de-DE" sz="3200" b="1" dirty="0" err="1" smtClean="0">
                <a:solidFill>
                  <a:srgbClr val="11275D"/>
                </a:solidFill>
              </a:rPr>
              <a:t>years</a:t>
            </a:r>
            <a:r>
              <a:rPr lang="de-DE" sz="3200" b="1" dirty="0" smtClean="0">
                <a:solidFill>
                  <a:srgbClr val="11275D"/>
                </a:solidFill>
              </a:rPr>
              <a:t> </a:t>
            </a:r>
            <a:r>
              <a:rPr lang="de-DE" sz="3200" b="1" dirty="0" err="1" smtClean="0">
                <a:solidFill>
                  <a:srgbClr val="11275D"/>
                </a:solidFill>
              </a:rPr>
              <a:t>by</a:t>
            </a:r>
            <a:r>
              <a:rPr lang="de-DE" sz="3200" b="1" dirty="0" smtClean="0">
                <a:solidFill>
                  <a:srgbClr val="11275D"/>
                </a:solidFill>
              </a:rPr>
              <a:t> </a:t>
            </a:r>
            <a:r>
              <a:rPr lang="de-DE" sz="3200" b="1" dirty="0" err="1" smtClean="0">
                <a:solidFill>
                  <a:srgbClr val="11275D"/>
                </a:solidFill>
              </a:rPr>
              <a:t>day</a:t>
            </a:r>
            <a:r>
              <a:rPr lang="de-DE" sz="3200" b="1" dirty="0" smtClean="0">
                <a:solidFill>
                  <a:srgbClr val="11275D"/>
                </a:solidFill>
              </a:rPr>
              <a:t> time, </a:t>
            </a:r>
            <a:r>
              <a:rPr lang="de-DE" sz="3200" b="1" dirty="0" err="1" smtClean="0">
                <a:solidFill>
                  <a:srgbClr val="11275D"/>
                </a:solidFill>
              </a:rPr>
              <a:t>day</a:t>
            </a:r>
            <a:r>
              <a:rPr lang="de-DE" sz="3200" b="1" dirty="0" smtClean="0">
                <a:solidFill>
                  <a:srgbClr val="11275D"/>
                </a:solidFill>
              </a:rPr>
              <a:t> </a:t>
            </a:r>
            <a:r>
              <a:rPr lang="de-DE" sz="3200" b="1" dirty="0" err="1" smtClean="0">
                <a:solidFill>
                  <a:srgbClr val="11275D"/>
                </a:solidFill>
              </a:rPr>
              <a:t>of</a:t>
            </a:r>
            <a:r>
              <a:rPr lang="de-DE" sz="3200" b="1" dirty="0" smtClean="0">
                <a:solidFill>
                  <a:srgbClr val="11275D"/>
                </a:solidFill>
              </a:rPr>
              <a:t> </a:t>
            </a:r>
            <a:r>
              <a:rPr lang="de-DE" sz="3200" b="1" dirty="0" err="1" smtClean="0">
                <a:solidFill>
                  <a:srgbClr val="11275D"/>
                </a:solidFill>
              </a:rPr>
              <a:t>week</a:t>
            </a:r>
            <a:r>
              <a:rPr lang="de-DE" sz="3200" b="1" dirty="0" smtClean="0">
                <a:solidFill>
                  <a:srgbClr val="11275D"/>
                </a:solidFill>
              </a:rPr>
              <a:t> </a:t>
            </a:r>
            <a:r>
              <a:rPr lang="de-DE" sz="3200" b="1" dirty="0" err="1" smtClean="0">
                <a:solidFill>
                  <a:srgbClr val="11275D"/>
                </a:solidFill>
              </a:rPr>
              <a:t>and</a:t>
            </a:r>
            <a:r>
              <a:rPr lang="de-DE" sz="3200" b="1" dirty="0" smtClean="0">
                <a:solidFill>
                  <a:srgbClr val="11275D"/>
                </a:solidFill>
              </a:rPr>
              <a:t> </a:t>
            </a:r>
            <a:r>
              <a:rPr lang="de-DE" sz="3200" b="1" dirty="0" err="1" smtClean="0">
                <a:solidFill>
                  <a:srgbClr val="11275D"/>
                </a:solidFill>
              </a:rPr>
              <a:t>location</a:t>
            </a:r>
            <a:r>
              <a:rPr lang="de-DE" sz="3200" b="1" dirty="0" smtClean="0">
                <a:solidFill>
                  <a:srgbClr val="11275D"/>
                </a:solidFill>
              </a:rPr>
              <a:t> </a:t>
            </a:r>
          </a:p>
        </p:txBody>
      </p:sp>
      <p:cxnSp>
        <p:nvCxnSpPr>
          <p:cNvPr id="9" name="Gerade Verbindung mit Pfeil 8"/>
          <p:cNvCxnSpPr/>
          <p:nvPr/>
        </p:nvCxnSpPr>
        <p:spPr>
          <a:xfrm flipH="1" flipV="1">
            <a:off x="5981700" y="2581275"/>
            <a:ext cx="1390650" cy="2162175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feld 9"/>
          <p:cNvSpPr txBox="1"/>
          <p:nvPr/>
        </p:nvSpPr>
        <p:spPr>
          <a:xfrm>
            <a:off x="5229225" y="2211943"/>
            <a:ext cx="1771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urban </a:t>
            </a:r>
            <a:r>
              <a:rPr lang="de-DE" dirty="0" err="1" smtClean="0"/>
              <a:t>roads</a:t>
            </a:r>
            <a:endParaRPr lang="de-DE" dirty="0"/>
          </a:p>
        </p:txBody>
      </p:sp>
      <p:sp>
        <p:nvSpPr>
          <p:cNvPr id="12" name="Textfeld 11"/>
          <p:cNvSpPr txBox="1"/>
          <p:nvPr/>
        </p:nvSpPr>
        <p:spPr>
          <a:xfrm>
            <a:off x="504825" y="2381250"/>
            <a:ext cx="2948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/>
              <a:t>K</a:t>
            </a:r>
          </a:p>
          <a:p>
            <a:r>
              <a:rPr lang="de-DE" sz="1600" dirty="0" smtClean="0"/>
              <a:t>I</a:t>
            </a:r>
          </a:p>
          <a:p>
            <a:r>
              <a:rPr lang="de-DE" sz="1600" dirty="0" smtClean="0"/>
              <a:t>L</a:t>
            </a:r>
          </a:p>
          <a:p>
            <a:r>
              <a:rPr lang="de-DE" sz="1600" dirty="0" smtClean="0"/>
              <a:t>L</a:t>
            </a:r>
          </a:p>
          <a:p>
            <a:r>
              <a:rPr lang="de-DE" sz="1600" dirty="0" smtClean="0"/>
              <a:t>E</a:t>
            </a:r>
          </a:p>
          <a:p>
            <a:r>
              <a:rPr lang="de-DE" sz="1600" dirty="0" smtClean="0"/>
              <a:t>D</a:t>
            </a:r>
          </a:p>
          <a:p>
            <a:endParaRPr lang="de-DE" sz="1600" dirty="0"/>
          </a:p>
        </p:txBody>
      </p:sp>
      <p:sp>
        <p:nvSpPr>
          <p:cNvPr id="13" name="Textfeld 12"/>
          <p:cNvSpPr txBox="1"/>
          <p:nvPr/>
        </p:nvSpPr>
        <p:spPr>
          <a:xfrm>
            <a:off x="3095624" y="5221188"/>
            <a:ext cx="32480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 err="1" smtClean="0"/>
              <a:t>day</a:t>
            </a:r>
            <a:r>
              <a:rPr lang="de-DE" sz="1400" dirty="0" smtClean="0"/>
              <a:t> </a:t>
            </a:r>
            <a:r>
              <a:rPr lang="de-DE" sz="1400" dirty="0" err="1" smtClean="0"/>
              <a:t>of</a:t>
            </a:r>
            <a:r>
              <a:rPr lang="de-DE" sz="1400" dirty="0" smtClean="0"/>
              <a:t> </a:t>
            </a:r>
            <a:r>
              <a:rPr lang="de-DE" sz="1400" dirty="0" err="1" smtClean="0"/>
              <a:t>week</a:t>
            </a:r>
            <a:r>
              <a:rPr lang="de-DE" sz="1400" dirty="0" smtClean="0"/>
              <a:t> </a:t>
            </a:r>
            <a:r>
              <a:rPr lang="de-DE" sz="1400" dirty="0" err="1" smtClean="0"/>
              <a:t>and</a:t>
            </a:r>
            <a:r>
              <a:rPr lang="de-DE" sz="1400" dirty="0" smtClean="0"/>
              <a:t> </a:t>
            </a:r>
            <a:r>
              <a:rPr lang="de-DE" sz="1400" dirty="0" err="1" smtClean="0"/>
              <a:t>hour</a:t>
            </a:r>
            <a:endParaRPr lang="de-DE" sz="1400" dirty="0"/>
          </a:p>
        </p:txBody>
      </p:sp>
      <p:sp>
        <p:nvSpPr>
          <p:cNvPr id="14" name="Textfeld 13"/>
          <p:cNvSpPr txBox="1"/>
          <p:nvPr/>
        </p:nvSpPr>
        <p:spPr>
          <a:xfrm>
            <a:off x="1771650" y="3316843"/>
            <a:ext cx="428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L</a:t>
            </a:r>
            <a:endParaRPr lang="de-DE" dirty="0"/>
          </a:p>
        </p:txBody>
      </p:sp>
      <p:sp>
        <p:nvSpPr>
          <p:cNvPr id="15" name="Textfeld 14"/>
          <p:cNvSpPr txBox="1"/>
          <p:nvPr/>
        </p:nvSpPr>
        <p:spPr>
          <a:xfrm>
            <a:off x="2666999" y="3316843"/>
            <a:ext cx="428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M</a:t>
            </a:r>
            <a:endParaRPr lang="de-DE" dirty="0"/>
          </a:p>
        </p:txBody>
      </p:sp>
      <p:sp>
        <p:nvSpPr>
          <p:cNvPr id="16" name="Textfeld 15"/>
          <p:cNvSpPr txBox="1"/>
          <p:nvPr/>
        </p:nvSpPr>
        <p:spPr>
          <a:xfrm>
            <a:off x="3752850" y="3316843"/>
            <a:ext cx="428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Mi</a:t>
            </a:r>
            <a:endParaRPr lang="de-DE" dirty="0"/>
          </a:p>
        </p:txBody>
      </p:sp>
      <p:sp>
        <p:nvSpPr>
          <p:cNvPr id="17" name="Textfeld 16"/>
          <p:cNvSpPr txBox="1"/>
          <p:nvPr/>
        </p:nvSpPr>
        <p:spPr>
          <a:xfrm>
            <a:off x="5014912" y="3316843"/>
            <a:ext cx="428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J</a:t>
            </a:r>
            <a:endParaRPr lang="de-DE" dirty="0"/>
          </a:p>
        </p:txBody>
      </p:sp>
      <p:sp>
        <p:nvSpPr>
          <p:cNvPr id="18" name="Textfeld 17"/>
          <p:cNvSpPr txBox="1"/>
          <p:nvPr/>
        </p:nvSpPr>
        <p:spPr>
          <a:xfrm>
            <a:off x="5767387" y="3316843"/>
            <a:ext cx="428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V</a:t>
            </a:r>
            <a:endParaRPr lang="de-DE" dirty="0"/>
          </a:p>
        </p:txBody>
      </p:sp>
      <p:sp>
        <p:nvSpPr>
          <p:cNvPr id="19" name="Textfeld 18"/>
          <p:cNvSpPr txBox="1"/>
          <p:nvPr/>
        </p:nvSpPr>
        <p:spPr>
          <a:xfrm>
            <a:off x="6677025" y="3284577"/>
            <a:ext cx="428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S</a:t>
            </a:r>
            <a:endParaRPr lang="de-DE" dirty="0"/>
          </a:p>
        </p:txBody>
      </p:sp>
      <p:sp>
        <p:nvSpPr>
          <p:cNvPr id="21" name="Textfeld 20"/>
          <p:cNvSpPr txBox="1"/>
          <p:nvPr/>
        </p:nvSpPr>
        <p:spPr>
          <a:xfrm>
            <a:off x="7667625" y="3316843"/>
            <a:ext cx="428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D</a:t>
            </a:r>
            <a:endParaRPr lang="de-DE" dirty="0"/>
          </a:p>
        </p:txBody>
      </p:sp>
      <p:sp>
        <p:nvSpPr>
          <p:cNvPr id="20" name="Textfeld 19"/>
          <p:cNvSpPr txBox="1"/>
          <p:nvPr/>
        </p:nvSpPr>
        <p:spPr>
          <a:xfrm>
            <a:off x="7944798" y="5026253"/>
            <a:ext cx="8848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>
                <a:solidFill>
                  <a:srgbClr val="002060"/>
                </a:solidFill>
              </a:rPr>
              <a:t>Source:</a:t>
            </a:r>
          </a:p>
          <a:p>
            <a:r>
              <a:rPr lang="de-DE" sz="1400" dirty="0" err="1" smtClean="0">
                <a:solidFill>
                  <a:srgbClr val="002060"/>
                </a:solidFill>
              </a:rPr>
              <a:t>Destatis</a:t>
            </a:r>
            <a:endParaRPr lang="de-DE" sz="1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19125" y="1390650"/>
            <a:ext cx="8001000" cy="369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feld 3"/>
          <p:cNvSpPr txBox="1"/>
          <p:nvPr/>
        </p:nvSpPr>
        <p:spPr>
          <a:xfrm>
            <a:off x="619125" y="371475"/>
            <a:ext cx="6400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 err="1" smtClean="0">
                <a:solidFill>
                  <a:srgbClr val="11275D"/>
                </a:solidFill>
              </a:rPr>
              <a:t>Causes</a:t>
            </a:r>
            <a:r>
              <a:rPr lang="de-DE" sz="3200" b="1" dirty="0" smtClean="0">
                <a:solidFill>
                  <a:srgbClr val="11275D"/>
                </a:solidFill>
              </a:rPr>
              <a:t> </a:t>
            </a:r>
            <a:r>
              <a:rPr lang="de-DE" sz="3200" b="1" dirty="0" err="1" smtClean="0">
                <a:solidFill>
                  <a:srgbClr val="11275D"/>
                </a:solidFill>
              </a:rPr>
              <a:t>of</a:t>
            </a:r>
            <a:r>
              <a:rPr lang="de-DE" sz="3200" b="1" dirty="0" smtClean="0">
                <a:solidFill>
                  <a:srgbClr val="11275D"/>
                </a:solidFill>
              </a:rPr>
              <a:t> </a:t>
            </a:r>
            <a:r>
              <a:rPr lang="de-DE" sz="3200" b="1" dirty="0" err="1" smtClean="0">
                <a:solidFill>
                  <a:srgbClr val="11275D"/>
                </a:solidFill>
              </a:rPr>
              <a:t>accidents</a:t>
            </a:r>
            <a:r>
              <a:rPr lang="de-DE" sz="3200" b="1" dirty="0" smtClean="0">
                <a:solidFill>
                  <a:srgbClr val="11275D"/>
                </a:solidFill>
              </a:rPr>
              <a:t> 2015 </a:t>
            </a:r>
            <a:r>
              <a:rPr lang="de-DE" sz="3200" b="1" dirty="0" err="1" smtClean="0">
                <a:solidFill>
                  <a:srgbClr val="11275D"/>
                </a:solidFill>
              </a:rPr>
              <a:t>young</a:t>
            </a:r>
            <a:r>
              <a:rPr lang="de-DE" sz="3200" b="1" dirty="0" smtClean="0">
                <a:solidFill>
                  <a:srgbClr val="11275D"/>
                </a:solidFill>
              </a:rPr>
              <a:t> </a:t>
            </a:r>
            <a:r>
              <a:rPr lang="de-DE" sz="3200" b="1" dirty="0" err="1" smtClean="0">
                <a:solidFill>
                  <a:srgbClr val="11275D"/>
                </a:solidFill>
              </a:rPr>
              <a:t>persons</a:t>
            </a:r>
            <a:endParaRPr lang="de-DE" sz="3200" b="1" dirty="0" smtClean="0">
              <a:solidFill>
                <a:srgbClr val="11275D"/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619125" y="4604663"/>
            <a:ext cx="8258175" cy="6001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100" dirty="0" smtClean="0"/>
              <a:t>        Speed                  </a:t>
            </a:r>
            <a:r>
              <a:rPr lang="de-DE" sz="1100" dirty="0" err="1" smtClean="0"/>
              <a:t>distance</a:t>
            </a:r>
            <a:r>
              <a:rPr lang="de-DE" sz="1100" dirty="0" smtClean="0"/>
              <a:t>         </a:t>
            </a:r>
            <a:r>
              <a:rPr lang="de-DE" sz="1100" dirty="0" err="1" smtClean="0"/>
              <a:t>turning</a:t>
            </a:r>
            <a:r>
              <a:rPr lang="de-DE" sz="1100" dirty="0" smtClean="0"/>
              <a:t>, </a:t>
            </a:r>
            <a:r>
              <a:rPr lang="de-DE" sz="1100" dirty="0" err="1" smtClean="0"/>
              <a:t>starting</a:t>
            </a:r>
            <a:r>
              <a:rPr lang="de-DE" sz="1100" dirty="0" smtClean="0"/>
              <a:t> </a:t>
            </a:r>
            <a:r>
              <a:rPr lang="de-DE" sz="1100" dirty="0" err="1" smtClean="0"/>
              <a:t>and</a:t>
            </a:r>
            <a:r>
              <a:rPr lang="de-DE" sz="1100" dirty="0" smtClean="0"/>
              <a:t>     </a:t>
            </a:r>
            <a:r>
              <a:rPr lang="de-DE" sz="1100" dirty="0" err="1" smtClean="0"/>
              <a:t>give</a:t>
            </a:r>
            <a:r>
              <a:rPr lang="de-DE" sz="1100" dirty="0" smtClean="0"/>
              <a:t> </a:t>
            </a:r>
            <a:r>
              <a:rPr lang="de-DE" sz="1100" dirty="0" err="1" smtClean="0"/>
              <a:t>priority</a:t>
            </a:r>
            <a:r>
              <a:rPr lang="de-DE" sz="1100" dirty="0" smtClean="0"/>
              <a:t>          </a:t>
            </a:r>
            <a:r>
              <a:rPr lang="de-DE" sz="1100" dirty="0" err="1" smtClean="0"/>
              <a:t>false</a:t>
            </a:r>
            <a:r>
              <a:rPr lang="de-DE" sz="1100" dirty="0" smtClean="0"/>
              <a:t> </a:t>
            </a:r>
            <a:r>
              <a:rPr lang="de-DE" sz="1100" dirty="0" err="1" smtClean="0"/>
              <a:t>road</a:t>
            </a:r>
            <a:r>
              <a:rPr lang="de-DE" sz="1100" dirty="0" smtClean="0"/>
              <a:t> </a:t>
            </a:r>
            <a:r>
              <a:rPr lang="de-DE" sz="1100" dirty="0" err="1" smtClean="0"/>
              <a:t>lane</a:t>
            </a:r>
            <a:r>
              <a:rPr lang="de-DE" sz="1100" dirty="0" smtClean="0"/>
              <a:t>          </a:t>
            </a:r>
            <a:r>
              <a:rPr lang="de-DE" sz="1100" dirty="0" err="1" smtClean="0"/>
              <a:t>alcohol</a:t>
            </a:r>
            <a:r>
              <a:rPr lang="de-DE" sz="1100" dirty="0" smtClean="0"/>
              <a:t>                </a:t>
            </a:r>
            <a:r>
              <a:rPr lang="de-DE" sz="1100" dirty="0" err="1" smtClean="0"/>
              <a:t>overpassing</a:t>
            </a:r>
            <a:endParaRPr lang="de-DE" sz="1100" dirty="0" smtClean="0"/>
          </a:p>
          <a:p>
            <a:r>
              <a:rPr lang="de-DE" sz="1100" dirty="0" smtClean="0"/>
              <a:t>                                                               </a:t>
            </a:r>
            <a:r>
              <a:rPr lang="de-DE" sz="1100" dirty="0" err="1" smtClean="0"/>
              <a:t>reverse</a:t>
            </a:r>
            <a:r>
              <a:rPr lang="de-DE" sz="1100" dirty="0" smtClean="0"/>
              <a:t> </a:t>
            </a:r>
            <a:r>
              <a:rPr lang="de-DE" sz="1100" dirty="0" err="1" smtClean="0"/>
              <a:t>driving</a:t>
            </a:r>
            <a:endParaRPr lang="de-DE" sz="1100" dirty="0" smtClean="0"/>
          </a:p>
          <a:p>
            <a:r>
              <a:rPr lang="de-DE" sz="1100" dirty="0" smtClean="0"/>
              <a:t>					</a:t>
            </a:r>
            <a:endParaRPr lang="de-DE" sz="1100" dirty="0"/>
          </a:p>
        </p:txBody>
      </p:sp>
      <p:sp>
        <p:nvSpPr>
          <p:cNvPr id="6" name="Textfeld 5"/>
          <p:cNvSpPr txBox="1"/>
          <p:nvPr/>
        </p:nvSpPr>
        <p:spPr>
          <a:xfrm>
            <a:off x="8054546" y="4971792"/>
            <a:ext cx="8322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solidFill>
                  <a:srgbClr val="002060"/>
                </a:solidFill>
              </a:rPr>
              <a:t>Source:</a:t>
            </a:r>
          </a:p>
          <a:p>
            <a:r>
              <a:rPr lang="de-DE" sz="1400" dirty="0" err="1" smtClean="0">
                <a:solidFill>
                  <a:srgbClr val="002060"/>
                </a:solidFill>
              </a:rPr>
              <a:t>Destatis</a:t>
            </a:r>
            <a:endParaRPr lang="de-DE" sz="1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1539" y="276224"/>
            <a:ext cx="8821594" cy="846137"/>
          </a:xfrm>
        </p:spPr>
        <p:txBody>
          <a:bodyPr/>
          <a:lstStyle/>
          <a:p>
            <a:r>
              <a:rPr lang="de-DE" dirty="0" smtClean="0"/>
              <a:t>European Ranking (18-24 </a:t>
            </a:r>
            <a:r>
              <a:rPr lang="de-DE" dirty="0" err="1" smtClean="0"/>
              <a:t>years</a:t>
            </a:r>
            <a:r>
              <a:rPr lang="de-DE" dirty="0" smtClean="0"/>
              <a:t>) 2015</a:t>
            </a:r>
            <a:endParaRPr lang="de-DE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47825" y="1428751"/>
            <a:ext cx="603885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feld 3"/>
          <p:cNvSpPr txBox="1"/>
          <p:nvPr/>
        </p:nvSpPr>
        <p:spPr>
          <a:xfrm>
            <a:off x="7848600" y="4830545"/>
            <a:ext cx="10182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2060"/>
                </a:solidFill>
              </a:rPr>
              <a:t>Source:</a:t>
            </a:r>
          </a:p>
          <a:p>
            <a:r>
              <a:rPr lang="de-DE" dirty="0" err="1" smtClean="0">
                <a:solidFill>
                  <a:srgbClr val="002060"/>
                </a:solidFill>
              </a:rPr>
              <a:t>Destatis</a:t>
            </a:r>
            <a:endParaRPr lang="de-DE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Legislative </a:t>
            </a:r>
            <a:r>
              <a:rPr lang="de-DE" dirty="0" err="1" smtClean="0"/>
              <a:t>measures</a:t>
            </a:r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322406" y="1695450"/>
            <a:ext cx="7630969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sz="2000" b="1" dirty="0" err="1" smtClean="0">
                <a:solidFill>
                  <a:srgbClr val="002060"/>
                </a:solidFill>
              </a:rPr>
              <a:t>Probationary</a:t>
            </a:r>
            <a:r>
              <a:rPr lang="de-DE" sz="2000" b="1" dirty="0" smtClean="0">
                <a:solidFill>
                  <a:srgbClr val="002060"/>
                </a:solidFill>
              </a:rPr>
              <a:t> </a:t>
            </a:r>
            <a:r>
              <a:rPr lang="de-DE" sz="2000" b="1" dirty="0" err="1" smtClean="0">
                <a:solidFill>
                  <a:srgbClr val="002060"/>
                </a:solidFill>
              </a:rPr>
              <a:t>driving</a:t>
            </a:r>
            <a:r>
              <a:rPr lang="de-DE" sz="2000" b="1" dirty="0" smtClean="0">
                <a:solidFill>
                  <a:srgbClr val="002060"/>
                </a:solidFill>
              </a:rPr>
              <a:t> </a:t>
            </a:r>
            <a:r>
              <a:rPr lang="de-DE" sz="2000" b="1" dirty="0" err="1" smtClean="0">
                <a:solidFill>
                  <a:srgbClr val="002060"/>
                </a:solidFill>
              </a:rPr>
              <a:t>licence</a:t>
            </a:r>
            <a:r>
              <a:rPr lang="de-DE" sz="2000" b="1" dirty="0" smtClean="0">
                <a:solidFill>
                  <a:srgbClr val="002060"/>
                </a:solidFill>
              </a:rPr>
              <a:t> </a:t>
            </a:r>
            <a:r>
              <a:rPr lang="de-DE" sz="2000" b="1" dirty="0" err="1" smtClean="0">
                <a:solidFill>
                  <a:srgbClr val="002060"/>
                </a:solidFill>
              </a:rPr>
              <a:t>since</a:t>
            </a:r>
            <a:r>
              <a:rPr lang="de-DE" sz="2000" b="1" dirty="0" smtClean="0">
                <a:solidFill>
                  <a:srgbClr val="002060"/>
                </a:solidFill>
              </a:rPr>
              <a:t> 01/01/1986</a:t>
            </a:r>
          </a:p>
          <a:p>
            <a:pPr>
              <a:spcAft>
                <a:spcPts val="600"/>
              </a:spcAft>
            </a:pPr>
            <a:r>
              <a:rPr lang="de-DE" sz="2000" b="1" dirty="0" smtClean="0">
                <a:solidFill>
                  <a:srgbClr val="002060"/>
                </a:solidFill>
              </a:rPr>
              <a:t>  </a:t>
            </a:r>
            <a:r>
              <a:rPr lang="de-DE" sz="2000" b="1" dirty="0" err="1" smtClean="0">
                <a:solidFill>
                  <a:srgbClr val="002060"/>
                </a:solidFill>
              </a:rPr>
              <a:t>probationary</a:t>
            </a:r>
            <a:r>
              <a:rPr lang="de-DE" sz="2000" b="1" dirty="0" smtClean="0">
                <a:solidFill>
                  <a:srgbClr val="002060"/>
                </a:solidFill>
              </a:rPr>
              <a:t> </a:t>
            </a:r>
            <a:r>
              <a:rPr lang="de-DE" sz="2000" b="1" dirty="0" err="1" smtClean="0">
                <a:solidFill>
                  <a:srgbClr val="002060"/>
                </a:solidFill>
              </a:rPr>
              <a:t>period</a:t>
            </a:r>
            <a:r>
              <a:rPr lang="de-DE" sz="2000" b="1" dirty="0" smtClean="0">
                <a:solidFill>
                  <a:srgbClr val="002060"/>
                </a:solidFill>
              </a:rPr>
              <a:t>: 2 </a:t>
            </a:r>
            <a:r>
              <a:rPr lang="de-DE" sz="2000" b="1" dirty="0" err="1" smtClean="0">
                <a:solidFill>
                  <a:srgbClr val="002060"/>
                </a:solidFill>
              </a:rPr>
              <a:t>years</a:t>
            </a:r>
            <a:endParaRPr lang="de-DE" sz="2000" b="1" dirty="0" smtClean="0">
              <a:solidFill>
                <a:srgbClr val="002060"/>
              </a:solidFill>
              <a:cs typeface="Arial"/>
              <a:sym typeface="Wingdings"/>
            </a:endParaRP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de-DE" sz="2000" b="1" dirty="0" smtClean="0">
                <a:solidFill>
                  <a:srgbClr val="002060"/>
                </a:solidFill>
                <a:cs typeface="Arial"/>
                <a:sym typeface="Wingdings"/>
              </a:rPr>
              <a:t> Rehabilitation </a:t>
            </a:r>
            <a:r>
              <a:rPr lang="de-DE" sz="2000" b="1" dirty="0" err="1" smtClean="0">
                <a:solidFill>
                  <a:srgbClr val="002060"/>
                </a:solidFill>
                <a:cs typeface="Arial"/>
                <a:sym typeface="Wingdings"/>
              </a:rPr>
              <a:t>courses</a:t>
            </a:r>
            <a:r>
              <a:rPr lang="de-DE" sz="2000" b="1" dirty="0" smtClean="0">
                <a:solidFill>
                  <a:srgbClr val="002060"/>
                </a:solidFill>
                <a:cs typeface="Arial"/>
                <a:sym typeface="Wingdings"/>
              </a:rPr>
              <a:t> </a:t>
            </a:r>
            <a:r>
              <a:rPr lang="de-DE" sz="2000" b="1" dirty="0" err="1" smtClean="0">
                <a:solidFill>
                  <a:srgbClr val="002060"/>
                </a:solidFill>
                <a:cs typeface="Arial"/>
                <a:sym typeface="Wingdings"/>
              </a:rPr>
              <a:t>for</a:t>
            </a:r>
            <a:r>
              <a:rPr lang="de-DE" sz="2000" b="1" dirty="0" smtClean="0">
                <a:solidFill>
                  <a:srgbClr val="002060"/>
                </a:solidFill>
                <a:cs typeface="Arial"/>
                <a:sym typeface="Wingdings"/>
              </a:rPr>
              <a:t> </a:t>
            </a:r>
            <a:r>
              <a:rPr lang="de-DE" sz="2000" b="1" dirty="0" err="1" smtClean="0">
                <a:solidFill>
                  <a:srgbClr val="002060"/>
                </a:solidFill>
                <a:cs typeface="Arial"/>
                <a:sym typeface="Wingdings"/>
              </a:rPr>
              <a:t>novice</a:t>
            </a:r>
            <a:r>
              <a:rPr lang="de-DE" sz="2000" b="1" dirty="0" smtClean="0">
                <a:solidFill>
                  <a:srgbClr val="002060"/>
                </a:solidFill>
                <a:cs typeface="Arial"/>
                <a:sym typeface="Wingdings"/>
              </a:rPr>
              <a:t> </a:t>
            </a:r>
            <a:r>
              <a:rPr lang="de-DE" sz="2000" b="1" dirty="0" err="1" smtClean="0">
                <a:solidFill>
                  <a:srgbClr val="002060"/>
                </a:solidFill>
                <a:cs typeface="Arial"/>
                <a:sym typeface="Wingdings"/>
              </a:rPr>
              <a:t>drivers</a:t>
            </a:r>
            <a:r>
              <a:rPr lang="de-DE" sz="2000" b="1" dirty="0" smtClean="0">
                <a:solidFill>
                  <a:srgbClr val="002060"/>
                </a:solidFill>
                <a:cs typeface="Arial"/>
                <a:sym typeface="Wingdings"/>
              </a:rPr>
              <a:t> </a:t>
            </a:r>
            <a:r>
              <a:rPr lang="de-DE" sz="2000" b="1" dirty="0" err="1" smtClean="0">
                <a:solidFill>
                  <a:srgbClr val="002060"/>
                </a:solidFill>
                <a:cs typeface="Arial"/>
                <a:sym typeface="Wingdings"/>
              </a:rPr>
              <a:t>since</a:t>
            </a:r>
            <a:r>
              <a:rPr lang="de-DE" sz="2000" b="1" dirty="0" smtClean="0">
                <a:solidFill>
                  <a:srgbClr val="002060"/>
                </a:solidFill>
                <a:cs typeface="Arial"/>
                <a:sym typeface="Wingdings"/>
              </a:rPr>
              <a:t> 01/01/1999 in </a:t>
            </a:r>
            <a:br>
              <a:rPr lang="de-DE" sz="2000" b="1" dirty="0" smtClean="0">
                <a:solidFill>
                  <a:srgbClr val="002060"/>
                </a:solidFill>
                <a:cs typeface="Arial"/>
                <a:sym typeface="Wingdings"/>
              </a:rPr>
            </a:br>
            <a:r>
              <a:rPr lang="de-DE" sz="2000" b="1" dirty="0" smtClean="0">
                <a:solidFill>
                  <a:srgbClr val="002060"/>
                </a:solidFill>
                <a:cs typeface="Arial"/>
                <a:sym typeface="Wingdings"/>
              </a:rPr>
              <a:t>  </a:t>
            </a:r>
            <a:r>
              <a:rPr lang="de-DE" sz="2000" b="1" dirty="0" err="1" smtClean="0">
                <a:solidFill>
                  <a:srgbClr val="002060"/>
                </a:solidFill>
                <a:cs typeface="Arial"/>
                <a:sym typeface="Wingdings"/>
              </a:rPr>
              <a:t>case</a:t>
            </a:r>
            <a:r>
              <a:rPr lang="de-DE" sz="2000" b="1" dirty="0" smtClean="0">
                <a:solidFill>
                  <a:srgbClr val="002060"/>
                </a:solidFill>
                <a:cs typeface="Arial"/>
                <a:sym typeface="Wingdings"/>
              </a:rPr>
              <a:t> </a:t>
            </a:r>
            <a:r>
              <a:rPr lang="de-DE" sz="2000" b="1" dirty="0" err="1" smtClean="0">
                <a:solidFill>
                  <a:srgbClr val="002060"/>
                </a:solidFill>
                <a:cs typeface="Arial"/>
                <a:sym typeface="Wingdings"/>
              </a:rPr>
              <a:t>of</a:t>
            </a:r>
            <a:r>
              <a:rPr lang="de-DE" sz="2000" b="1" dirty="0" smtClean="0">
                <a:solidFill>
                  <a:srgbClr val="002060"/>
                </a:solidFill>
                <a:cs typeface="Arial"/>
                <a:sym typeface="Wingdings"/>
              </a:rPr>
              <a:t> </a:t>
            </a:r>
            <a:r>
              <a:rPr lang="de-DE" sz="2000" b="1" dirty="0" err="1" smtClean="0">
                <a:solidFill>
                  <a:srgbClr val="002060"/>
                </a:solidFill>
                <a:cs typeface="Arial"/>
                <a:sym typeface="Wingdings"/>
              </a:rPr>
              <a:t>traffic</a:t>
            </a:r>
            <a:r>
              <a:rPr lang="de-DE" sz="2000" b="1" dirty="0" smtClean="0">
                <a:solidFill>
                  <a:srgbClr val="002060"/>
                </a:solidFill>
                <a:cs typeface="Arial"/>
                <a:sym typeface="Wingdings"/>
              </a:rPr>
              <a:t> </a:t>
            </a:r>
            <a:r>
              <a:rPr lang="de-DE" sz="2000" b="1" dirty="0" err="1" smtClean="0">
                <a:solidFill>
                  <a:srgbClr val="002060"/>
                </a:solidFill>
                <a:cs typeface="Arial"/>
                <a:sym typeface="Wingdings"/>
              </a:rPr>
              <a:t>offence</a:t>
            </a:r>
            <a:r>
              <a:rPr lang="de-DE" sz="2000" b="1" dirty="0" smtClean="0">
                <a:solidFill>
                  <a:srgbClr val="002060"/>
                </a:solidFill>
                <a:cs typeface="Arial"/>
                <a:sym typeface="Wingdings"/>
              </a:rPr>
              <a:t> </a:t>
            </a:r>
            <a:r>
              <a:rPr lang="de-DE" sz="2000" b="1" dirty="0" err="1" smtClean="0">
                <a:solidFill>
                  <a:srgbClr val="002060"/>
                </a:solidFill>
                <a:cs typeface="Arial"/>
                <a:sym typeface="Wingdings"/>
              </a:rPr>
              <a:t>or</a:t>
            </a:r>
            <a:r>
              <a:rPr lang="de-DE" sz="2000" b="1" dirty="0" smtClean="0">
                <a:solidFill>
                  <a:srgbClr val="002060"/>
                </a:solidFill>
                <a:cs typeface="Arial"/>
                <a:sym typeface="Wingdings"/>
              </a:rPr>
              <a:t> </a:t>
            </a:r>
            <a:r>
              <a:rPr lang="de-DE" sz="2000" b="1" dirty="0" err="1" smtClean="0">
                <a:solidFill>
                  <a:srgbClr val="002060"/>
                </a:solidFill>
                <a:cs typeface="Arial"/>
                <a:sym typeface="Wingdings"/>
              </a:rPr>
              <a:t>accident</a:t>
            </a:r>
            <a:endParaRPr lang="de-DE" sz="2000" b="1" dirty="0" smtClean="0">
              <a:solidFill>
                <a:srgbClr val="002060"/>
              </a:solidFill>
              <a:cs typeface="Arial"/>
              <a:sym typeface="Wingdings"/>
            </a:endParaRP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de-DE" sz="2000" b="1" dirty="0" smtClean="0">
                <a:solidFill>
                  <a:srgbClr val="002060"/>
                </a:solidFill>
                <a:cs typeface="Arial"/>
                <a:sym typeface="Wingdings"/>
              </a:rPr>
              <a:t> </a:t>
            </a:r>
            <a:r>
              <a:rPr lang="de-DE" sz="2000" b="1" dirty="0" err="1" smtClean="0">
                <a:solidFill>
                  <a:srgbClr val="002060"/>
                </a:solidFill>
                <a:cs typeface="Arial"/>
                <a:sym typeface="Wingdings"/>
              </a:rPr>
              <a:t>Extention</a:t>
            </a:r>
            <a:r>
              <a:rPr lang="de-DE" sz="2000" b="1" dirty="0" smtClean="0">
                <a:solidFill>
                  <a:srgbClr val="002060"/>
                </a:solidFill>
                <a:cs typeface="Arial"/>
                <a:sym typeface="Wingdings"/>
              </a:rPr>
              <a:t> </a:t>
            </a:r>
            <a:r>
              <a:rPr lang="de-DE" sz="2000" b="1" dirty="0" err="1" smtClean="0">
                <a:solidFill>
                  <a:srgbClr val="002060"/>
                </a:solidFill>
                <a:cs typeface="Arial"/>
                <a:sym typeface="Wingdings"/>
              </a:rPr>
              <a:t>of</a:t>
            </a:r>
            <a:r>
              <a:rPr lang="de-DE" sz="2000" b="1" dirty="0" smtClean="0">
                <a:solidFill>
                  <a:srgbClr val="002060"/>
                </a:solidFill>
                <a:cs typeface="Arial"/>
                <a:sym typeface="Wingdings"/>
              </a:rPr>
              <a:t> </a:t>
            </a:r>
            <a:r>
              <a:rPr lang="de-DE" sz="2000" b="1" dirty="0" err="1" smtClean="0">
                <a:solidFill>
                  <a:srgbClr val="002060"/>
                </a:solidFill>
                <a:cs typeface="Arial"/>
                <a:sym typeface="Wingdings"/>
              </a:rPr>
              <a:t>the</a:t>
            </a:r>
            <a:r>
              <a:rPr lang="de-DE" sz="2000" b="1" dirty="0" smtClean="0">
                <a:solidFill>
                  <a:srgbClr val="002060"/>
                </a:solidFill>
                <a:cs typeface="Arial"/>
                <a:sym typeface="Wingdings"/>
              </a:rPr>
              <a:t> </a:t>
            </a:r>
            <a:r>
              <a:rPr lang="de-DE" sz="2000" b="1" dirty="0" err="1" smtClean="0">
                <a:solidFill>
                  <a:srgbClr val="002060"/>
                </a:solidFill>
                <a:cs typeface="Arial"/>
                <a:sym typeface="Wingdings"/>
              </a:rPr>
              <a:t>probationary</a:t>
            </a:r>
            <a:r>
              <a:rPr lang="de-DE" sz="2000" b="1" dirty="0" smtClean="0">
                <a:solidFill>
                  <a:srgbClr val="002060"/>
                </a:solidFill>
                <a:cs typeface="Arial"/>
                <a:sym typeface="Wingdings"/>
              </a:rPr>
              <a:t> </a:t>
            </a:r>
            <a:r>
              <a:rPr lang="de-DE" sz="2000" b="1" dirty="0" err="1" smtClean="0">
                <a:solidFill>
                  <a:srgbClr val="002060"/>
                </a:solidFill>
                <a:cs typeface="Arial"/>
                <a:sym typeface="Wingdings"/>
              </a:rPr>
              <a:t>period</a:t>
            </a:r>
            <a:r>
              <a:rPr lang="de-DE" sz="2000" b="1" dirty="0" smtClean="0">
                <a:solidFill>
                  <a:srgbClr val="002060"/>
                </a:solidFill>
                <a:cs typeface="Arial"/>
                <a:sym typeface="Wingdings"/>
              </a:rPr>
              <a:t> </a:t>
            </a:r>
            <a:r>
              <a:rPr lang="de-DE" sz="2000" b="1" dirty="0" err="1" smtClean="0">
                <a:solidFill>
                  <a:srgbClr val="002060"/>
                </a:solidFill>
                <a:cs typeface="Arial"/>
                <a:sym typeface="Wingdings"/>
              </a:rPr>
              <a:t>from</a:t>
            </a:r>
            <a:r>
              <a:rPr lang="de-DE" sz="2000" b="1" dirty="0" smtClean="0">
                <a:solidFill>
                  <a:srgbClr val="002060"/>
                </a:solidFill>
                <a:cs typeface="Arial"/>
                <a:sym typeface="Wingdings"/>
              </a:rPr>
              <a:t> 2 </a:t>
            </a:r>
            <a:r>
              <a:rPr lang="de-DE" sz="2000" b="1" dirty="0" err="1" smtClean="0">
                <a:solidFill>
                  <a:srgbClr val="002060"/>
                </a:solidFill>
                <a:cs typeface="Arial"/>
                <a:sym typeface="Wingdings"/>
              </a:rPr>
              <a:t>to</a:t>
            </a:r>
            <a:r>
              <a:rPr lang="de-DE" sz="2000" b="1" dirty="0" smtClean="0">
                <a:solidFill>
                  <a:srgbClr val="002060"/>
                </a:solidFill>
                <a:cs typeface="Arial"/>
                <a:sym typeface="Wingdings"/>
              </a:rPr>
              <a:t> 4 </a:t>
            </a:r>
            <a:r>
              <a:rPr lang="de-DE" sz="2000" b="1" dirty="0" err="1" smtClean="0">
                <a:solidFill>
                  <a:srgbClr val="002060"/>
                </a:solidFill>
                <a:cs typeface="Arial"/>
                <a:sym typeface="Wingdings"/>
              </a:rPr>
              <a:t>years</a:t>
            </a:r>
            <a:endParaRPr lang="de-DE" sz="2000" b="1" dirty="0" smtClean="0">
              <a:solidFill>
                <a:srgbClr val="002060"/>
              </a:solidFill>
              <a:cs typeface="Arial"/>
              <a:sym typeface="Wingdings"/>
            </a:endParaRP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de-DE" sz="2000" b="1" dirty="0" smtClean="0">
                <a:solidFill>
                  <a:srgbClr val="002060"/>
                </a:solidFill>
                <a:cs typeface="Arial"/>
                <a:sym typeface="Wingdings"/>
              </a:rPr>
              <a:t> In </a:t>
            </a:r>
            <a:r>
              <a:rPr lang="de-DE" sz="2000" b="1" dirty="0" err="1" smtClean="0">
                <a:solidFill>
                  <a:srgbClr val="002060"/>
                </a:solidFill>
                <a:cs typeface="Arial"/>
                <a:sym typeface="Wingdings"/>
              </a:rPr>
              <a:t>case</a:t>
            </a:r>
            <a:r>
              <a:rPr lang="de-DE" sz="2000" b="1" dirty="0" smtClean="0">
                <a:solidFill>
                  <a:srgbClr val="002060"/>
                </a:solidFill>
                <a:cs typeface="Arial"/>
                <a:sym typeface="Wingdings"/>
              </a:rPr>
              <a:t> </a:t>
            </a:r>
            <a:r>
              <a:rPr lang="de-DE" sz="2000" b="1" dirty="0" err="1" smtClean="0">
                <a:solidFill>
                  <a:srgbClr val="002060"/>
                </a:solidFill>
                <a:cs typeface="Arial"/>
                <a:sym typeface="Wingdings"/>
              </a:rPr>
              <a:t>of</a:t>
            </a:r>
            <a:r>
              <a:rPr lang="de-DE" sz="2000" b="1" dirty="0" smtClean="0">
                <a:solidFill>
                  <a:srgbClr val="002060"/>
                </a:solidFill>
                <a:cs typeface="Arial"/>
                <a:sym typeface="Wingdings"/>
              </a:rPr>
              <a:t> </a:t>
            </a:r>
            <a:r>
              <a:rPr lang="de-DE" sz="2000" b="1" dirty="0" err="1" smtClean="0">
                <a:solidFill>
                  <a:srgbClr val="002060"/>
                </a:solidFill>
                <a:cs typeface="Arial"/>
                <a:sym typeface="Wingdings"/>
              </a:rPr>
              <a:t>recidivism</a:t>
            </a:r>
            <a:r>
              <a:rPr lang="de-DE" sz="2000" b="1" dirty="0" smtClean="0">
                <a:solidFill>
                  <a:srgbClr val="002060"/>
                </a:solidFill>
                <a:cs typeface="Arial"/>
                <a:sym typeface="Wingdings"/>
              </a:rPr>
              <a:t> </a:t>
            </a:r>
            <a:r>
              <a:rPr lang="de-DE" sz="2000" b="1" dirty="0" err="1" smtClean="0">
                <a:solidFill>
                  <a:srgbClr val="002060"/>
                </a:solidFill>
                <a:cs typeface="Arial"/>
                <a:sym typeface="Wingdings"/>
              </a:rPr>
              <a:t>compulsory</a:t>
            </a:r>
            <a:r>
              <a:rPr lang="de-DE" sz="2000" b="1" dirty="0" smtClean="0">
                <a:solidFill>
                  <a:srgbClr val="002060"/>
                </a:solidFill>
                <a:cs typeface="Arial"/>
                <a:sym typeface="Wingdings"/>
              </a:rPr>
              <a:t> </a:t>
            </a:r>
            <a:r>
              <a:rPr lang="de-DE" sz="2000" b="1" dirty="0" err="1" smtClean="0">
                <a:solidFill>
                  <a:srgbClr val="002060"/>
                </a:solidFill>
                <a:cs typeface="Arial"/>
                <a:sym typeface="Wingdings"/>
              </a:rPr>
              <a:t>attendance</a:t>
            </a:r>
            <a:r>
              <a:rPr lang="de-DE" sz="2000" b="1" dirty="0" smtClean="0">
                <a:solidFill>
                  <a:srgbClr val="002060"/>
                </a:solidFill>
                <a:cs typeface="Arial"/>
                <a:sym typeface="Wingdings"/>
              </a:rPr>
              <a:t> </a:t>
            </a:r>
            <a:r>
              <a:rPr lang="de-DE" sz="2000" b="1" dirty="0" err="1" smtClean="0">
                <a:solidFill>
                  <a:srgbClr val="002060"/>
                </a:solidFill>
                <a:cs typeface="Arial"/>
                <a:sym typeface="Wingdings"/>
              </a:rPr>
              <a:t>to</a:t>
            </a:r>
            <a:r>
              <a:rPr lang="de-DE" sz="2000" b="1" dirty="0" smtClean="0">
                <a:solidFill>
                  <a:srgbClr val="002060"/>
                </a:solidFill>
                <a:cs typeface="Arial"/>
                <a:sym typeface="Wingdings"/>
              </a:rPr>
              <a:t>   </a:t>
            </a:r>
          </a:p>
          <a:p>
            <a:pPr>
              <a:spcAft>
                <a:spcPts val="600"/>
              </a:spcAft>
            </a:pPr>
            <a:r>
              <a:rPr lang="de-DE" sz="2000" b="1" dirty="0" smtClean="0">
                <a:solidFill>
                  <a:srgbClr val="002060"/>
                </a:solidFill>
                <a:cs typeface="Arial"/>
                <a:sym typeface="Wingdings"/>
              </a:rPr>
              <a:t>  </a:t>
            </a:r>
            <a:r>
              <a:rPr lang="de-DE" sz="2000" b="1" dirty="0" err="1" smtClean="0">
                <a:solidFill>
                  <a:srgbClr val="002060"/>
                </a:solidFill>
                <a:cs typeface="Arial"/>
                <a:sym typeface="Wingdings"/>
              </a:rPr>
              <a:t>rehabilitation</a:t>
            </a:r>
            <a:r>
              <a:rPr lang="de-DE" sz="2000" b="1" dirty="0" smtClean="0">
                <a:solidFill>
                  <a:srgbClr val="002060"/>
                </a:solidFill>
                <a:cs typeface="Arial"/>
                <a:sym typeface="Wingdings"/>
              </a:rPr>
              <a:t> </a:t>
            </a:r>
            <a:r>
              <a:rPr lang="de-DE" sz="2000" b="1" dirty="0" err="1" smtClean="0">
                <a:solidFill>
                  <a:srgbClr val="002060"/>
                </a:solidFill>
                <a:cs typeface="Arial"/>
                <a:sym typeface="Wingdings"/>
              </a:rPr>
              <a:t>courses</a:t>
            </a:r>
            <a:r>
              <a:rPr lang="de-DE" sz="2000" b="1" dirty="0" smtClean="0">
                <a:solidFill>
                  <a:srgbClr val="002060"/>
                </a:solidFill>
                <a:cs typeface="Arial"/>
                <a:sym typeface="Wingdings"/>
              </a:rPr>
              <a:t> </a:t>
            </a:r>
            <a:r>
              <a:rPr lang="de-DE" sz="2000" b="1" dirty="0" err="1" smtClean="0">
                <a:solidFill>
                  <a:srgbClr val="002060"/>
                </a:solidFill>
                <a:cs typeface="Arial"/>
                <a:sym typeface="Wingdings"/>
              </a:rPr>
              <a:t>and</a:t>
            </a:r>
            <a:r>
              <a:rPr lang="de-DE" sz="2000" b="1" dirty="0" smtClean="0">
                <a:solidFill>
                  <a:srgbClr val="002060"/>
                </a:solidFill>
                <a:cs typeface="Arial"/>
                <a:sym typeface="Wingdings"/>
              </a:rPr>
              <a:t> </a:t>
            </a:r>
            <a:r>
              <a:rPr lang="de-DE" sz="2000" b="1" dirty="0" err="1" smtClean="0">
                <a:solidFill>
                  <a:srgbClr val="002060"/>
                </a:solidFill>
                <a:cs typeface="Arial"/>
                <a:sym typeface="Wingdings"/>
              </a:rPr>
              <a:t>sessions</a:t>
            </a:r>
            <a:r>
              <a:rPr lang="de-DE" sz="2000" b="1" dirty="0" smtClean="0">
                <a:solidFill>
                  <a:srgbClr val="002060"/>
                </a:solidFill>
                <a:cs typeface="Arial"/>
                <a:sym typeface="Wingdings"/>
              </a:rPr>
              <a:t> </a:t>
            </a:r>
            <a:r>
              <a:rPr lang="de-DE" sz="2000" b="1" dirty="0" err="1" smtClean="0">
                <a:solidFill>
                  <a:srgbClr val="002060"/>
                </a:solidFill>
                <a:cs typeface="Arial"/>
                <a:sym typeface="Wingdings"/>
              </a:rPr>
              <a:t>with</a:t>
            </a:r>
            <a:r>
              <a:rPr lang="de-DE" sz="2000" b="1" dirty="0" smtClean="0">
                <a:solidFill>
                  <a:srgbClr val="002060"/>
                </a:solidFill>
                <a:cs typeface="Arial"/>
                <a:sym typeface="Wingdings"/>
              </a:rPr>
              <a:t> </a:t>
            </a:r>
            <a:r>
              <a:rPr lang="de-DE" sz="2000" b="1" dirty="0" err="1" smtClean="0">
                <a:solidFill>
                  <a:srgbClr val="002060"/>
                </a:solidFill>
                <a:cs typeface="Arial"/>
                <a:sym typeface="Wingdings"/>
              </a:rPr>
              <a:t>specialized</a:t>
            </a:r>
            <a:r>
              <a:rPr lang="de-DE" sz="2000" b="1" dirty="0" smtClean="0">
                <a:solidFill>
                  <a:srgbClr val="002060"/>
                </a:solidFill>
                <a:cs typeface="Arial"/>
                <a:sym typeface="Wingdings"/>
              </a:rPr>
              <a:t> </a:t>
            </a:r>
            <a:r>
              <a:rPr lang="de-DE" sz="2000" b="1" dirty="0" err="1" smtClean="0">
                <a:solidFill>
                  <a:srgbClr val="002060"/>
                </a:solidFill>
                <a:cs typeface="Arial"/>
                <a:sym typeface="Wingdings"/>
              </a:rPr>
              <a:t>traffic</a:t>
            </a:r>
            <a:r>
              <a:rPr lang="de-DE" sz="2000" b="1" dirty="0" smtClean="0">
                <a:solidFill>
                  <a:srgbClr val="002060"/>
                </a:solidFill>
                <a:cs typeface="Arial"/>
                <a:sym typeface="Wingdings"/>
              </a:rPr>
              <a:t> </a:t>
            </a:r>
          </a:p>
          <a:p>
            <a:pPr>
              <a:spcAft>
                <a:spcPts val="600"/>
              </a:spcAft>
            </a:pPr>
            <a:r>
              <a:rPr lang="de-DE" sz="2000" b="1" dirty="0" smtClean="0">
                <a:solidFill>
                  <a:srgbClr val="002060"/>
                </a:solidFill>
                <a:cs typeface="Arial"/>
                <a:sym typeface="Wingdings"/>
              </a:rPr>
              <a:t>  </a:t>
            </a:r>
            <a:r>
              <a:rPr lang="de-DE" sz="2000" b="1" dirty="0" err="1" smtClean="0">
                <a:solidFill>
                  <a:srgbClr val="002060"/>
                </a:solidFill>
                <a:cs typeface="Arial"/>
                <a:sym typeface="Wingdings"/>
              </a:rPr>
              <a:t>psychologists</a:t>
            </a:r>
            <a:endParaRPr lang="de-DE" sz="2000" b="1" dirty="0" smtClean="0">
              <a:solidFill>
                <a:srgbClr val="002060"/>
              </a:solidFill>
            </a:endParaRPr>
          </a:p>
          <a:p>
            <a:endParaRPr lang="de-DE" dirty="0" smtClean="0"/>
          </a:p>
          <a:p>
            <a:r>
              <a:rPr lang="de-DE" i="1" dirty="0" smtClean="0">
                <a:cs typeface="Arial"/>
              </a:rPr>
              <a:t> </a:t>
            </a:r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6410325" y="928955"/>
            <a:ext cx="381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 smtClean="0">
                <a:latin typeface="Verdana"/>
                <a:ea typeface="Verdana"/>
                <a:cs typeface="Verdana"/>
                <a:sym typeface="Wingdings"/>
              </a:rPr>
              <a:t>§</a:t>
            </a:r>
            <a:r>
              <a:rPr lang="de-DE" sz="4000" dirty="0" smtClean="0">
                <a:cs typeface="Arial"/>
                <a:sym typeface="Wingdings"/>
              </a:rPr>
              <a:t> </a:t>
            </a:r>
            <a:endParaRPr lang="de-DE" sz="4000" dirty="0"/>
          </a:p>
        </p:txBody>
      </p:sp>
      <p:sp>
        <p:nvSpPr>
          <p:cNvPr id="9" name="Textfeld 8"/>
          <p:cNvSpPr txBox="1"/>
          <p:nvPr/>
        </p:nvSpPr>
        <p:spPr>
          <a:xfrm>
            <a:off x="7058025" y="1033730"/>
            <a:ext cx="381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 smtClean="0">
                <a:latin typeface="Verdana"/>
                <a:ea typeface="Verdana"/>
                <a:cs typeface="Verdana"/>
                <a:sym typeface="Wingdings"/>
              </a:rPr>
              <a:t>§</a:t>
            </a:r>
            <a:r>
              <a:rPr lang="de-DE" sz="4000" dirty="0" smtClean="0">
                <a:cs typeface="Arial"/>
                <a:sym typeface="Wingdings"/>
              </a:rPr>
              <a:t> </a:t>
            </a:r>
            <a:endParaRPr lang="de-DE" sz="4000" dirty="0"/>
          </a:p>
        </p:txBody>
      </p:sp>
      <p:sp>
        <p:nvSpPr>
          <p:cNvPr id="10" name="Textfeld 9"/>
          <p:cNvSpPr txBox="1"/>
          <p:nvPr/>
        </p:nvSpPr>
        <p:spPr>
          <a:xfrm>
            <a:off x="7753350" y="1143000"/>
            <a:ext cx="381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 smtClean="0">
                <a:latin typeface="Verdana"/>
                <a:ea typeface="Verdana"/>
                <a:cs typeface="Verdana"/>
                <a:sym typeface="Wingdings"/>
              </a:rPr>
              <a:t>§</a:t>
            </a:r>
            <a:r>
              <a:rPr lang="de-DE" sz="4000" dirty="0" smtClean="0">
                <a:cs typeface="Arial"/>
                <a:sym typeface="Wingdings"/>
              </a:rPr>
              <a:t> </a:t>
            </a:r>
            <a:endParaRPr lang="de-DE" sz="4000" dirty="0"/>
          </a:p>
        </p:txBody>
      </p:sp>
      <p:pic>
        <p:nvPicPr>
          <p:cNvPr id="2052" name="Picture 4" descr="C:\Users\Lacroix\AppData\Local\Microsoft\Windows\Temporary Internet Files\Content.IE5\Y5BISJO8\220px-DE_Licence_Desiré_Jeanette_Mustermann_Front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5289" y="4422993"/>
            <a:ext cx="3365036" cy="2095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1539" y="247650"/>
            <a:ext cx="8821594" cy="846137"/>
          </a:xfrm>
        </p:spPr>
        <p:txBody>
          <a:bodyPr/>
          <a:lstStyle/>
          <a:p>
            <a:r>
              <a:rPr lang="de-DE" dirty="0" smtClean="0"/>
              <a:t>Legislative </a:t>
            </a:r>
            <a:r>
              <a:rPr lang="de-DE" dirty="0" err="1" smtClean="0"/>
              <a:t>measures</a:t>
            </a:r>
            <a:endParaRPr lang="de-DE" dirty="0"/>
          </a:p>
        </p:txBody>
      </p:sp>
      <p:sp>
        <p:nvSpPr>
          <p:cNvPr id="6" name="Inhaltsplatzhalter 5"/>
          <p:cNvSpPr txBox="1">
            <a:spLocks noGrp="1"/>
          </p:cNvSpPr>
          <p:nvPr>
            <p:ph idx="1"/>
          </p:nvPr>
        </p:nvSpPr>
        <p:spPr>
          <a:xfrm>
            <a:off x="161539" y="1620000"/>
            <a:ext cx="8821594" cy="2837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spcAft>
                <a:spcPts val="1800"/>
              </a:spcAft>
              <a:buFont typeface="Arial" pitchFamily="34" charset="0"/>
              <a:buChar char="•"/>
            </a:pPr>
            <a:r>
              <a:rPr lang="de-DE" sz="2000" dirty="0" smtClean="0"/>
              <a:t> Zero </a:t>
            </a:r>
            <a:r>
              <a:rPr lang="de-DE" sz="2000" dirty="0" err="1" smtClean="0"/>
              <a:t>alcohol</a:t>
            </a:r>
            <a:r>
              <a:rPr lang="de-DE" sz="2000" dirty="0" smtClean="0"/>
              <a:t> </a:t>
            </a:r>
            <a:r>
              <a:rPr lang="de-DE" sz="2000" dirty="0" err="1" smtClean="0"/>
              <a:t>tolerance</a:t>
            </a:r>
            <a:r>
              <a:rPr lang="de-DE" sz="2000" dirty="0" smtClean="0"/>
              <a:t> </a:t>
            </a:r>
            <a:r>
              <a:rPr lang="de-DE" sz="2000" dirty="0" err="1" smtClean="0"/>
              <a:t>for</a:t>
            </a:r>
            <a:r>
              <a:rPr lang="de-DE" sz="2000" dirty="0" smtClean="0"/>
              <a:t> </a:t>
            </a:r>
            <a:r>
              <a:rPr lang="de-DE" sz="2000" dirty="0" err="1" smtClean="0"/>
              <a:t>novice</a:t>
            </a:r>
            <a:r>
              <a:rPr lang="de-DE" sz="2000" dirty="0" smtClean="0"/>
              <a:t> </a:t>
            </a:r>
            <a:r>
              <a:rPr lang="de-DE" sz="2000" dirty="0" err="1" smtClean="0"/>
              <a:t>drivers</a:t>
            </a:r>
            <a:r>
              <a:rPr lang="de-DE" sz="2000" dirty="0" smtClean="0"/>
              <a:t> in </a:t>
            </a:r>
            <a:r>
              <a:rPr lang="de-DE" sz="2000" dirty="0" err="1" smtClean="0"/>
              <a:t>the</a:t>
            </a:r>
            <a:r>
              <a:rPr lang="de-DE" sz="2000" dirty="0" smtClean="0"/>
              <a:t> </a:t>
            </a:r>
            <a:r>
              <a:rPr lang="de-DE" sz="2000" dirty="0" err="1" smtClean="0"/>
              <a:t>probationary</a:t>
            </a:r>
            <a:r>
              <a:rPr lang="de-DE" sz="2000" dirty="0" smtClean="0"/>
              <a:t> </a:t>
            </a:r>
            <a:r>
              <a:rPr lang="de-DE" sz="2000" dirty="0" err="1" smtClean="0"/>
              <a:t>period</a:t>
            </a:r>
            <a:r>
              <a:rPr lang="de-DE" sz="2000" dirty="0" smtClean="0"/>
              <a:t> 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de-DE" sz="2000" dirty="0" smtClean="0"/>
              <a:t>  </a:t>
            </a:r>
            <a:r>
              <a:rPr lang="de-DE" sz="2000" dirty="0" err="1" smtClean="0"/>
              <a:t>up</a:t>
            </a:r>
            <a:r>
              <a:rPr lang="de-DE" sz="2000" dirty="0" smtClean="0"/>
              <a:t> </a:t>
            </a:r>
            <a:r>
              <a:rPr lang="de-DE" sz="2000" dirty="0" err="1" smtClean="0"/>
              <a:t>to</a:t>
            </a:r>
            <a:r>
              <a:rPr lang="de-DE" sz="2000" dirty="0" smtClean="0"/>
              <a:t> 21 </a:t>
            </a:r>
            <a:r>
              <a:rPr lang="de-DE" sz="2000" dirty="0" err="1" smtClean="0"/>
              <a:t>years</a:t>
            </a:r>
            <a:r>
              <a:rPr lang="de-DE" sz="2000" dirty="0" smtClean="0"/>
              <a:t> </a:t>
            </a:r>
            <a:r>
              <a:rPr lang="de-DE" sz="2000" dirty="0" err="1" smtClean="0"/>
              <a:t>since</a:t>
            </a:r>
            <a:r>
              <a:rPr lang="de-DE" sz="2000" dirty="0" smtClean="0"/>
              <a:t> 01/08/2007</a:t>
            </a:r>
            <a:endParaRPr lang="de-DE" sz="2000" dirty="0" smtClean="0">
              <a:latin typeface="Arial"/>
              <a:cs typeface="Arial"/>
              <a:sym typeface="Wingdings"/>
            </a:endParaRPr>
          </a:p>
          <a:p>
            <a:pPr>
              <a:spcBef>
                <a:spcPts val="0"/>
              </a:spcBef>
              <a:spcAft>
                <a:spcPts val="1800"/>
              </a:spcAft>
              <a:buFont typeface="Arial" pitchFamily="34" charset="0"/>
              <a:buChar char="•"/>
            </a:pPr>
            <a:r>
              <a:rPr lang="de-DE" sz="2000" dirty="0" smtClean="0">
                <a:latin typeface="Arial"/>
                <a:cs typeface="Arial"/>
                <a:sym typeface="Wingdings"/>
              </a:rPr>
              <a:t> BF 17 model – </a:t>
            </a:r>
            <a:r>
              <a:rPr lang="de-DE" sz="2000" dirty="0" err="1" smtClean="0">
                <a:latin typeface="Arial"/>
                <a:cs typeface="Arial"/>
                <a:sym typeface="Wingdings"/>
              </a:rPr>
              <a:t>accompaigned</a:t>
            </a:r>
            <a:r>
              <a:rPr lang="de-DE" sz="2000" dirty="0" smtClean="0">
                <a:latin typeface="Arial"/>
                <a:cs typeface="Arial"/>
                <a:sym typeface="Wingdings"/>
              </a:rPr>
              <a:t> </a:t>
            </a:r>
            <a:r>
              <a:rPr lang="de-DE" sz="2000" dirty="0" err="1" smtClean="0">
                <a:latin typeface="Arial"/>
                <a:cs typeface="Arial"/>
                <a:sym typeface="Wingdings"/>
              </a:rPr>
              <a:t>driving</a:t>
            </a:r>
            <a:r>
              <a:rPr lang="de-DE" sz="2000" dirty="0" smtClean="0">
                <a:latin typeface="Arial"/>
                <a:cs typeface="Arial"/>
                <a:sym typeface="Wingdings"/>
              </a:rPr>
              <a:t> </a:t>
            </a:r>
            <a:r>
              <a:rPr lang="de-DE" sz="2000" dirty="0" err="1" smtClean="0">
                <a:latin typeface="Arial"/>
                <a:cs typeface="Arial"/>
                <a:sym typeface="Wingdings"/>
              </a:rPr>
              <a:t>licence</a:t>
            </a:r>
            <a:r>
              <a:rPr lang="de-DE" sz="2000" dirty="0" smtClean="0">
                <a:latin typeface="Arial"/>
                <a:cs typeface="Arial"/>
                <a:sym typeface="Wingdings"/>
              </a:rPr>
              <a:t> </a:t>
            </a:r>
            <a:r>
              <a:rPr lang="de-DE" sz="2000" dirty="0" err="1" smtClean="0">
                <a:latin typeface="Arial"/>
                <a:cs typeface="Arial"/>
                <a:sym typeface="Wingdings"/>
              </a:rPr>
              <a:t>from</a:t>
            </a:r>
            <a:r>
              <a:rPr lang="de-DE" sz="2000" dirty="0" smtClean="0">
                <a:latin typeface="Arial"/>
                <a:cs typeface="Arial"/>
                <a:sym typeface="Wingdings"/>
              </a:rPr>
              <a:t> 17 </a:t>
            </a:r>
            <a:r>
              <a:rPr lang="de-DE" sz="2000" dirty="0" err="1" smtClean="0">
                <a:latin typeface="Arial"/>
                <a:cs typeface="Arial"/>
                <a:sym typeface="Wingdings"/>
              </a:rPr>
              <a:t>years</a:t>
            </a:r>
            <a:r>
              <a:rPr lang="de-DE" sz="2000" dirty="0" smtClean="0">
                <a:latin typeface="Arial"/>
                <a:cs typeface="Arial"/>
                <a:sym typeface="Wingdings"/>
              </a:rPr>
              <a:t> on </a:t>
            </a:r>
            <a:r>
              <a:rPr lang="de-DE" sz="2000" dirty="0" err="1" smtClean="0">
                <a:latin typeface="Arial"/>
                <a:cs typeface="Arial"/>
                <a:sym typeface="Wingdings"/>
              </a:rPr>
              <a:t>since</a:t>
            </a:r>
            <a:r>
              <a:rPr lang="de-DE" sz="2000" dirty="0" smtClean="0">
                <a:latin typeface="Arial"/>
                <a:cs typeface="Arial"/>
                <a:sym typeface="Wingdings"/>
              </a:rPr>
              <a:t> 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de-DE" sz="2000" dirty="0" smtClean="0">
                <a:latin typeface="Arial"/>
                <a:cs typeface="Arial"/>
                <a:sym typeface="Wingdings"/>
              </a:rPr>
              <a:t>  01/01/2011</a:t>
            </a:r>
            <a:endParaRPr lang="de-DE" sz="2000" dirty="0" smtClean="0"/>
          </a:p>
          <a:p>
            <a:endParaRPr lang="de-DE" dirty="0" smtClean="0"/>
          </a:p>
          <a:p>
            <a:r>
              <a:rPr lang="de-DE" i="1" dirty="0" smtClean="0">
                <a:cs typeface="Arial"/>
              </a:rPr>
              <a:t> </a:t>
            </a:r>
            <a:endParaRPr lang="de-DE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1539" y="0"/>
            <a:ext cx="8821594" cy="1038225"/>
          </a:xfrm>
        </p:spPr>
        <p:txBody>
          <a:bodyPr/>
          <a:lstStyle/>
          <a:p>
            <a:r>
              <a:rPr lang="de-DE" dirty="0" err="1" smtClean="0"/>
              <a:t>Recommendations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DVR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61539" y="1477125"/>
            <a:ext cx="8821594" cy="369146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de-DE" sz="2000" dirty="0" smtClean="0"/>
              <a:t> </a:t>
            </a:r>
            <a:r>
              <a:rPr lang="de-DE" sz="2000" dirty="0" err="1" smtClean="0"/>
              <a:t>Increase</a:t>
            </a:r>
            <a:r>
              <a:rPr lang="de-DE" sz="2000" dirty="0" smtClean="0"/>
              <a:t> </a:t>
            </a:r>
            <a:r>
              <a:rPr lang="de-DE" sz="2000" dirty="0" err="1" smtClean="0"/>
              <a:t>the</a:t>
            </a:r>
            <a:r>
              <a:rPr lang="de-DE" sz="2000" dirty="0" smtClean="0"/>
              <a:t> </a:t>
            </a:r>
            <a:r>
              <a:rPr lang="de-DE" sz="2000" dirty="0" err="1" smtClean="0"/>
              <a:t>efficiency</a:t>
            </a:r>
            <a:r>
              <a:rPr lang="de-DE" sz="2000" dirty="0" smtClean="0"/>
              <a:t> </a:t>
            </a:r>
            <a:r>
              <a:rPr lang="de-DE" sz="2000" dirty="0" err="1" smtClean="0"/>
              <a:t>of</a:t>
            </a:r>
            <a:r>
              <a:rPr lang="de-DE" sz="2000" dirty="0" smtClean="0"/>
              <a:t> </a:t>
            </a:r>
            <a:r>
              <a:rPr lang="de-DE" sz="2000" dirty="0" err="1" smtClean="0"/>
              <a:t>the</a:t>
            </a:r>
            <a:r>
              <a:rPr lang="de-DE" sz="2000" dirty="0" smtClean="0"/>
              <a:t> </a:t>
            </a:r>
            <a:r>
              <a:rPr lang="de-DE" sz="2000" dirty="0" err="1" smtClean="0"/>
              <a:t>contents</a:t>
            </a:r>
            <a:r>
              <a:rPr lang="de-DE" sz="2000" dirty="0" smtClean="0"/>
              <a:t> </a:t>
            </a:r>
            <a:r>
              <a:rPr lang="de-DE" sz="2000" dirty="0" err="1" smtClean="0"/>
              <a:t>given</a:t>
            </a:r>
            <a:r>
              <a:rPr lang="de-DE" sz="2000" dirty="0" smtClean="0"/>
              <a:t> </a:t>
            </a:r>
            <a:r>
              <a:rPr lang="de-DE" sz="2000" dirty="0" err="1" smtClean="0"/>
              <a:t>by</a:t>
            </a:r>
            <a:r>
              <a:rPr lang="de-DE" sz="2000" dirty="0" smtClean="0"/>
              <a:t> </a:t>
            </a:r>
            <a:r>
              <a:rPr lang="de-DE" sz="2000" dirty="0" err="1" smtClean="0"/>
              <a:t>the</a:t>
            </a:r>
            <a:r>
              <a:rPr lang="de-DE" sz="2000" dirty="0" smtClean="0"/>
              <a:t> </a:t>
            </a:r>
            <a:r>
              <a:rPr lang="de-DE" sz="2000" dirty="0" err="1" smtClean="0"/>
              <a:t>driving</a:t>
            </a:r>
            <a:r>
              <a:rPr lang="de-DE" sz="2000" dirty="0" smtClean="0"/>
              <a:t> </a:t>
            </a:r>
            <a:r>
              <a:rPr lang="de-DE" sz="2000" dirty="0" err="1" smtClean="0"/>
              <a:t>schools</a:t>
            </a:r>
            <a:r>
              <a:rPr lang="de-DE" sz="2000" dirty="0" smtClean="0"/>
              <a:t> </a:t>
            </a:r>
            <a:r>
              <a:rPr lang="de-DE" sz="2000" dirty="0" err="1" smtClean="0"/>
              <a:t>by</a:t>
            </a:r>
            <a:endParaRPr lang="de-DE" sz="2000" dirty="0" smtClean="0"/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de-DE" sz="2000" dirty="0" smtClean="0"/>
              <a:t>  </a:t>
            </a:r>
            <a:r>
              <a:rPr lang="de-DE" sz="2000" dirty="0" err="1" smtClean="0"/>
              <a:t>including</a:t>
            </a:r>
            <a:r>
              <a:rPr lang="de-DE" sz="2000" dirty="0" smtClean="0"/>
              <a:t> a </a:t>
            </a:r>
            <a:r>
              <a:rPr lang="de-DE" sz="2000" dirty="0" err="1" smtClean="0"/>
              <a:t>learning</a:t>
            </a:r>
            <a:r>
              <a:rPr lang="de-DE" sz="2000" dirty="0" smtClean="0"/>
              <a:t> </a:t>
            </a:r>
            <a:r>
              <a:rPr lang="de-DE" sz="2000" dirty="0" err="1" smtClean="0"/>
              <a:t>monitoring</a:t>
            </a:r>
            <a:r>
              <a:rPr lang="de-DE" sz="2000" dirty="0" smtClean="0"/>
              <a:t> </a:t>
            </a:r>
            <a:r>
              <a:rPr lang="de-DE" sz="2000" dirty="0" err="1" smtClean="0"/>
              <a:t>tool</a:t>
            </a:r>
            <a:r>
              <a:rPr lang="de-DE" sz="2000" dirty="0" smtClean="0"/>
              <a:t>  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de-DE" sz="2000" dirty="0" smtClean="0"/>
              <a:t> </a:t>
            </a:r>
            <a:r>
              <a:rPr lang="de-DE" sz="2000" dirty="0" err="1" smtClean="0"/>
              <a:t>Improve</a:t>
            </a:r>
            <a:r>
              <a:rPr lang="de-DE" sz="2000" dirty="0" smtClean="0"/>
              <a:t> </a:t>
            </a:r>
            <a:r>
              <a:rPr lang="de-DE" sz="2000" dirty="0" err="1" smtClean="0"/>
              <a:t>the</a:t>
            </a:r>
            <a:r>
              <a:rPr lang="de-DE" sz="2000" dirty="0" smtClean="0"/>
              <a:t> </a:t>
            </a:r>
            <a:r>
              <a:rPr lang="de-DE" sz="2000" dirty="0" err="1" smtClean="0"/>
              <a:t>qualification</a:t>
            </a:r>
            <a:r>
              <a:rPr lang="de-DE" sz="2000" dirty="0" smtClean="0"/>
              <a:t> </a:t>
            </a:r>
            <a:r>
              <a:rPr lang="de-DE" sz="2000" dirty="0" err="1" smtClean="0"/>
              <a:t>of</a:t>
            </a:r>
            <a:r>
              <a:rPr lang="de-DE" sz="2000" dirty="0" smtClean="0"/>
              <a:t> </a:t>
            </a:r>
            <a:r>
              <a:rPr lang="de-DE" sz="2000" dirty="0" err="1" smtClean="0"/>
              <a:t>driving</a:t>
            </a:r>
            <a:r>
              <a:rPr lang="de-DE" sz="2000" dirty="0" smtClean="0"/>
              <a:t> </a:t>
            </a:r>
            <a:r>
              <a:rPr lang="de-DE" sz="2000" dirty="0" err="1" smtClean="0"/>
              <a:t>school</a:t>
            </a:r>
            <a:r>
              <a:rPr lang="de-DE" sz="2000" dirty="0" smtClean="0"/>
              <a:t> </a:t>
            </a:r>
            <a:r>
              <a:rPr lang="de-DE" sz="2000" dirty="0" err="1" smtClean="0"/>
              <a:t>teachers</a:t>
            </a:r>
            <a:r>
              <a:rPr lang="de-DE" sz="2000" dirty="0" smtClean="0"/>
              <a:t>/</a:t>
            </a:r>
            <a:r>
              <a:rPr lang="de-DE" sz="2000" dirty="0" err="1" smtClean="0"/>
              <a:t>trainers</a:t>
            </a:r>
            <a:endParaRPr lang="de-DE" sz="2000" dirty="0" smtClean="0"/>
          </a:p>
          <a:p>
            <a:pPr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de-DE" sz="2000" dirty="0" smtClean="0"/>
              <a:t> </a:t>
            </a:r>
            <a:r>
              <a:rPr lang="de-DE" sz="2000" dirty="0" err="1" smtClean="0"/>
              <a:t>Allow</a:t>
            </a:r>
            <a:r>
              <a:rPr lang="de-DE" sz="2000" dirty="0" smtClean="0"/>
              <a:t> </a:t>
            </a:r>
            <a:r>
              <a:rPr lang="de-DE" sz="2000" dirty="0" err="1" smtClean="0"/>
              <a:t>the</a:t>
            </a:r>
            <a:r>
              <a:rPr lang="de-DE" sz="2000" dirty="0" smtClean="0"/>
              <a:t> </a:t>
            </a:r>
            <a:r>
              <a:rPr lang="de-DE" sz="2000" dirty="0" err="1" smtClean="0"/>
              <a:t>accompanied</a:t>
            </a:r>
            <a:r>
              <a:rPr lang="de-DE" sz="2000" dirty="0" smtClean="0"/>
              <a:t> </a:t>
            </a:r>
            <a:r>
              <a:rPr lang="de-DE" sz="2000" dirty="0" err="1" smtClean="0"/>
              <a:t>driving</a:t>
            </a:r>
            <a:r>
              <a:rPr lang="de-DE" sz="2000" dirty="0" smtClean="0"/>
              <a:t> </a:t>
            </a:r>
            <a:r>
              <a:rPr lang="de-DE" sz="2000" dirty="0" err="1" smtClean="0"/>
              <a:t>licence</a:t>
            </a:r>
            <a:r>
              <a:rPr lang="de-DE" sz="2000" dirty="0" smtClean="0"/>
              <a:t> </a:t>
            </a:r>
            <a:r>
              <a:rPr lang="de-DE" sz="2000" dirty="0" err="1" smtClean="0"/>
              <a:t>scheme</a:t>
            </a:r>
            <a:r>
              <a:rPr lang="de-DE" sz="2000" dirty="0" smtClean="0"/>
              <a:t> </a:t>
            </a:r>
            <a:r>
              <a:rPr lang="de-DE" sz="2000" dirty="0" err="1" smtClean="0"/>
              <a:t>from</a:t>
            </a:r>
            <a:r>
              <a:rPr lang="de-DE" sz="2000" dirty="0" smtClean="0"/>
              <a:t> 16 </a:t>
            </a:r>
            <a:r>
              <a:rPr lang="de-DE" sz="2000" dirty="0" err="1" smtClean="0"/>
              <a:t>years</a:t>
            </a:r>
            <a:r>
              <a:rPr lang="de-DE" sz="2000" dirty="0" smtClean="0"/>
              <a:t> on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de-DE" sz="2000" dirty="0" smtClean="0"/>
              <a:t> Development </a:t>
            </a:r>
            <a:r>
              <a:rPr lang="de-DE" sz="2000" dirty="0" err="1" smtClean="0"/>
              <a:t>and</a:t>
            </a:r>
            <a:r>
              <a:rPr lang="de-DE" sz="2000" dirty="0" smtClean="0"/>
              <a:t> </a:t>
            </a:r>
            <a:r>
              <a:rPr lang="de-DE" sz="2000" dirty="0" err="1" smtClean="0"/>
              <a:t>implementation</a:t>
            </a:r>
            <a:r>
              <a:rPr lang="de-DE" sz="2000" dirty="0" smtClean="0"/>
              <a:t> </a:t>
            </a:r>
            <a:r>
              <a:rPr lang="de-DE" sz="2000" dirty="0" err="1" smtClean="0"/>
              <a:t>of</a:t>
            </a:r>
            <a:r>
              <a:rPr lang="de-DE" sz="2000" dirty="0" smtClean="0"/>
              <a:t> a „</a:t>
            </a:r>
            <a:r>
              <a:rPr lang="de-DE" sz="2000" dirty="0" err="1" smtClean="0"/>
              <a:t>monitoring</a:t>
            </a:r>
            <a:r>
              <a:rPr lang="de-DE" sz="2000" dirty="0" smtClean="0"/>
              <a:t>“ </a:t>
            </a:r>
            <a:r>
              <a:rPr lang="de-DE" sz="2000" dirty="0" err="1" smtClean="0"/>
              <a:t>phase</a:t>
            </a:r>
            <a:r>
              <a:rPr lang="de-DE" sz="2000" dirty="0" smtClean="0"/>
              <a:t> after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de-DE" sz="2000" dirty="0" smtClean="0"/>
              <a:t>  </a:t>
            </a:r>
            <a:r>
              <a:rPr lang="de-DE" sz="2000" dirty="0" err="1" smtClean="0"/>
              <a:t>obtaining</a:t>
            </a:r>
            <a:r>
              <a:rPr lang="de-DE" sz="2000" dirty="0" smtClean="0"/>
              <a:t> </a:t>
            </a:r>
            <a:r>
              <a:rPr lang="de-DE" sz="2000" dirty="0" err="1" smtClean="0"/>
              <a:t>the</a:t>
            </a:r>
            <a:r>
              <a:rPr lang="de-DE" sz="2000" dirty="0" smtClean="0"/>
              <a:t> </a:t>
            </a:r>
            <a:r>
              <a:rPr lang="de-DE" sz="2000" dirty="0" err="1" smtClean="0"/>
              <a:t>driving</a:t>
            </a:r>
            <a:r>
              <a:rPr lang="de-DE" sz="2000" dirty="0" smtClean="0"/>
              <a:t> </a:t>
            </a:r>
            <a:r>
              <a:rPr lang="de-DE" sz="2000" dirty="0" err="1" smtClean="0"/>
              <a:t>licence</a:t>
            </a:r>
            <a:endParaRPr lang="de-DE" sz="2000" dirty="0" smtClean="0"/>
          </a:p>
          <a:p>
            <a:pPr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de-DE" sz="2000" dirty="0" smtClean="0"/>
              <a:t> </a:t>
            </a:r>
            <a:r>
              <a:rPr lang="de-DE" sz="2000" dirty="0" err="1" smtClean="0"/>
              <a:t>Introduction</a:t>
            </a:r>
            <a:r>
              <a:rPr lang="de-DE" sz="2000" dirty="0" smtClean="0"/>
              <a:t> </a:t>
            </a:r>
            <a:r>
              <a:rPr lang="de-DE" sz="2000" dirty="0" err="1" smtClean="0"/>
              <a:t>of</a:t>
            </a:r>
            <a:r>
              <a:rPr lang="de-DE" sz="2000" dirty="0" smtClean="0"/>
              <a:t> a </a:t>
            </a:r>
            <a:r>
              <a:rPr lang="de-DE" sz="2000" dirty="0" err="1" smtClean="0"/>
              <a:t>feedback</a:t>
            </a:r>
            <a:r>
              <a:rPr lang="de-DE" sz="2000" dirty="0" smtClean="0"/>
              <a:t> </a:t>
            </a:r>
            <a:r>
              <a:rPr lang="de-DE" sz="2000" dirty="0" err="1" smtClean="0"/>
              <a:t>system</a:t>
            </a:r>
            <a:r>
              <a:rPr lang="de-DE" sz="2000" dirty="0" smtClean="0"/>
              <a:t>, also </a:t>
            </a:r>
            <a:r>
              <a:rPr lang="de-DE" sz="2000" dirty="0" err="1" smtClean="0"/>
              <a:t>with</a:t>
            </a:r>
            <a:r>
              <a:rPr lang="de-DE" sz="2000" dirty="0" smtClean="0"/>
              <a:t> </a:t>
            </a:r>
            <a:r>
              <a:rPr lang="de-DE" sz="2000" dirty="0" err="1" smtClean="0"/>
              <a:t>technical</a:t>
            </a:r>
            <a:r>
              <a:rPr lang="de-DE" sz="2000" dirty="0" smtClean="0"/>
              <a:t> </a:t>
            </a:r>
            <a:r>
              <a:rPr lang="de-DE" sz="2000" dirty="0" err="1" smtClean="0"/>
              <a:t>support</a:t>
            </a:r>
            <a:endParaRPr lang="de-DE" sz="2000" dirty="0" smtClean="0"/>
          </a:p>
          <a:p>
            <a:pPr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de-DE" sz="2000" dirty="0" smtClean="0"/>
              <a:t> </a:t>
            </a:r>
            <a:r>
              <a:rPr lang="de-DE" sz="2000" dirty="0" err="1" smtClean="0"/>
              <a:t>Introduction</a:t>
            </a:r>
            <a:r>
              <a:rPr lang="de-DE" sz="2000" dirty="0" smtClean="0"/>
              <a:t> </a:t>
            </a:r>
            <a:r>
              <a:rPr lang="de-DE" sz="2000" dirty="0" err="1" smtClean="0"/>
              <a:t>of</a:t>
            </a:r>
            <a:r>
              <a:rPr lang="de-DE" sz="2000" dirty="0" smtClean="0"/>
              <a:t> </a:t>
            </a:r>
            <a:r>
              <a:rPr lang="de-DE" sz="2000" dirty="0" err="1" smtClean="0"/>
              <a:t>specific</a:t>
            </a:r>
            <a:r>
              <a:rPr lang="de-DE" sz="2000" dirty="0" smtClean="0"/>
              <a:t> </a:t>
            </a:r>
            <a:r>
              <a:rPr lang="de-DE" sz="2000" dirty="0" err="1" smtClean="0"/>
              <a:t>vehicle</a:t>
            </a:r>
            <a:r>
              <a:rPr lang="de-DE" sz="2000" dirty="0" smtClean="0"/>
              <a:t> </a:t>
            </a:r>
            <a:r>
              <a:rPr lang="de-DE" sz="2000" dirty="0" err="1" smtClean="0"/>
              <a:t>plates</a:t>
            </a:r>
            <a:r>
              <a:rPr lang="de-DE" sz="2000" dirty="0" smtClean="0"/>
              <a:t> </a:t>
            </a:r>
            <a:r>
              <a:rPr lang="de-DE" sz="2000" dirty="0" err="1" smtClean="0"/>
              <a:t>for</a:t>
            </a:r>
            <a:r>
              <a:rPr lang="de-DE" sz="2000" dirty="0" smtClean="0"/>
              <a:t> </a:t>
            </a:r>
            <a:r>
              <a:rPr lang="de-DE" sz="2000" dirty="0" err="1" smtClean="0"/>
              <a:t>novice</a:t>
            </a:r>
            <a:r>
              <a:rPr lang="de-DE" sz="2000" dirty="0" smtClean="0"/>
              <a:t> </a:t>
            </a:r>
            <a:r>
              <a:rPr lang="de-DE" sz="2000" dirty="0" err="1" smtClean="0"/>
              <a:t>drivers</a:t>
            </a:r>
            <a:endParaRPr lang="de-DE" sz="2000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1539" y="0"/>
            <a:ext cx="8821594" cy="1000125"/>
          </a:xfrm>
        </p:spPr>
        <p:txBody>
          <a:bodyPr/>
          <a:lstStyle/>
          <a:p>
            <a:r>
              <a:rPr lang="de-DE" dirty="0" smtClean="0"/>
              <a:t>Programs &amp; </a:t>
            </a:r>
            <a:r>
              <a:rPr lang="de-DE" dirty="0" err="1" smtClean="0"/>
              <a:t>Activities</a:t>
            </a:r>
            <a:endParaRPr lang="de-DE" dirty="0"/>
          </a:p>
        </p:txBody>
      </p:sp>
      <p:pic>
        <p:nvPicPr>
          <p:cNvPr id="2050" name="Picture 2" descr="https://www.bf17.de/fileadmin/Grafik/Allgemeines/Startseite_BF17_auf_einen_Blick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23969" y="1257300"/>
            <a:ext cx="5967923" cy="3521075"/>
          </a:xfrm>
          <a:prstGeom prst="rect">
            <a:avLst/>
          </a:prstGeom>
          <a:noFill/>
        </p:spPr>
      </p:pic>
      <p:sp>
        <p:nvSpPr>
          <p:cNvPr id="5" name="Rechteck 4"/>
          <p:cNvSpPr/>
          <p:nvPr/>
        </p:nvSpPr>
        <p:spPr>
          <a:xfrm>
            <a:off x="1427343" y="5029200"/>
            <a:ext cx="39976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smtClean="0">
                <a:solidFill>
                  <a:srgbClr val="002060"/>
                </a:solidFill>
              </a:rPr>
              <a:t>https://www.bf17.de/startseite.html</a:t>
            </a:r>
            <a:endParaRPr lang="de-DE" b="1" dirty="0">
              <a:solidFill>
                <a:srgbClr val="002060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6724649" y="1819275"/>
            <a:ext cx="22584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2060"/>
                </a:solidFill>
              </a:rPr>
              <a:t>Information </a:t>
            </a:r>
            <a:r>
              <a:rPr lang="de-DE" b="1" dirty="0" err="1" smtClean="0">
                <a:solidFill>
                  <a:srgbClr val="002060"/>
                </a:solidFill>
              </a:rPr>
              <a:t>and</a:t>
            </a:r>
            <a:r>
              <a:rPr lang="de-DE" b="1" dirty="0" smtClean="0">
                <a:solidFill>
                  <a:srgbClr val="002060"/>
                </a:solidFill>
              </a:rPr>
              <a:t> </a:t>
            </a:r>
            <a:r>
              <a:rPr lang="de-DE" b="1" dirty="0" err="1" smtClean="0">
                <a:solidFill>
                  <a:srgbClr val="002060"/>
                </a:solidFill>
              </a:rPr>
              <a:t>advice</a:t>
            </a:r>
            <a:r>
              <a:rPr lang="de-DE" b="1" dirty="0" smtClean="0">
                <a:solidFill>
                  <a:srgbClr val="002060"/>
                </a:solidFill>
              </a:rPr>
              <a:t> </a:t>
            </a:r>
            <a:r>
              <a:rPr lang="de-DE" b="1" dirty="0" err="1" smtClean="0">
                <a:solidFill>
                  <a:srgbClr val="002060"/>
                </a:solidFill>
              </a:rPr>
              <a:t>regarding</a:t>
            </a:r>
            <a:r>
              <a:rPr lang="de-DE" b="1" dirty="0" smtClean="0">
                <a:solidFill>
                  <a:srgbClr val="002060"/>
                </a:solidFill>
              </a:rPr>
              <a:t> </a:t>
            </a:r>
            <a:r>
              <a:rPr lang="de-DE" b="1" dirty="0" err="1" smtClean="0">
                <a:solidFill>
                  <a:srgbClr val="002060"/>
                </a:solidFill>
              </a:rPr>
              <a:t>the</a:t>
            </a:r>
            <a:r>
              <a:rPr lang="de-DE" b="1" dirty="0" smtClean="0">
                <a:solidFill>
                  <a:srgbClr val="002060"/>
                </a:solidFill>
              </a:rPr>
              <a:t> BF 17 </a:t>
            </a:r>
            <a:r>
              <a:rPr lang="de-DE" b="1" dirty="0" err="1" smtClean="0">
                <a:solidFill>
                  <a:srgbClr val="002060"/>
                </a:solidFill>
              </a:rPr>
              <a:t>scheme</a:t>
            </a:r>
            <a:endParaRPr lang="de-DE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1539" y="0"/>
            <a:ext cx="8821594" cy="1000125"/>
          </a:xfrm>
        </p:spPr>
        <p:txBody>
          <a:bodyPr/>
          <a:lstStyle/>
          <a:p>
            <a:r>
              <a:rPr lang="de-DE" dirty="0" smtClean="0"/>
              <a:t>Programs &amp; </a:t>
            </a:r>
            <a:r>
              <a:rPr lang="de-DE" dirty="0" err="1" smtClean="0"/>
              <a:t>Activities</a:t>
            </a:r>
            <a:endParaRPr lang="de-DE" dirty="0"/>
          </a:p>
        </p:txBody>
      </p:sp>
      <p:pic>
        <p:nvPicPr>
          <p:cNvPr id="5122" name="Picture 2" descr="Risiko Chec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08150" y="1016793"/>
            <a:ext cx="3552482" cy="1512888"/>
          </a:xfrm>
          <a:prstGeom prst="rect">
            <a:avLst/>
          </a:prstGeom>
          <a:noFill/>
        </p:spPr>
      </p:pic>
      <p:pic>
        <p:nvPicPr>
          <p:cNvPr id="5" name="Bild 2"/>
          <p:cNvPicPr>
            <a:picLocks noChangeAspect="1"/>
          </p:cNvPicPr>
          <p:nvPr/>
        </p:nvPicPr>
        <p:blipFill>
          <a:blip r:embed="rId3"/>
          <a:srcRect l="2" t="9203" r="156" b="6316"/>
          <a:stretch>
            <a:fillRect/>
          </a:stretch>
        </p:blipFill>
        <p:spPr bwMode="auto">
          <a:xfrm>
            <a:off x="4874497" y="1000125"/>
            <a:ext cx="3186828" cy="404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feld 5"/>
          <p:cNvSpPr txBox="1"/>
          <p:nvPr/>
        </p:nvSpPr>
        <p:spPr>
          <a:xfrm>
            <a:off x="685800" y="2838450"/>
            <a:ext cx="3933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rgbClr val="002060"/>
                </a:solidFill>
              </a:rPr>
              <a:t>Educational </a:t>
            </a:r>
            <a:r>
              <a:rPr lang="de-DE" dirty="0" err="1" smtClean="0">
                <a:solidFill>
                  <a:srgbClr val="002060"/>
                </a:solidFill>
              </a:rPr>
              <a:t>program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for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apprentices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685800" y="3790950"/>
            <a:ext cx="44481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de-DE" dirty="0" smtClean="0"/>
              <a:t> </a:t>
            </a:r>
            <a:r>
              <a:rPr lang="de-DE" dirty="0" smtClean="0">
                <a:solidFill>
                  <a:srgbClr val="002060"/>
                </a:solidFill>
              </a:rPr>
              <a:t>T</a:t>
            </a:r>
            <a:r>
              <a:rPr lang="de-DE" dirty="0" smtClean="0">
                <a:solidFill>
                  <a:srgbClr val="002060"/>
                </a:solidFill>
              </a:rPr>
              <a:t>eaching </a:t>
            </a:r>
            <a:r>
              <a:rPr lang="de-DE" dirty="0" smtClean="0">
                <a:solidFill>
                  <a:srgbClr val="002060"/>
                </a:solidFill>
              </a:rPr>
              <a:t>material </a:t>
            </a:r>
            <a:r>
              <a:rPr lang="de-DE" dirty="0" err="1" smtClean="0">
                <a:solidFill>
                  <a:srgbClr val="002060"/>
                </a:solidFill>
              </a:rPr>
              <a:t>for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trainers</a:t>
            </a:r>
            <a:r>
              <a:rPr lang="de-DE" dirty="0" smtClean="0">
                <a:solidFill>
                  <a:srgbClr val="002060"/>
                </a:solidFill>
              </a:rPr>
              <a:t>/</a:t>
            </a:r>
            <a:r>
              <a:rPr lang="de-DE" dirty="0" err="1" smtClean="0">
                <a:solidFill>
                  <a:srgbClr val="002060"/>
                </a:solidFill>
              </a:rPr>
              <a:t>teachers</a:t>
            </a:r>
            <a:endParaRPr lang="de-DE" dirty="0" smtClean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Competition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for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pupils</a:t>
            </a:r>
            <a:endParaRPr lang="de-DE" dirty="0" smtClean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r>
              <a:rPr lang="de-DE" dirty="0" smtClean="0">
                <a:solidFill>
                  <a:srgbClr val="002060"/>
                </a:solidFill>
              </a:rPr>
              <a:t> Videos </a:t>
            </a:r>
            <a:r>
              <a:rPr lang="de-DE" dirty="0" err="1" smtClean="0">
                <a:solidFill>
                  <a:srgbClr val="002060"/>
                </a:solidFill>
              </a:rPr>
              <a:t>and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games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2220074" y="2160349"/>
            <a:ext cx="23519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smtClean="0"/>
              <a:t>http://risikocheck.me/</a:t>
            </a:r>
            <a:endParaRPr lang="de-DE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1539" y="0"/>
            <a:ext cx="8821594" cy="1000125"/>
          </a:xfrm>
        </p:spPr>
        <p:txBody>
          <a:bodyPr/>
          <a:lstStyle/>
          <a:p>
            <a:r>
              <a:rPr lang="de-DE" dirty="0" smtClean="0"/>
              <a:t>Materials</a:t>
            </a:r>
            <a:endParaRPr lang="de-DE" dirty="0"/>
          </a:p>
        </p:txBody>
      </p:sp>
      <p:pic>
        <p:nvPicPr>
          <p:cNvPr id="3074" name="Picture 2" descr="Materialordner &quot;Alles im Griff? 1 - Verkehrssicherheitsarbeit mit jugendlichen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214" y="2990262"/>
            <a:ext cx="2606675" cy="2586626"/>
          </a:xfrm>
          <a:prstGeom prst="rect">
            <a:avLst/>
          </a:prstGeom>
          <a:noFill/>
        </p:spPr>
      </p:pic>
      <p:pic>
        <p:nvPicPr>
          <p:cNvPr id="3076" name="Picture 4" descr="Materialien zu &quot;Alles im Griff? 2 - Junge Erwachsene zwischen Rücksicht und Risiko&quot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16972" y="798168"/>
            <a:ext cx="2818906" cy="2363544"/>
          </a:xfrm>
          <a:prstGeom prst="rect">
            <a:avLst/>
          </a:prstGeom>
          <a:noFill/>
        </p:spPr>
      </p:pic>
      <p:pic>
        <p:nvPicPr>
          <p:cNvPr id="3078" name="Picture 6" descr="Broschüre mit CD-ROM: &quot;GTI: Auto und mehr&quot;. (Foto &gt; GWM)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94387" y="2438400"/>
            <a:ext cx="2143125" cy="27908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1539" y="0"/>
            <a:ext cx="8821594" cy="1000125"/>
          </a:xfrm>
        </p:spPr>
        <p:txBody>
          <a:bodyPr/>
          <a:lstStyle/>
          <a:p>
            <a:r>
              <a:rPr lang="de-DE" dirty="0" smtClean="0"/>
              <a:t>Communication</a:t>
            </a:r>
            <a:endParaRPr lang="de-DE" dirty="0"/>
          </a:p>
        </p:txBody>
      </p:sp>
      <p:pic>
        <p:nvPicPr>
          <p:cNvPr id="4097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24106" y="762000"/>
            <a:ext cx="5086494" cy="481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hteck 5"/>
          <p:cNvSpPr/>
          <p:nvPr/>
        </p:nvSpPr>
        <p:spPr>
          <a:xfrm>
            <a:off x="161539" y="2352675"/>
            <a:ext cx="32666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smtClean="0">
                <a:solidFill>
                  <a:srgbClr val="002060"/>
                </a:solidFill>
              </a:rPr>
              <a:t>http://www.jungesfahren.de/</a:t>
            </a:r>
            <a:endParaRPr lang="de-DE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1539" y="0"/>
            <a:ext cx="8821594" cy="1095375"/>
          </a:xfrm>
        </p:spPr>
        <p:txBody>
          <a:bodyPr/>
          <a:lstStyle/>
          <a:p>
            <a:r>
              <a:rPr lang="de-DE" dirty="0" smtClean="0"/>
              <a:t>Research</a:t>
            </a:r>
            <a:endParaRPr lang="de-DE" dirty="0"/>
          </a:p>
        </p:txBody>
      </p:sp>
      <p:pic>
        <p:nvPicPr>
          <p:cNvPr id="6145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4483" y="1381125"/>
            <a:ext cx="2592207" cy="369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00575" y="733425"/>
            <a:ext cx="3267075" cy="434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feld 5"/>
          <p:cNvSpPr txBox="1"/>
          <p:nvPr/>
        </p:nvSpPr>
        <p:spPr>
          <a:xfrm>
            <a:off x="5514975" y="5073650"/>
            <a:ext cx="2028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rgbClr val="002060"/>
                </a:solidFill>
              </a:rPr>
              <a:t>Mayo 2016</a:t>
            </a:r>
            <a:endParaRPr lang="de-DE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61539" y="1171575"/>
            <a:ext cx="8821594" cy="3691467"/>
          </a:xfrm>
        </p:spPr>
        <p:txBody>
          <a:bodyPr/>
          <a:lstStyle/>
          <a:p>
            <a:pPr algn="ctr"/>
            <a:endParaRPr lang="de-DE" sz="3200" dirty="0" smtClean="0"/>
          </a:p>
          <a:p>
            <a:pPr algn="ctr"/>
            <a:r>
              <a:rPr lang="de-DE" sz="3200" dirty="0" err="1" smtClean="0"/>
              <a:t>Thank</a:t>
            </a:r>
            <a:r>
              <a:rPr lang="de-DE" sz="3200" dirty="0" smtClean="0"/>
              <a:t> </a:t>
            </a:r>
            <a:r>
              <a:rPr lang="de-DE" sz="3200" dirty="0" err="1" smtClean="0"/>
              <a:t>you</a:t>
            </a:r>
            <a:r>
              <a:rPr lang="de-DE" sz="3200" dirty="0" smtClean="0"/>
              <a:t> </a:t>
            </a:r>
            <a:r>
              <a:rPr lang="de-DE" sz="3200" dirty="0" err="1" smtClean="0"/>
              <a:t>very</a:t>
            </a:r>
            <a:r>
              <a:rPr lang="de-DE" sz="3200" dirty="0" smtClean="0"/>
              <a:t> </a:t>
            </a:r>
            <a:r>
              <a:rPr lang="de-DE" sz="3200" dirty="0" err="1" smtClean="0"/>
              <a:t>much</a:t>
            </a:r>
            <a:r>
              <a:rPr lang="de-DE" sz="3200" dirty="0" smtClean="0"/>
              <a:t> </a:t>
            </a:r>
            <a:r>
              <a:rPr lang="de-DE" sz="3200" dirty="0" err="1" smtClean="0"/>
              <a:t>for</a:t>
            </a:r>
            <a:r>
              <a:rPr lang="de-DE" sz="3200" dirty="0" smtClean="0"/>
              <a:t> </a:t>
            </a:r>
            <a:r>
              <a:rPr lang="de-DE" sz="3200" dirty="0" err="1" smtClean="0"/>
              <a:t>your</a:t>
            </a:r>
            <a:r>
              <a:rPr lang="de-DE" sz="3200" dirty="0" smtClean="0"/>
              <a:t> </a:t>
            </a:r>
            <a:r>
              <a:rPr lang="de-DE" sz="3200" dirty="0" err="1" smtClean="0"/>
              <a:t>attention</a:t>
            </a:r>
            <a:r>
              <a:rPr lang="de-DE" sz="3200" dirty="0" smtClean="0"/>
              <a:t>!</a:t>
            </a:r>
          </a:p>
          <a:p>
            <a:pPr algn="ctr"/>
            <a:endParaRPr lang="de-DE" sz="3200" dirty="0" smtClean="0"/>
          </a:p>
          <a:p>
            <a:pPr algn="ctr"/>
            <a:r>
              <a:rPr lang="de-DE" sz="3200" dirty="0" err="1" smtClean="0"/>
              <a:t>Efaristó</a:t>
            </a:r>
            <a:r>
              <a:rPr lang="de-DE" sz="3200" dirty="0" smtClean="0"/>
              <a:t> </a:t>
            </a:r>
            <a:r>
              <a:rPr lang="de-DE" sz="3200" dirty="0" err="1" smtClean="0"/>
              <a:t>parapolí</a:t>
            </a:r>
            <a:r>
              <a:rPr lang="de-DE" sz="3200" dirty="0" smtClean="0"/>
              <a:t>!</a:t>
            </a:r>
          </a:p>
          <a:p>
            <a:pPr algn="ctr"/>
            <a:endParaRPr lang="de-DE" sz="3200" dirty="0" smtClean="0"/>
          </a:p>
          <a:p>
            <a:pPr algn="ctr"/>
            <a:r>
              <a:rPr lang="de-DE" sz="2400" dirty="0" smtClean="0">
                <a:hlinkClick r:id="rId3"/>
              </a:rPr>
              <a:t>jlacroix@dvr.de</a:t>
            </a:r>
            <a:endParaRPr lang="de-DE" sz="2400" dirty="0" smtClean="0"/>
          </a:p>
          <a:p>
            <a:pPr algn="ctr"/>
            <a:endParaRPr lang="de-DE" sz="2400" dirty="0" smtClean="0"/>
          </a:p>
          <a:p>
            <a:pPr algn="ctr"/>
            <a:endParaRPr lang="de-DE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vr_praesentation_ohne_partner">
  <a:themeElements>
    <a:clrScheme name="DVR">
      <a:dk1>
        <a:sysClr val="windowText" lastClr="000000"/>
      </a:dk1>
      <a:lt1>
        <a:sysClr val="window" lastClr="FFFFFF"/>
      </a:lt1>
      <a:dk2>
        <a:srgbClr val="11275D"/>
      </a:dk2>
      <a:lt2>
        <a:srgbClr val="A5A6A5"/>
      </a:lt2>
      <a:accent1>
        <a:srgbClr val="FFFFFE"/>
      </a:accent1>
      <a:accent2>
        <a:srgbClr val="FFFFFE"/>
      </a:accent2>
      <a:accent3>
        <a:srgbClr val="FFFFFE"/>
      </a:accent3>
      <a:accent4>
        <a:srgbClr val="FFFFFE"/>
      </a:accent4>
      <a:accent5>
        <a:srgbClr val="FFFFFE"/>
      </a:accent5>
      <a:accent6>
        <a:srgbClr val="FFFFFE"/>
      </a:accent6>
      <a:hlink>
        <a:srgbClr val="0000FF"/>
      </a:hlink>
      <a:folHlink>
        <a:srgbClr val="800080"/>
      </a:folHlink>
    </a:clrScheme>
    <a:fontScheme name="Essenz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B6F2769-7194-4217-93D3-3AF3A4742282}">
  <ds:schemaRefs>
    <ds:schemaRef ds:uri="http://schemas.microsoft.com/office/2006/metadata/properties"/>
    <ds:schemaRef ds:uri="http://schemas.microsoft.com/office/infopath/2007/PartnerControls"/>
    <ds:schemaRef ds:uri="http://schemas.microsoft.com/sharepoint/v3/fields"/>
  </ds:schemaRefs>
</ds:datastoreItem>
</file>

<file path=customXml/itemProps3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dvr_praesentation_ohne_partner</Template>
  <TotalTime>0</TotalTime>
  <Words>434</Words>
  <Application>Microsoft Office PowerPoint</Application>
  <PresentationFormat>Bildschirmpräsentation (4:3)</PresentationFormat>
  <Paragraphs>104</Paragraphs>
  <Slides>19</Slides>
  <Notes>3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19</vt:i4>
      </vt:variant>
    </vt:vector>
  </HeadingPairs>
  <TitlesOfParts>
    <vt:vector size="20" baseType="lpstr">
      <vt:lpstr>dvr_praesentation_ohne_partner</vt:lpstr>
      <vt:lpstr>Safe mobility for youngsters in Germany </vt:lpstr>
      <vt:lpstr>Folie 2</vt:lpstr>
      <vt:lpstr>Folie 3</vt:lpstr>
      <vt:lpstr>Folie 4</vt:lpstr>
      <vt:lpstr>Folie 5</vt:lpstr>
      <vt:lpstr>Folie 6</vt:lpstr>
      <vt:lpstr>Folie 7</vt:lpstr>
      <vt:lpstr>Folie 8</vt:lpstr>
      <vt:lpstr>Folie 9</vt:lpstr>
      <vt:lpstr>European Ranking (18-24 years) 2015</vt:lpstr>
      <vt:lpstr>Legislative measures</vt:lpstr>
      <vt:lpstr>Legislative measures</vt:lpstr>
      <vt:lpstr>Recommendations by DVR</vt:lpstr>
      <vt:lpstr>Programs &amp; Activities</vt:lpstr>
      <vt:lpstr>Programs &amp; Activities</vt:lpstr>
      <vt:lpstr>Materials</vt:lpstr>
      <vt:lpstr>Communication</vt:lpstr>
      <vt:lpstr>Research</vt:lpstr>
      <vt:lpstr>Folie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Hier steht der Titel der Präsentation</dc:title>
  <dc:creator>Petra Passenheim</dc:creator>
  <cp:lastModifiedBy>lacroix</cp:lastModifiedBy>
  <cp:revision>86</cp:revision>
  <cp:lastPrinted>2016-03-02T09:37:45Z</cp:lastPrinted>
  <dcterms:created xsi:type="dcterms:W3CDTF">2016-10-10T07:06:11Z</dcterms:created>
  <dcterms:modified xsi:type="dcterms:W3CDTF">2017-05-29T08:04:46Z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