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0"/>
  </p:notesMasterIdLst>
  <p:sldIdLst>
    <p:sldId id="256" r:id="rId5"/>
    <p:sldId id="409" r:id="rId6"/>
    <p:sldId id="411" r:id="rId7"/>
    <p:sldId id="410" r:id="rId8"/>
    <p:sldId id="352" r:id="rId9"/>
    <p:sldId id="434" r:id="rId10"/>
    <p:sldId id="361" r:id="rId11"/>
    <p:sldId id="399" r:id="rId12"/>
    <p:sldId id="397" r:id="rId13"/>
    <p:sldId id="398" r:id="rId14"/>
    <p:sldId id="419" r:id="rId15"/>
    <p:sldId id="435" r:id="rId16"/>
    <p:sldId id="413" r:id="rId17"/>
    <p:sldId id="436" r:id="rId18"/>
    <p:sldId id="437" r:id="rId19"/>
    <p:sldId id="414" r:id="rId20"/>
    <p:sldId id="438" r:id="rId21"/>
    <p:sldId id="439" r:id="rId22"/>
    <p:sldId id="440" r:id="rId23"/>
    <p:sldId id="453" r:id="rId24"/>
    <p:sldId id="454" r:id="rId25"/>
    <p:sldId id="441" r:id="rId26"/>
    <p:sldId id="442" r:id="rId27"/>
    <p:sldId id="443" r:id="rId28"/>
    <p:sldId id="444" r:id="rId29"/>
    <p:sldId id="445" r:id="rId30"/>
    <p:sldId id="457" r:id="rId31"/>
    <p:sldId id="458" r:id="rId32"/>
    <p:sldId id="459" r:id="rId33"/>
    <p:sldId id="424" r:id="rId34"/>
    <p:sldId id="426" r:id="rId35"/>
    <p:sldId id="456" r:id="rId36"/>
    <p:sldId id="475" r:id="rId37"/>
    <p:sldId id="427" r:id="rId38"/>
    <p:sldId id="463" r:id="rId39"/>
    <p:sldId id="460" r:id="rId40"/>
    <p:sldId id="446" r:id="rId41"/>
    <p:sldId id="447" r:id="rId42"/>
    <p:sldId id="448" r:id="rId43"/>
    <p:sldId id="449" r:id="rId44"/>
    <p:sldId id="450" r:id="rId45"/>
    <p:sldId id="466" r:id="rId46"/>
    <p:sldId id="461" r:id="rId47"/>
    <p:sldId id="464" r:id="rId48"/>
    <p:sldId id="452" r:id="rId49"/>
    <p:sldId id="429" r:id="rId50"/>
    <p:sldId id="465" r:id="rId51"/>
    <p:sldId id="467" r:id="rId52"/>
    <p:sldId id="468" r:id="rId53"/>
    <p:sldId id="428" r:id="rId54"/>
    <p:sldId id="472" r:id="rId55"/>
    <p:sldId id="473" r:id="rId56"/>
    <p:sldId id="474" r:id="rId57"/>
    <p:sldId id="469" r:id="rId58"/>
    <p:sldId id="342" r:id="rId5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 Mulder Kirsten" initials="DMK" lastIdx="3" clrIdx="0">
    <p:extLst>
      <p:ext uri="{19B8F6BF-5375-455C-9EA6-DF929625EA0E}">
        <p15:presenceInfo xmlns:p15="http://schemas.microsoft.com/office/powerpoint/2012/main" userId="7a17fe8f244a8f1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4" autoAdjust="0"/>
    <p:restoredTop sz="82969" autoAdjust="0"/>
  </p:normalViewPr>
  <p:slideViewPr>
    <p:cSldViewPr snapToGrid="0" snapToObjects="1">
      <p:cViewPr varScale="1">
        <p:scale>
          <a:sx n="51" d="100"/>
          <a:sy n="51" d="100"/>
        </p:scale>
        <p:origin x="1723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13F52E-7137-413B-BB01-B0C3A191F209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l-BE"/>
        </a:p>
      </dgm:t>
    </dgm:pt>
    <dgm:pt modelId="{F2810399-F2D8-4040-AB90-DE019869146B}">
      <dgm:prSet phldrT="[Tekst]"/>
      <dgm:spPr/>
      <dgm:t>
        <a:bodyPr/>
        <a:lstStyle/>
        <a:p>
          <a:r>
            <a:rPr lang="nl-BE" b="0" dirty="0"/>
            <a:t>1</a:t>
          </a:r>
          <a:r>
            <a:rPr lang="nl-BE" dirty="0"/>
            <a:t> </a:t>
          </a:r>
          <a:r>
            <a:rPr lang="nl-BE" dirty="0" err="1"/>
            <a:t>Getting</a:t>
          </a:r>
          <a:r>
            <a:rPr lang="nl-BE" dirty="0"/>
            <a:t> </a:t>
          </a:r>
          <a:r>
            <a:rPr lang="nl-BE" dirty="0" err="1"/>
            <a:t>Started</a:t>
          </a:r>
          <a:endParaRPr lang="nl-BE" dirty="0"/>
        </a:p>
      </dgm:t>
    </dgm:pt>
    <dgm:pt modelId="{BAFFA87A-75D4-4E37-BE02-6F4439D04B4D}" type="parTrans" cxnId="{B13023BF-F1B9-4032-8244-3AEFD13004A9}">
      <dgm:prSet/>
      <dgm:spPr/>
      <dgm:t>
        <a:bodyPr/>
        <a:lstStyle/>
        <a:p>
          <a:endParaRPr lang="nl-BE"/>
        </a:p>
      </dgm:t>
    </dgm:pt>
    <dgm:pt modelId="{79D4BED3-8ACA-4E0A-9B56-8E3D7372B88A}" type="sibTrans" cxnId="{B13023BF-F1B9-4032-8244-3AEFD13004A9}">
      <dgm:prSet/>
      <dgm:spPr/>
      <dgm:t>
        <a:bodyPr/>
        <a:lstStyle/>
        <a:p>
          <a:endParaRPr lang="nl-BE"/>
        </a:p>
      </dgm:t>
    </dgm:pt>
    <dgm:pt modelId="{0E06CE60-AD2C-4DB5-BE72-7E96F877B66D}">
      <dgm:prSet phldrT="[Tekst]"/>
      <dgm:spPr/>
      <dgm:t>
        <a:bodyPr/>
        <a:lstStyle/>
        <a:p>
          <a:r>
            <a:rPr lang="nl-BE" dirty="0"/>
            <a:t>2 </a:t>
          </a:r>
          <a:r>
            <a:rPr lang="nl-BE" dirty="0" err="1"/>
            <a:t>Analysing</a:t>
          </a:r>
          <a:r>
            <a:rPr lang="nl-BE" dirty="0"/>
            <a:t> </a:t>
          </a:r>
          <a:r>
            <a:rPr lang="nl-BE" dirty="0" err="1"/>
            <a:t>the</a:t>
          </a:r>
          <a:r>
            <a:rPr lang="nl-BE" dirty="0"/>
            <a:t> </a:t>
          </a:r>
          <a:r>
            <a:rPr lang="nl-BE" dirty="0" err="1"/>
            <a:t>Situation</a:t>
          </a:r>
          <a:endParaRPr lang="nl-BE" dirty="0"/>
        </a:p>
      </dgm:t>
    </dgm:pt>
    <dgm:pt modelId="{393626A6-AFC8-4534-901A-24A8655F8DE3}" type="parTrans" cxnId="{A5882EAD-EFB4-4EB5-8DDC-CDC790A435C7}">
      <dgm:prSet/>
      <dgm:spPr/>
      <dgm:t>
        <a:bodyPr/>
        <a:lstStyle/>
        <a:p>
          <a:endParaRPr lang="nl-BE"/>
        </a:p>
      </dgm:t>
    </dgm:pt>
    <dgm:pt modelId="{52962C73-133D-4B49-B14E-ECD3AE50E784}" type="sibTrans" cxnId="{A5882EAD-EFB4-4EB5-8DDC-CDC790A435C7}">
      <dgm:prSet/>
      <dgm:spPr/>
      <dgm:t>
        <a:bodyPr/>
        <a:lstStyle/>
        <a:p>
          <a:endParaRPr lang="nl-BE"/>
        </a:p>
      </dgm:t>
    </dgm:pt>
    <dgm:pt modelId="{E7FF4605-D0C5-4227-ADF2-AC837B9F2512}">
      <dgm:prSet phldrT="[Tekst]"/>
      <dgm:spPr/>
      <dgm:t>
        <a:bodyPr/>
        <a:lstStyle/>
        <a:p>
          <a:r>
            <a:rPr lang="en-US" dirty="0"/>
            <a:t>3 Designing the Campaign and the Evaluation</a:t>
          </a:r>
          <a:endParaRPr lang="nl-BE" dirty="0"/>
        </a:p>
      </dgm:t>
    </dgm:pt>
    <dgm:pt modelId="{F3AB3ECC-116B-4383-8B4B-0F9884FC88CC}" type="parTrans" cxnId="{A8170370-04C1-4701-BCA9-EE3480A53F7A}">
      <dgm:prSet/>
      <dgm:spPr/>
      <dgm:t>
        <a:bodyPr/>
        <a:lstStyle/>
        <a:p>
          <a:endParaRPr lang="nl-BE"/>
        </a:p>
      </dgm:t>
    </dgm:pt>
    <dgm:pt modelId="{B488DD51-C5A6-4AAA-8790-EAF2EA8547F4}" type="sibTrans" cxnId="{A8170370-04C1-4701-BCA9-EE3480A53F7A}">
      <dgm:prSet/>
      <dgm:spPr/>
      <dgm:t>
        <a:bodyPr/>
        <a:lstStyle/>
        <a:p>
          <a:endParaRPr lang="nl-BE"/>
        </a:p>
      </dgm:t>
    </dgm:pt>
    <dgm:pt modelId="{C7286E40-BB40-46A8-9485-128062B07983}">
      <dgm:prSet phldrT="[Tekst]" custT="1"/>
      <dgm:spPr/>
      <dgm:t>
        <a:bodyPr/>
        <a:lstStyle/>
        <a:p>
          <a:r>
            <a:rPr lang="en-US" sz="800" dirty="0"/>
            <a:t>4 Before-period Evaluation + Campaign Implementation</a:t>
          </a:r>
          <a:endParaRPr lang="nl-BE" sz="800" dirty="0"/>
        </a:p>
        <a:p>
          <a:endParaRPr lang="nl-BE" sz="800" dirty="0"/>
        </a:p>
      </dgm:t>
    </dgm:pt>
    <dgm:pt modelId="{0F17A3EB-D190-4C81-A866-CB212C4F0932}" type="parTrans" cxnId="{12E7FCC9-F9DF-4EA3-94BC-890DCFBAAAA8}">
      <dgm:prSet/>
      <dgm:spPr/>
      <dgm:t>
        <a:bodyPr/>
        <a:lstStyle/>
        <a:p>
          <a:endParaRPr lang="nl-BE"/>
        </a:p>
      </dgm:t>
    </dgm:pt>
    <dgm:pt modelId="{4D182853-9E0E-44FE-9B88-B4A6ECE32945}" type="sibTrans" cxnId="{12E7FCC9-F9DF-4EA3-94BC-890DCFBAAAA8}">
      <dgm:prSet/>
      <dgm:spPr/>
      <dgm:t>
        <a:bodyPr/>
        <a:lstStyle/>
        <a:p>
          <a:endParaRPr lang="nl-BE"/>
        </a:p>
      </dgm:t>
    </dgm:pt>
    <dgm:pt modelId="{883640E1-6155-4B36-83C2-C596CC30D979}">
      <dgm:prSet phldrT="[Tekst]"/>
      <dgm:spPr/>
      <dgm:t>
        <a:bodyPr/>
        <a:lstStyle/>
        <a:p>
          <a:r>
            <a:rPr lang="en-US" dirty="0"/>
            <a:t>5 Completing the Evaluation and Drawing Conclusions</a:t>
          </a:r>
        </a:p>
      </dgm:t>
    </dgm:pt>
    <dgm:pt modelId="{BD4E8879-40C1-48D2-BD6F-CA2502113626}" type="parTrans" cxnId="{C199FE16-D05C-450A-93F9-DD2A03CD463B}">
      <dgm:prSet/>
      <dgm:spPr/>
      <dgm:t>
        <a:bodyPr/>
        <a:lstStyle/>
        <a:p>
          <a:endParaRPr lang="nl-BE"/>
        </a:p>
      </dgm:t>
    </dgm:pt>
    <dgm:pt modelId="{C0DDE883-F2EA-4328-8BA5-73671C89046A}" type="sibTrans" cxnId="{C199FE16-D05C-450A-93F9-DD2A03CD463B}">
      <dgm:prSet/>
      <dgm:spPr/>
      <dgm:t>
        <a:bodyPr/>
        <a:lstStyle/>
        <a:p>
          <a:endParaRPr lang="nl-BE"/>
        </a:p>
      </dgm:t>
    </dgm:pt>
    <dgm:pt modelId="{A7888A2A-59CE-4E3D-BFD8-39C06829548E}">
      <dgm:prSet phldrT="[Tekst]"/>
      <dgm:spPr/>
      <dgm:t>
        <a:bodyPr/>
        <a:lstStyle/>
        <a:p>
          <a:r>
            <a:rPr lang="en-US" dirty="0"/>
            <a:t>6 Writing the Final Report</a:t>
          </a:r>
          <a:endParaRPr lang="nl-BE" dirty="0"/>
        </a:p>
      </dgm:t>
    </dgm:pt>
    <dgm:pt modelId="{C63F3974-6063-4671-9B6E-08D22A6AB254}" type="parTrans" cxnId="{F8CD6648-6FC6-4C54-B572-2CA3743A2D3F}">
      <dgm:prSet/>
      <dgm:spPr/>
      <dgm:t>
        <a:bodyPr/>
        <a:lstStyle/>
        <a:p>
          <a:endParaRPr lang="nl-BE"/>
        </a:p>
      </dgm:t>
    </dgm:pt>
    <dgm:pt modelId="{DE781720-3DA7-40CC-BE29-2E80C7592A1C}" type="sibTrans" cxnId="{F8CD6648-6FC6-4C54-B572-2CA3743A2D3F}">
      <dgm:prSet/>
      <dgm:spPr/>
      <dgm:t>
        <a:bodyPr/>
        <a:lstStyle/>
        <a:p>
          <a:endParaRPr lang="nl-BE"/>
        </a:p>
      </dgm:t>
    </dgm:pt>
    <dgm:pt modelId="{E7B164F5-E988-471C-BA52-2D357328133E}" type="pres">
      <dgm:prSet presAssocID="{1113F52E-7137-413B-BB01-B0C3A191F20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BE"/>
        </a:p>
      </dgm:t>
    </dgm:pt>
    <dgm:pt modelId="{7B83651B-8934-4C7F-A6A5-1C5BE2161A4B}" type="pres">
      <dgm:prSet presAssocID="{F2810399-F2D8-4040-AB90-DE019869146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C9AC9547-AACB-4C87-8C90-16BD8D54AC60}" type="pres">
      <dgm:prSet presAssocID="{79D4BED3-8ACA-4E0A-9B56-8E3D7372B88A}" presName="sibTrans" presStyleLbl="sibTrans2D1" presStyleIdx="0" presStyleCnt="6"/>
      <dgm:spPr/>
      <dgm:t>
        <a:bodyPr/>
        <a:lstStyle/>
        <a:p>
          <a:endParaRPr lang="nl-BE"/>
        </a:p>
      </dgm:t>
    </dgm:pt>
    <dgm:pt modelId="{60FAD588-C81A-42AF-95D0-FB70FD64BBCD}" type="pres">
      <dgm:prSet presAssocID="{79D4BED3-8ACA-4E0A-9B56-8E3D7372B88A}" presName="connectorText" presStyleLbl="sibTrans2D1" presStyleIdx="0" presStyleCnt="6"/>
      <dgm:spPr/>
      <dgm:t>
        <a:bodyPr/>
        <a:lstStyle/>
        <a:p>
          <a:endParaRPr lang="nl-BE"/>
        </a:p>
      </dgm:t>
    </dgm:pt>
    <dgm:pt modelId="{1527D2BE-FFE4-4A73-9865-FB6CF11F35FA}" type="pres">
      <dgm:prSet presAssocID="{0E06CE60-AD2C-4DB5-BE72-7E96F877B66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F81C5334-83FC-4D96-805C-2B904DBF988C}" type="pres">
      <dgm:prSet presAssocID="{52962C73-133D-4B49-B14E-ECD3AE50E784}" presName="sibTrans" presStyleLbl="sibTrans2D1" presStyleIdx="1" presStyleCnt="6"/>
      <dgm:spPr/>
      <dgm:t>
        <a:bodyPr/>
        <a:lstStyle/>
        <a:p>
          <a:endParaRPr lang="nl-BE"/>
        </a:p>
      </dgm:t>
    </dgm:pt>
    <dgm:pt modelId="{515EFF77-8E04-4FF4-816D-FE53EBB61D60}" type="pres">
      <dgm:prSet presAssocID="{52962C73-133D-4B49-B14E-ECD3AE50E784}" presName="connectorText" presStyleLbl="sibTrans2D1" presStyleIdx="1" presStyleCnt="6"/>
      <dgm:spPr/>
      <dgm:t>
        <a:bodyPr/>
        <a:lstStyle/>
        <a:p>
          <a:endParaRPr lang="nl-BE"/>
        </a:p>
      </dgm:t>
    </dgm:pt>
    <dgm:pt modelId="{967FF577-EB49-4512-B67F-9B8C746B51C1}" type="pres">
      <dgm:prSet presAssocID="{E7FF4605-D0C5-4227-ADF2-AC837B9F251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039B5CA3-2AE3-4B9D-B00E-0DE702012130}" type="pres">
      <dgm:prSet presAssocID="{B488DD51-C5A6-4AAA-8790-EAF2EA8547F4}" presName="sibTrans" presStyleLbl="sibTrans2D1" presStyleIdx="2" presStyleCnt="6"/>
      <dgm:spPr/>
      <dgm:t>
        <a:bodyPr/>
        <a:lstStyle/>
        <a:p>
          <a:endParaRPr lang="nl-BE"/>
        </a:p>
      </dgm:t>
    </dgm:pt>
    <dgm:pt modelId="{23C426FD-033A-4368-9369-D33AC25C3A6D}" type="pres">
      <dgm:prSet presAssocID="{B488DD51-C5A6-4AAA-8790-EAF2EA8547F4}" presName="connectorText" presStyleLbl="sibTrans2D1" presStyleIdx="2" presStyleCnt="6"/>
      <dgm:spPr/>
      <dgm:t>
        <a:bodyPr/>
        <a:lstStyle/>
        <a:p>
          <a:endParaRPr lang="nl-BE"/>
        </a:p>
      </dgm:t>
    </dgm:pt>
    <dgm:pt modelId="{67F9F391-0DB3-4D08-A3BE-4546D44B3727}" type="pres">
      <dgm:prSet presAssocID="{C7286E40-BB40-46A8-9485-128062B0798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C122710-C098-4AEC-9D5D-04A044E48E87}" type="pres">
      <dgm:prSet presAssocID="{4D182853-9E0E-44FE-9B88-B4A6ECE32945}" presName="sibTrans" presStyleLbl="sibTrans2D1" presStyleIdx="3" presStyleCnt="6"/>
      <dgm:spPr/>
      <dgm:t>
        <a:bodyPr/>
        <a:lstStyle/>
        <a:p>
          <a:endParaRPr lang="nl-BE"/>
        </a:p>
      </dgm:t>
    </dgm:pt>
    <dgm:pt modelId="{D5E621EE-2DCB-4B4D-AD94-A061B950E5F5}" type="pres">
      <dgm:prSet presAssocID="{4D182853-9E0E-44FE-9B88-B4A6ECE32945}" presName="connectorText" presStyleLbl="sibTrans2D1" presStyleIdx="3" presStyleCnt="6"/>
      <dgm:spPr/>
      <dgm:t>
        <a:bodyPr/>
        <a:lstStyle/>
        <a:p>
          <a:endParaRPr lang="nl-BE"/>
        </a:p>
      </dgm:t>
    </dgm:pt>
    <dgm:pt modelId="{A99DA52F-E639-44C0-8F61-37E918EFE791}" type="pres">
      <dgm:prSet presAssocID="{883640E1-6155-4B36-83C2-C596CC30D97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DFC9710F-45D8-4904-ACE3-DCD0F45A1A4B}" type="pres">
      <dgm:prSet presAssocID="{C0DDE883-F2EA-4328-8BA5-73671C89046A}" presName="sibTrans" presStyleLbl="sibTrans2D1" presStyleIdx="4" presStyleCnt="6"/>
      <dgm:spPr/>
      <dgm:t>
        <a:bodyPr/>
        <a:lstStyle/>
        <a:p>
          <a:endParaRPr lang="nl-BE"/>
        </a:p>
      </dgm:t>
    </dgm:pt>
    <dgm:pt modelId="{D0B2B38A-D47B-4A4F-A1B5-36F85275A7B9}" type="pres">
      <dgm:prSet presAssocID="{C0DDE883-F2EA-4328-8BA5-73671C89046A}" presName="connectorText" presStyleLbl="sibTrans2D1" presStyleIdx="4" presStyleCnt="6"/>
      <dgm:spPr/>
      <dgm:t>
        <a:bodyPr/>
        <a:lstStyle/>
        <a:p>
          <a:endParaRPr lang="nl-BE"/>
        </a:p>
      </dgm:t>
    </dgm:pt>
    <dgm:pt modelId="{5E92FBFB-FB39-4D97-87DF-842D477572F2}" type="pres">
      <dgm:prSet presAssocID="{A7888A2A-59CE-4E3D-BFD8-39C06829548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34B06285-F07E-4BE6-A036-9BD811354718}" type="pres">
      <dgm:prSet presAssocID="{DE781720-3DA7-40CC-BE29-2E80C7592A1C}" presName="sibTrans" presStyleLbl="sibTrans2D1" presStyleIdx="5" presStyleCnt="6"/>
      <dgm:spPr/>
      <dgm:t>
        <a:bodyPr/>
        <a:lstStyle/>
        <a:p>
          <a:endParaRPr lang="nl-BE"/>
        </a:p>
      </dgm:t>
    </dgm:pt>
    <dgm:pt modelId="{DBF48286-9422-4F9B-8A9C-D4062C7B83C4}" type="pres">
      <dgm:prSet presAssocID="{DE781720-3DA7-40CC-BE29-2E80C7592A1C}" presName="connectorText" presStyleLbl="sibTrans2D1" presStyleIdx="5" presStyleCnt="6"/>
      <dgm:spPr/>
      <dgm:t>
        <a:bodyPr/>
        <a:lstStyle/>
        <a:p>
          <a:endParaRPr lang="nl-BE"/>
        </a:p>
      </dgm:t>
    </dgm:pt>
  </dgm:ptLst>
  <dgm:cxnLst>
    <dgm:cxn modelId="{F8EDB69A-CC62-42C2-A6DB-9BF647CE8787}" type="presOf" srcId="{883640E1-6155-4B36-83C2-C596CC30D979}" destId="{A99DA52F-E639-44C0-8F61-37E918EFE791}" srcOrd="0" destOrd="0" presId="urn:microsoft.com/office/officeart/2005/8/layout/cycle2"/>
    <dgm:cxn modelId="{F8CD6648-6FC6-4C54-B572-2CA3743A2D3F}" srcId="{1113F52E-7137-413B-BB01-B0C3A191F209}" destId="{A7888A2A-59CE-4E3D-BFD8-39C06829548E}" srcOrd="5" destOrd="0" parTransId="{C63F3974-6063-4671-9B6E-08D22A6AB254}" sibTransId="{DE781720-3DA7-40CC-BE29-2E80C7592A1C}"/>
    <dgm:cxn modelId="{A525D4EA-D7ED-4356-B51A-FDC954932EB8}" type="presOf" srcId="{52962C73-133D-4B49-B14E-ECD3AE50E784}" destId="{F81C5334-83FC-4D96-805C-2B904DBF988C}" srcOrd="0" destOrd="0" presId="urn:microsoft.com/office/officeart/2005/8/layout/cycle2"/>
    <dgm:cxn modelId="{3F100D02-9DD2-4581-BA5E-2A7F1DCA48B2}" type="presOf" srcId="{E7FF4605-D0C5-4227-ADF2-AC837B9F2512}" destId="{967FF577-EB49-4512-B67F-9B8C746B51C1}" srcOrd="0" destOrd="0" presId="urn:microsoft.com/office/officeart/2005/8/layout/cycle2"/>
    <dgm:cxn modelId="{DF5642AB-597C-4BDB-AF4F-3FB1E6A24111}" type="presOf" srcId="{79D4BED3-8ACA-4E0A-9B56-8E3D7372B88A}" destId="{C9AC9547-AACB-4C87-8C90-16BD8D54AC60}" srcOrd="0" destOrd="0" presId="urn:microsoft.com/office/officeart/2005/8/layout/cycle2"/>
    <dgm:cxn modelId="{32D7732C-6A9D-4F95-BDE1-706FE8FE1E0E}" type="presOf" srcId="{A7888A2A-59CE-4E3D-BFD8-39C06829548E}" destId="{5E92FBFB-FB39-4D97-87DF-842D477572F2}" srcOrd="0" destOrd="0" presId="urn:microsoft.com/office/officeart/2005/8/layout/cycle2"/>
    <dgm:cxn modelId="{353DC359-152A-490F-A3F7-21CC0096C228}" type="presOf" srcId="{C0DDE883-F2EA-4328-8BA5-73671C89046A}" destId="{DFC9710F-45D8-4904-ACE3-DCD0F45A1A4B}" srcOrd="0" destOrd="0" presId="urn:microsoft.com/office/officeart/2005/8/layout/cycle2"/>
    <dgm:cxn modelId="{B5E6DD82-D47A-467B-B6A5-E41EC556EE91}" type="presOf" srcId="{C7286E40-BB40-46A8-9485-128062B07983}" destId="{67F9F391-0DB3-4D08-A3BE-4546D44B3727}" srcOrd="0" destOrd="0" presId="urn:microsoft.com/office/officeart/2005/8/layout/cycle2"/>
    <dgm:cxn modelId="{C199FE16-D05C-450A-93F9-DD2A03CD463B}" srcId="{1113F52E-7137-413B-BB01-B0C3A191F209}" destId="{883640E1-6155-4B36-83C2-C596CC30D979}" srcOrd="4" destOrd="0" parTransId="{BD4E8879-40C1-48D2-BD6F-CA2502113626}" sibTransId="{C0DDE883-F2EA-4328-8BA5-73671C89046A}"/>
    <dgm:cxn modelId="{2B01F085-0A25-440D-AD7E-7345C53DF379}" type="presOf" srcId="{52962C73-133D-4B49-B14E-ECD3AE50E784}" destId="{515EFF77-8E04-4FF4-816D-FE53EBB61D60}" srcOrd="1" destOrd="0" presId="urn:microsoft.com/office/officeart/2005/8/layout/cycle2"/>
    <dgm:cxn modelId="{3C4945FC-FD0C-496C-8849-B0EA8714B6B5}" type="presOf" srcId="{79D4BED3-8ACA-4E0A-9B56-8E3D7372B88A}" destId="{60FAD588-C81A-42AF-95D0-FB70FD64BBCD}" srcOrd="1" destOrd="0" presId="urn:microsoft.com/office/officeart/2005/8/layout/cycle2"/>
    <dgm:cxn modelId="{95844F15-0866-4AFF-BA2F-F415EC70D20F}" type="presOf" srcId="{DE781720-3DA7-40CC-BE29-2E80C7592A1C}" destId="{34B06285-F07E-4BE6-A036-9BD811354718}" srcOrd="0" destOrd="0" presId="urn:microsoft.com/office/officeart/2005/8/layout/cycle2"/>
    <dgm:cxn modelId="{9C8903F3-C028-4E68-A7D4-4EFDA122E6E3}" type="presOf" srcId="{F2810399-F2D8-4040-AB90-DE019869146B}" destId="{7B83651B-8934-4C7F-A6A5-1C5BE2161A4B}" srcOrd="0" destOrd="0" presId="urn:microsoft.com/office/officeart/2005/8/layout/cycle2"/>
    <dgm:cxn modelId="{06F611CD-6E56-4DE1-B86E-9E600DBB3E81}" type="presOf" srcId="{B488DD51-C5A6-4AAA-8790-EAF2EA8547F4}" destId="{039B5CA3-2AE3-4B9D-B00E-0DE702012130}" srcOrd="0" destOrd="0" presId="urn:microsoft.com/office/officeart/2005/8/layout/cycle2"/>
    <dgm:cxn modelId="{B13023BF-F1B9-4032-8244-3AEFD13004A9}" srcId="{1113F52E-7137-413B-BB01-B0C3A191F209}" destId="{F2810399-F2D8-4040-AB90-DE019869146B}" srcOrd="0" destOrd="0" parTransId="{BAFFA87A-75D4-4E37-BE02-6F4439D04B4D}" sibTransId="{79D4BED3-8ACA-4E0A-9B56-8E3D7372B88A}"/>
    <dgm:cxn modelId="{BDCF0C09-DE00-4FEE-9F3C-65DC0FA9A609}" type="presOf" srcId="{B488DD51-C5A6-4AAA-8790-EAF2EA8547F4}" destId="{23C426FD-033A-4368-9369-D33AC25C3A6D}" srcOrd="1" destOrd="0" presId="urn:microsoft.com/office/officeart/2005/8/layout/cycle2"/>
    <dgm:cxn modelId="{A8170370-04C1-4701-BCA9-EE3480A53F7A}" srcId="{1113F52E-7137-413B-BB01-B0C3A191F209}" destId="{E7FF4605-D0C5-4227-ADF2-AC837B9F2512}" srcOrd="2" destOrd="0" parTransId="{F3AB3ECC-116B-4383-8B4B-0F9884FC88CC}" sibTransId="{B488DD51-C5A6-4AAA-8790-EAF2EA8547F4}"/>
    <dgm:cxn modelId="{AFB913A5-F857-4881-AED0-989F96452C4A}" type="presOf" srcId="{C0DDE883-F2EA-4328-8BA5-73671C89046A}" destId="{D0B2B38A-D47B-4A4F-A1B5-36F85275A7B9}" srcOrd="1" destOrd="0" presId="urn:microsoft.com/office/officeart/2005/8/layout/cycle2"/>
    <dgm:cxn modelId="{DE1F5384-1E1B-4F2F-9749-4DED61386009}" type="presOf" srcId="{0E06CE60-AD2C-4DB5-BE72-7E96F877B66D}" destId="{1527D2BE-FFE4-4A73-9865-FB6CF11F35FA}" srcOrd="0" destOrd="0" presId="urn:microsoft.com/office/officeart/2005/8/layout/cycle2"/>
    <dgm:cxn modelId="{A5882EAD-EFB4-4EB5-8DDC-CDC790A435C7}" srcId="{1113F52E-7137-413B-BB01-B0C3A191F209}" destId="{0E06CE60-AD2C-4DB5-BE72-7E96F877B66D}" srcOrd="1" destOrd="0" parTransId="{393626A6-AFC8-4534-901A-24A8655F8DE3}" sibTransId="{52962C73-133D-4B49-B14E-ECD3AE50E784}"/>
    <dgm:cxn modelId="{16A4E865-0C8C-4474-AFA4-0C68E358499B}" type="presOf" srcId="{4D182853-9E0E-44FE-9B88-B4A6ECE32945}" destId="{D5E621EE-2DCB-4B4D-AD94-A061B950E5F5}" srcOrd="1" destOrd="0" presId="urn:microsoft.com/office/officeart/2005/8/layout/cycle2"/>
    <dgm:cxn modelId="{D2CF3CE6-9236-4C31-B7DD-7CC74CBC3B02}" type="presOf" srcId="{DE781720-3DA7-40CC-BE29-2E80C7592A1C}" destId="{DBF48286-9422-4F9B-8A9C-D4062C7B83C4}" srcOrd="1" destOrd="0" presId="urn:microsoft.com/office/officeart/2005/8/layout/cycle2"/>
    <dgm:cxn modelId="{BC720213-ABE9-4D34-80BD-394A057D3D59}" type="presOf" srcId="{4D182853-9E0E-44FE-9B88-B4A6ECE32945}" destId="{5C122710-C098-4AEC-9D5D-04A044E48E87}" srcOrd="0" destOrd="0" presId="urn:microsoft.com/office/officeart/2005/8/layout/cycle2"/>
    <dgm:cxn modelId="{941540ED-AF6F-4F04-BFF5-2C05ACB77DF8}" type="presOf" srcId="{1113F52E-7137-413B-BB01-B0C3A191F209}" destId="{E7B164F5-E988-471C-BA52-2D357328133E}" srcOrd="0" destOrd="0" presId="urn:microsoft.com/office/officeart/2005/8/layout/cycle2"/>
    <dgm:cxn modelId="{12E7FCC9-F9DF-4EA3-94BC-890DCFBAAAA8}" srcId="{1113F52E-7137-413B-BB01-B0C3A191F209}" destId="{C7286E40-BB40-46A8-9485-128062B07983}" srcOrd="3" destOrd="0" parTransId="{0F17A3EB-D190-4C81-A866-CB212C4F0932}" sibTransId="{4D182853-9E0E-44FE-9B88-B4A6ECE32945}"/>
    <dgm:cxn modelId="{23E513BF-5738-4CDA-84CF-031F1FDB0EF9}" type="presParOf" srcId="{E7B164F5-E988-471C-BA52-2D357328133E}" destId="{7B83651B-8934-4C7F-A6A5-1C5BE2161A4B}" srcOrd="0" destOrd="0" presId="urn:microsoft.com/office/officeart/2005/8/layout/cycle2"/>
    <dgm:cxn modelId="{0FE9D227-A12F-461D-9873-D7F60F56BDEA}" type="presParOf" srcId="{E7B164F5-E988-471C-BA52-2D357328133E}" destId="{C9AC9547-AACB-4C87-8C90-16BD8D54AC60}" srcOrd="1" destOrd="0" presId="urn:microsoft.com/office/officeart/2005/8/layout/cycle2"/>
    <dgm:cxn modelId="{32F0C9E9-EBAF-4C19-BB02-AB0ADB56D4C2}" type="presParOf" srcId="{C9AC9547-AACB-4C87-8C90-16BD8D54AC60}" destId="{60FAD588-C81A-42AF-95D0-FB70FD64BBCD}" srcOrd="0" destOrd="0" presId="urn:microsoft.com/office/officeart/2005/8/layout/cycle2"/>
    <dgm:cxn modelId="{8957E87C-B9B3-4C6C-A3C3-82C2727F94C6}" type="presParOf" srcId="{E7B164F5-E988-471C-BA52-2D357328133E}" destId="{1527D2BE-FFE4-4A73-9865-FB6CF11F35FA}" srcOrd="2" destOrd="0" presId="urn:microsoft.com/office/officeart/2005/8/layout/cycle2"/>
    <dgm:cxn modelId="{AA0ED653-3B88-4FCB-A566-372A87458818}" type="presParOf" srcId="{E7B164F5-E988-471C-BA52-2D357328133E}" destId="{F81C5334-83FC-4D96-805C-2B904DBF988C}" srcOrd="3" destOrd="0" presId="urn:microsoft.com/office/officeart/2005/8/layout/cycle2"/>
    <dgm:cxn modelId="{7C87A9A4-8769-47DB-8A14-2BDC888CF2E2}" type="presParOf" srcId="{F81C5334-83FC-4D96-805C-2B904DBF988C}" destId="{515EFF77-8E04-4FF4-816D-FE53EBB61D60}" srcOrd="0" destOrd="0" presId="urn:microsoft.com/office/officeart/2005/8/layout/cycle2"/>
    <dgm:cxn modelId="{5B1228AA-CBC8-4196-817F-B8EB785100B4}" type="presParOf" srcId="{E7B164F5-E988-471C-BA52-2D357328133E}" destId="{967FF577-EB49-4512-B67F-9B8C746B51C1}" srcOrd="4" destOrd="0" presId="urn:microsoft.com/office/officeart/2005/8/layout/cycle2"/>
    <dgm:cxn modelId="{0228D894-2C4B-4AC6-B7B7-B25504797716}" type="presParOf" srcId="{E7B164F5-E988-471C-BA52-2D357328133E}" destId="{039B5CA3-2AE3-4B9D-B00E-0DE702012130}" srcOrd="5" destOrd="0" presId="urn:microsoft.com/office/officeart/2005/8/layout/cycle2"/>
    <dgm:cxn modelId="{14C1AF8A-ED4F-461F-9A99-C2385F1742F4}" type="presParOf" srcId="{039B5CA3-2AE3-4B9D-B00E-0DE702012130}" destId="{23C426FD-033A-4368-9369-D33AC25C3A6D}" srcOrd="0" destOrd="0" presId="urn:microsoft.com/office/officeart/2005/8/layout/cycle2"/>
    <dgm:cxn modelId="{D0351308-74B9-4A25-B5B0-780646D11E8C}" type="presParOf" srcId="{E7B164F5-E988-471C-BA52-2D357328133E}" destId="{67F9F391-0DB3-4D08-A3BE-4546D44B3727}" srcOrd="6" destOrd="0" presId="urn:microsoft.com/office/officeart/2005/8/layout/cycle2"/>
    <dgm:cxn modelId="{A5D504A9-3EBD-4E72-942E-C5A652F278BD}" type="presParOf" srcId="{E7B164F5-E988-471C-BA52-2D357328133E}" destId="{5C122710-C098-4AEC-9D5D-04A044E48E87}" srcOrd="7" destOrd="0" presId="urn:microsoft.com/office/officeart/2005/8/layout/cycle2"/>
    <dgm:cxn modelId="{501E122A-6C99-48D1-AC08-986A5435653A}" type="presParOf" srcId="{5C122710-C098-4AEC-9D5D-04A044E48E87}" destId="{D5E621EE-2DCB-4B4D-AD94-A061B950E5F5}" srcOrd="0" destOrd="0" presId="urn:microsoft.com/office/officeart/2005/8/layout/cycle2"/>
    <dgm:cxn modelId="{E1811F8F-3D30-4DA9-A3B1-4FF881EE6667}" type="presParOf" srcId="{E7B164F5-E988-471C-BA52-2D357328133E}" destId="{A99DA52F-E639-44C0-8F61-37E918EFE791}" srcOrd="8" destOrd="0" presId="urn:microsoft.com/office/officeart/2005/8/layout/cycle2"/>
    <dgm:cxn modelId="{51EF3DCA-94BA-40F2-B179-211CF44BF655}" type="presParOf" srcId="{E7B164F5-E988-471C-BA52-2D357328133E}" destId="{DFC9710F-45D8-4904-ACE3-DCD0F45A1A4B}" srcOrd="9" destOrd="0" presId="urn:microsoft.com/office/officeart/2005/8/layout/cycle2"/>
    <dgm:cxn modelId="{D9BF1032-B571-488D-87BA-9945D9BA2AC2}" type="presParOf" srcId="{DFC9710F-45D8-4904-ACE3-DCD0F45A1A4B}" destId="{D0B2B38A-D47B-4A4F-A1B5-36F85275A7B9}" srcOrd="0" destOrd="0" presId="urn:microsoft.com/office/officeart/2005/8/layout/cycle2"/>
    <dgm:cxn modelId="{0A6C69C4-E978-47A2-B1AA-B39B266A3987}" type="presParOf" srcId="{E7B164F5-E988-471C-BA52-2D357328133E}" destId="{5E92FBFB-FB39-4D97-87DF-842D477572F2}" srcOrd="10" destOrd="0" presId="urn:microsoft.com/office/officeart/2005/8/layout/cycle2"/>
    <dgm:cxn modelId="{081BFEA4-E1BE-48FD-9970-BB0D638F5856}" type="presParOf" srcId="{E7B164F5-E988-471C-BA52-2D357328133E}" destId="{34B06285-F07E-4BE6-A036-9BD811354718}" srcOrd="11" destOrd="0" presId="urn:microsoft.com/office/officeart/2005/8/layout/cycle2"/>
    <dgm:cxn modelId="{EDFD8F29-DF45-4C3C-A0A7-CBC34B331B69}" type="presParOf" srcId="{34B06285-F07E-4BE6-A036-9BD811354718}" destId="{DBF48286-9422-4F9B-8A9C-D4062C7B83C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3651B-8934-4C7F-A6A5-1C5BE2161A4B}">
      <dsp:nvSpPr>
        <dsp:cNvPr id="0" name=""/>
        <dsp:cNvSpPr/>
      </dsp:nvSpPr>
      <dsp:spPr>
        <a:xfrm>
          <a:off x="3469322" y="869"/>
          <a:ext cx="1126250" cy="112625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100" b="0" kern="1200" dirty="0"/>
            <a:t>1</a:t>
          </a:r>
          <a:r>
            <a:rPr lang="nl-BE" sz="1100" kern="1200" dirty="0"/>
            <a:t> </a:t>
          </a:r>
          <a:r>
            <a:rPr lang="nl-BE" sz="1100" kern="1200" dirty="0" err="1"/>
            <a:t>Getting</a:t>
          </a:r>
          <a:r>
            <a:rPr lang="nl-BE" sz="1100" kern="1200" dirty="0"/>
            <a:t> </a:t>
          </a:r>
          <a:r>
            <a:rPr lang="nl-BE" sz="1100" kern="1200" dirty="0" err="1"/>
            <a:t>Started</a:t>
          </a:r>
          <a:endParaRPr lang="nl-BE" sz="1100" kern="1200" dirty="0"/>
        </a:p>
      </dsp:txBody>
      <dsp:txXfrm>
        <a:off x="3634257" y="165804"/>
        <a:ext cx="796380" cy="796380"/>
      </dsp:txXfrm>
    </dsp:sp>
    <dsp:sp modelId="{C9AC9547-AACB-4C87-8C90-16BD8D54AC60}">
      <dsp:nvSpPr>
        <dsp:cNvPr id="0" name=""/>
        <dsp:cNvSpPr/>
      </dsp:nvSpPr>
      <dsp:spPr>
        <a:xfrm rot="1800000">
          <a:off x="4607983" y="792932"/>
          <a:ext cx="300362" cy="3801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900" kern="1200"/>
        </a:p>
      </dsp:txBody>
      <dsp:txXfrm>
        <a:off x="4614019" y="846427"/>
        <a:ext cx="210253" cy="228065"/>
      </dsp:txXfrm>
    </dsp:sp>
    <dsp:sp modelId="{1527D2BE-FFE4-4A73-9865-FB6CF11F35FA}">
      <dsp:nvSpPr>
        <dsp:cNvPr id="0" name=""/>
        <dsp:cNvSpPr/>
      </dsp:nvSpPr>
      <dsp:spPr>
        <a:xfrm>
          <a:off x="4935478" y="847355"/>
          <a:ext cx="1126250" cy="1126250"/>
        </a:xfrm>
        <a:prstGeom prst="ellipse">
          <a:avLst/>
        </a:prstGeom>
        <a:solidFill>
          <a:schemeClr val="accent5">
            <a:hueOff val="1195876"/>
            <a:satOff val="6102"/>
            <a:lumOff val="-96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100" kern="1200" dirty="0"/>
            <a:t>2 </a:t>
          </a:r>
          <a:r>
            <a:rPr lang="nl-BE" sz="1100" kern="1200" dirty="0" err="1"/>
            <a:t>Analysing</a:t>
          </a:r>
          <a:r>
            <a:rPr lang="nl-BE" sz="1100" kern="1200" dirty="0"/>
            <a:t> </a:t>
          </a:r>
          <a:r>
            <a:rPr lang="nl-BE" sz="1100" kern="1200" dirty="0" err="1"/>
            <a:t>the</a:t>
          </a:r>
          <a:r>
            <a:rPr lang="nl-BE" sz="1100" kern="1200" dirty="0"/>
            <a:t> </a:t>
          </a:r>
          <a:r>
            <a:rPr lang="nl-BE" sz="1100" kern="1200" dirty="0" err="1"/>
            <a:t>Situation</a:t>
          </a:r>
          <a:endParaRPr lang="nl-BE" sz="1100" kern="1200" dirty="0"/>
        </a:p>
      </dsp:txBody>
      <dsp:txXfrm>
        <a:off x="5100413" y="1012290"/>
        <a:ext cx="796380" cy="796380"/>
      </dsp:txXfrm>
    </dsp:sp>
    <dsp:sp modelId="{F81C5334-83FC-4D96-805C-2B904DBF988C}">
      <dsp:nvSpPr>
        <dsp:cNvPr id="0" name=""/>
        <dsp:cNvSpPr/>
      </dsp:nvSpPr>
      <dsp:spPr>
        <a:xfrm rot="5400000">
          <a:off x="5348422" y="2058410"/>
          <a:ext cx="300362" cy="3801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195876"/>
            <a:satOff val="6102"/>
            <a:lumOff val="-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900" kern="1200"/>
        </a:p>
      </dsp:txBody>
      <dsp:txXfrm>
        <a:off x="5393477" y="2089378"/>
        <a:ext cx="210253" cy="228065"/>
      </dsp:txXfrm>
    </dsp:sp>
    <dsp:sp modelId="{967FF577-EB49-4512-B67F-9B8C746B51C1}">
      <dsp:nvSpPr>
        <dsp:cNvPr id="0" name=""/>
        <dsp:cNvSpPr/>
      </dsp:nvSpPr>
      <dsp:spPr>
        <a:xfrm>
          <a:off x="4935478" y="2540326"/>
          <a:ext cx="1126250" cy="1126250"/>
        </a:xfrm>
        <a:prstGeom prst="ellipse">
          <a:avLst/>
        </a:prstGeom>
        <a:solidFill>
          <a:schemeClr val="accent5">
            <a:hueOff val="2391752"/>
            <a:satOff val="12204"/>
            <a:lumOff val="-192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3 Designing the Campaign and the Evaluation</a:t>
          </a:r>
          <a:endParaRPr lang="nl-BE" sz="1100" kern="1200" dirty="0"/>
        </a:p>
      </dsp:txBody>
      <dsp:txXfrm>
        <a:off x="5100413" y="2705261"/>
        <a:ext cx="796380" cy="796380"/>
      </dsp:txXfrm>
    </dsp:sp>
    <dsp:sp modelId="{039B5CA3-2AE3-4B9D-B00E-0DE702012130}">
      <dsp:nvSpPr>
        <dsp:cNvPr id="0" name=""/>
        <dsp:cNvSpPr/>
      </dsp:nvSpPr>
      <dsp:spPr>
        <a:xfrm rot="9000000">
          <a:off x="4622706" y="3332389"/>
          <a:ext cx="300362" cy="3801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2391752"/>
            <a:satOff val="12204"/>
            <a:lumOff val="-1921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900" kern="1200"/>
        </a:p>
      </dsp:txBody>
      <dsp:txXfrm rot="10800000">
        <a:off x="4706779" y="3385884"/>
        <a:ext cx="210253" cy="228065"/>
      </dsp:txXfrm>
    </dsp:sp>
    <dsp:sp modelId="{67F9F391-0DB3-4D08-A3BE-4546D44B3727}">
      <dsp:nvSpPr>
        <dsp:cNvPr id="0" name=""/>
        <dsp:cNvSpPr/>
      </dsp:nvSpPr>
      <dsp:spPr>
        <a:xfrm>
          <a:off x="3469322" y="3386812"/>
          <a:ext cx="1126250" cy="1126250"/>
        </a:xfrm>
        <a:prstGeom prst="ellipse">
          <a:avLst/>
        </a:prstGeom>
        <a:solidFill>
          <a:schemeClr val="accent5">
            <a:hueOff val="3587627"/>
            <a:satOff val="18305"/>
            <a:lumOff val="-28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4 Before-period Evaluation + Campaign Implementation</a:t>
          </a:r>
          <a:endParaRPr lang="nl-BE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800" kern="1200" dirty="0"/>
        </a:p>
      </dsp:txBody>
      <dsp:txXfrm>
        <a:off x="3634257" y="3551747"/>
        <a:ext cx="796380" cy="796380"/>
      </dsp:txXfrm>
    </dsp:sp>
    <dsp:sp modelId="{5C122710-C098-4AEC-9D5D-04A044E48E87}">
      <dsp:nvSpPr>
        <dsp:cNvPr id="0" name=""/>
        <dsp:cNvSpPr/>
      </dsp:nvSpPr>
      <dsp:spPr>
        <a:xfrm rot="12600000">
          <a:off x="3156550" y="3340890"/>
          <a:ext cx="300362" cy="3801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3587627"/>
            <a:satOff val="18305"/>
            <a:lumOff val="-28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900" kern="1200"/>
        </a:p>
      </dsp:txBody>
      <dsp:txXfrm rot="10800000">
        <a:off x="3240623" y="3439439"/>
        <a:ext cx="210253" cy="228065"/>
      </dsp:txXfrm>
    </dsp:sp>
    <dsp:sp modelId="{A99DA52F-E639-44C0-8F61-37E918EFE791}">
      <dsp:nvSpPr>
        <dsp:cNvPr id="0" name=""/>
        <dsp:cNvSpPr/>
      </dsp:nvSpPr>
      <dsp:spPr>
        <a:xfrm>
          <a:off x="2003166" y="2540326"/>
          <a:ext cx="1126250" cy="1126250"/>
        </a:xfrm>
        <a:prstGeom prst="ellipse">
          <a:avLst/>
        </a:prstGeom>
        <a:solidFill>
          <a:schemeClr val="accent5">
            <a:hueOff val="4783503"/>
            <a:satOff val="24407"/>
            <a:lumOff val="-38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5 Completing the Evaluation and Drawing Conclusions</a:t>
          </a:r>
        </a:p>
      </dsp:txBody>
      <dsp:txXfrm>
        <a:off x="2168101" y="2705261"/>
        <a:ext cx="796380" cy="796380"/>
      </dsp:txXfrm>
    </dsp:sp>
    <dsp:sp modelId="{DFC9710F-45D8-4904-ACE3-DCD0F45A1A4B}">
      <dsp:nvSpPr>
        <dsp:cNvPr id="0" name=""/>
        <dsp:cNvSpPr/>
      </dsp:nvSpPr>
      <dsp:spPr>
        <a:xfrm rot="16200000">
          <a:off x="2416110" y="2075412"/>
          <a:ext cx="300362" cy="3801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4783503"/>
            <a:satOff val="24407"/>
            <a:lumOff val="-3843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900" kern="1200"/>
        </a:p>
      </dsp:txBody>
      <dsp:txXfrm>
        <a:off x="2461165" y="2196489"/>
        <a:ext cx="210253" cy="228065"/>
      </dsp:txXfrm>
    </dsp:sp>
    <dsp:sp modelId="{5E92FBFB-FB39-4D97-87DF-842D477572F2}">
      <dsp:nvSpPr>
        <dsp:cNvPr id="0" name=""/>
        <dsp:cNvSpPr/>
      </dsp:nvSpPr>
      <dsp:spPr>
        <a:xfrm>
          <a:off x="2003166" y="847355"/>
          <a:ext cx="1126250" cy="1126250"/>
        </a:xfrm>
        <a:prstGeom prst="ellipse">
          <a:avLst/>
        </a:prstGeom>
        <a:solidFill>
          <a:schemeClr val="accent5">
            <a:hueOff val="5979379"/>
            <a:satOff val="30509"/>
            <a:lumOff val="-480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6 Writing the Final Report</a:t>
          </a:r>
          <a:endParaRPr lang="nl-BE" sz="1100" kern="1200" dirty="0"/>
        </a:p>
      </dsp:txBody>
      <dsp:txXfrm>
        <a:off x="2168101" y="1012290"/>
        <a:ext cx="796380" cy="796380"/>
      </dsp:txXfrm>
    </dsp:sp>
    <dsp:sp modelId="{34B06285-F07E-4BE6-A036-9BD811354718}">
      <dsp:nvSpPr>
        <dsp:cNvPr id="0" name=""/>
        <dsp:cNvSpPr/>
      </dsp:nvSpPr>
      <dsp:spPr>
        <a:xfrm rot="19800000">
          <a:off x="3141827" y="801433"/>
          <a:ext cx="300362" cy="3801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5979379"/>
            <a:satOff val="30509"/>
            <a:lumOff val="-480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900" kern="1200"/>
        </a:p>
      </dsp:txBody>
      <dsp:txXfrm>
        <a:off x="3147863" y="899982"/>
        <a:ext cx="210253" cy="228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77858-3C0E-4ACB-A47D-33EB4D8740BF}" type="datetimeFigureOut">
              <a:rPr lang="nl-BE" smtClean="0"/>
              <a:t>25/10/2016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89683-10D0-49C7-AAF2-23405CF89BC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4081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2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2729447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3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1851478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4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1707058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6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2717783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0938" cy="37211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fr-FR"/>
          </a:p>
        </p:txBody>
      </p:sp>
    </p:spTree>
    <p:extLst>
      <p:ext uri="{BB962C8B-B14F-4D97-AF65-F5344CB8AC3E}">
        <p14:creationId xmlns:p14="http://schemas.microsoft.com/office/powerpoint/2010/main" val="916837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0938" cy="37211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fr-FR"/>
          </a:p>
        </p:txBody>
      </p:sp>
    </p:spTree>
    <p:extLst>
      <p:ext uri="{BB962C8B-B14F-4D97-AF65-F5344CB8AC3E}">
        <p14:creationId xmlns:p14="http://schemas.microsoft.com/office/powerpoint/2010/main" val="2297168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0938" cy="37211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fr-FR"/>
          </a:p>
        </p:txBody>
      </p:sp>
    </p:spTree>
    <p:extLst>
      <p:ext uri="{BB962C8B-B14F-4D97-AF65-F5344CB8AC3E}">
        <p14:creationId xmlns:p14="http://schemas.microsoft.com/office/powerpoint/2010/main" val="2493704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0938" cy="37211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fr-FR"/>
          </a:p>
        </p:txBody>
      </p:sp>
    </p:spTree>
    <p:extLst>
      <p:ext uri="{BB962C8B-B14F-4D97-AF65-F5344CB8AC3E}">
        <p14:creationId xmlns:p14="http://schemas.microsoft.com/office/powerpoint/2010/main" val="491374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0938" cy="37211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fr-FR"/>
          </a:p>
        </p:txBody>
      </p:sp>
    </p:spTree>
    <p:extLst>
      <p:ext uri="{BB962C8B-B14F-4D97-AF65-F5344CB8AC3E}">
        <p14:creationId xmlns:p14="http://schemas.microsoft.com/office/powerpoint/2010/main" val="3634911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31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1882940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34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3010689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46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3382028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48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3843075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50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3062259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8"/>
          <p:cNvSpPr txBox="1">
            <a:spLocks noGrp="1" noChangeArrowheads="1"/>
          </p:cNvSpPr>
          <p:nvPr/>
        </p:nvSpPr>
        <p:spPr bwMode="auto">
          <a:xfrm>
            <a:off x="3848100" y="9428163"/>
            <a:ext cx="294481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559" tIns="46571" rIns="89559" bIns="46571" anchor="b"/>
          <a:lstStyle>
            <a:lvl1pPr defTabSz="447675">
              <a:spcBef>
                <a:spcPct val="30000"/>
              </a:spcBef>
              <a:tabLst>
                <a:tab pos="720725" algn="l"/>
                <a:tab pos="1441450" algn="l"/>
                <a:tab pos="2160588" algn="l"/>
                <a:tab pos="288131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4163" defTabSz="447675">
              <a:spcBef>
                <a:spcPct val="30000"/>
              </a:spcBef>
              <a:tabLst>
                <a:tab pos="720725" algn="l"/>
                <a:tab pos="1441450" algn="l"/>
                <a:tab pos="2160588" algn="l"/>
                <a:tab pos="288131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6650" indent="-227013" defTabSz="447675">
              <a:spcBef>
                <a:spcPct val="30000"/>
              </a:spcBef>
              <a:tabLst>
                <a:tab pos="720725" algn="l"/>
                <a:tab pos="1441450" algn="l"/>
                <a:tab pos="2160588" algn="l"/>
                <a:tab pos="288131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2263" indent="-227013" defTabSz="447675">
              <a:spcBef>
                <a:spcPct val="30000"/>
              </a:spcBef>
              <a:tabLst>
                <a:tab pos="720725" algn="l"/>
                <a:tab pos="1441450" algn="l"/>
                <a:tab pos="2160588" algn="l"/>
                <a:tab pos="288131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7875" indent="-228600" defTabSz="447675">
              <a:spcBef>
                <a:spcPct val="30000"/>
              </a:spcBef>
              <a:tabLst>
                <a:tab pos="720725" algn="l"/>
                <a:tab pos="1441450" algn="l"/>
                <a:tab pos="2160588" algn="l"/>
                <a:tab pos="288131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75" indent="-228600" defTabSz="447675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20725" algn="l"/>
                <a:tab pos="1441450" algn="l"/>
                <a:tab pos="2160588" algn="l"/>
                <a:tab pos="288131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2275" indent="-228600" defTabSz="447675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20725" algn="l"/>
                <a:tab pos="1441450" algn="l"/>
                <a:tab pos="2160588" algn="l"/>
                <a:tab pos="288131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9475" indent="-228600" defTabSz="447675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20725" algn="l"/>
                <a:tab pos="1441450" algn="l"/>
                <a:tab pos="2160588" algn="l"/>
                <a:tab pos="288131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6675" indent="-228600" defTabSz="447675" eaLnBrk="0" fontAlgn="base" hangingPunct="0">
              <a:spcBef>
                <a:spcPct val="30000"/>
              </a:spcBef>
              <a:spcAft>
                <a:spcPct val="0"/>
              </a:spcAft>
              <a:tabLst>
                <a:tab pos="720725" algn="l"/>
                <a:tab pos="1441450" algn="l"/>
                <a:tab pos="2160588" algn="l"/>
                <a:tab pos="288131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fld id="{6E39594B-84ED-4E27-BEA8-24ED0B663859}" type="slidenum">
              <a:rPr lang="en-GB" altLang="fr-FR" b="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anose="05000000000000000000" pitchFamily="2" charset="2"/>
                <a:buNone/>
              </a:pPr>
              <a:t>53</a:t>
            </a:fld>
            <a:endParaRPr lang="en-GB" altLang="fr-FR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907" name="Text Box 2"/>
          <p:cNvSpPr txBox="1">
            <a:spLocks noChangeArrowheads="1"/>
          </p:cNvSpPr>
          <p:nvPr/>
        </p:nvSpPr>
        <p:spPr bwMode="auto">
          <a:xfrm>
            <a:off x="1133475" y="746125"/>
            <a:ext cx="4530725" cy="3721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0992" tIns="45496" rIns="90992" bIns="45496" anchor="ctr"/>
          <a:lstStyle>
            <a:lvl1pPr defTabSz="447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4163" defTabSz="447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6650" indent="-227013" defTabSz="447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2263" indent="-227013" defTabSz="447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7875" indent="-228600" defTabSz="447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75" indent="-228600" defTabSz="447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2275" indent="-228600" defTabSz="447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9475" indent="-228600" defTabSz="447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6675" indent="-228600" defTabSz="447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2000"/>
              </a:lnSpc>
              <a:spcBef>
                <a:spcPct val="0"/>
              </a:spcBef>
              <a:buClr>
                <a:srgbClr val="969696"/>
              </a:buClr>
            </a:pPr>
            <a:endParaRPr lang="nl-NL" altLang="fr-FR" sz="1800" b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3908" name="Rectangle 3"/>
          <p:cNvSpPr>
            <a:spLocks noGrp="1" noChangeArrowheads="1"/>
          </p:cNvSpPr>
          <p:nvPr>
            <p:ph type="body"/>
          </p:nvPr>
        </p:nvSpPr>
        <p:spPr>
          <a:xfrm>
            <a:off x="679450" y="4716463"/>
            <a:ext cx="5437188" cy="4464050"/>
          </a:xfrm>
          <a:noFill/>
        </p:spPr>
        <p:txBody>
          <a:bodyPr wrap="none" lIns="89559" tIns="46571" rIns="89559" bIns="46571" anchor="ctr"/>
          <a:lstStyle/>
          <a:p>
            <a:pPr eaLnBrk="1" hangingPunct="1"/>
            <a:endParaRPr lang="nl-NL" altLang="fr-FR"/>
          </a:p>
        </p:txBody>
      </p:sp>
    </p:spTree>
    <p:extLst>
      <p:ext uri="{BB962C8B-B14F-4D97-AF65-F5344CB8AC3E}">
        <p14:creationId xmlns:p14="http://schemas.microsoft.com/office/powerpoint/2010/main" val="19984951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BE" dirty="0"/>
              <a:t>Doelgroepen:</a:t>
            </a:r>
          </a:p>
          <a:p>
            <a:pPr>
              <a:spcBef>
                <a:spcPct val="0"/>
              </a:spcBef>
            </a:pPr>
            <a:endParaRPr lang="nl-BE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Opleiden van </a:t>
            </a:r>
            <a:r>
              <a:rPr lang="nl-BE" baseline="0" dirty="0" err="1"/>
              <a:t>ambtenare</a:t>
            </a:r>
            <a:endParaRPr lang="nl-BE" baseline="0" dirty="0"/>
          </a:p>
          <a:p>
            <a:pPr marL="171450" indent="-171450">
              <a:spcBef>
                <a:spcPct val="0"/>
              </a:spcBef>
              <a:buFontTx/>
              <a:buChar char="-"/>
            </a:pPr>
            <a:r>
              <a:rPr lang="nl-BE" baseline="0" dirty="0"/>
              <a:t>Werknemers</a:t>
            </a:r>
          </a:p>
          <a:p>
            <a:pPr marL="171450" indent="-171450">
              <a:spcBef>
                <a:spcPct val="0"/>
              </a:spcBef>
              <a:buFontTx/>
              <a:buChar char="-"/>
            </a:pPr>
            <a:endParaRPr lang="nl-BE" dirty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79E35-5EFF-4412-86FC-6569160A58D5}" type="slidenum">
              <a:rPr lang="nl-BE" smtClean="0">
                <a:solidFill>
                  <a:prstClr val="black"/>
                </a:solidFill>
                <a:ea typeface="Geneva"/>
                <a:cs typeface="Geneva"/>
              </a:rPr>
              <a:pPr>
                <a:spcBef>
                  <a:spcPct val="0"/>
                </a:spcBef>
              </a:pPr>
              <a:t>54</a:t>
            </a:fld>
            <a:endParaRPr lang="nl-BE">
              <a:solidFill>
                <a:prstClr val="black"/>
              </a:solidFill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103718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-25400" y="825500"/>
            <a:ext cx="9169400" cy="5588000"/>
          </a:xfrm>
          <a:custGeom>
            <a:avLst/>
            <a:gdLst>
              <a:gd name="connsiteX0" fmla="*/ 25400 w 9169400"/>
              <a:gd name="connsiteY0" fmla="*/ 5588000 h 5588000"/>
              <a:gd name="connsiteX1" fmla="*/ 9169400 w 9169400"/>
              <a:gd name="connsiteY1" fmla="*/ 5562600 h 5588000"/>
              <a:gd name="connsiteX2" fmla="*/ 9169400 w 9169400"/>
              <a:gd name="connsiteY2" fmla="*/ 2120900 h 5588000"/>
              <a:gd name="connsiteX3" fmla="*/ 0 w 9169400"/>
              <a:gd name="connsiteY3" fmla="*/ 0 h 5588000"/>
              <a:gd name="connsiteX4" fmla="*/ 25400 w 9169400"/>
              <a:gd name="connsiteY4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400" h="5588000">
                <a:moveTo>
                  <a:pt x="25400" y="5588000"/>
                </a:moveTo>
                <a:lnTo>
                  <a:pt x="9169400" y="5562600"/>
                </a:lnTo>
                <a:lnTo>
                  <a:pt x="9169400" y="2120900"/>
                </a:lnTo>
                <a:lnTo>
                  <a:pt x="0" y="0"/>
                </a:lnTo>
                <a:lnTo>
                  <a:pt x="25400" y="558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3009899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2971800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2971800"/>
            <a:ext cx="541867" cy="15723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2971800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24798"/>
            <a:ext cx="1507769" cy="4966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1" y="4796"/>
            <a:ext cx="9135776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2374900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23368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2336801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23368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24798"/>
            <a:ext cx="1507769" cy="4966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2" y="4796"/>
            <a:ext cx="9135774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3122967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3084868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3084868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3084868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24798"/>
            <a:ext cx="1507769" cy="4966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1" y="4796"/>
            <a:ext cx="9135776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2374900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23368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2336801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23368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24798"/>
            <a:ext cx="1507769" cy="4966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2" y="4795"/>
            <a:ext cx="9135775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3022600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29845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2984501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29845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24798"/>
            <a:ext cx="1507769" cy="4966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2" y="4796"/>
            <a:ext cx="9135775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4340391"/>
            <a:ext cx="64008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2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4302292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4302292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4302292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24798"/>
            <a:ext cx="1507769" cy="4966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2" y="4796"/>
            <a:ext cx="9135774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754234"/>
            <a:ext cx="64008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tx2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716135"/>
            <a:ext cx="541867" cy="157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716135"/>
            <a:ext cx="541867" cy="15723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716135"/>
            <a:ext cx="541867" cy="157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24798"/>
            <a:ext cx="1507769" cy="4966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2" y="4796"/>
            <a:ext cx="9135774" cy="684840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754234"/>
            <a:ext cx="64008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tx2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716135"/>
            <a:ext cx="541867" cy="157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716135"/>
            <a:ext cx="541867" cy="15723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716135"/>
            <a:ext cx="541867" cy="157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24798"/>
            <a:ext cx="1507769" cy="4966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OTER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7241"/>
            <a:ext cx="9152194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47699"/>
            <a:ext cx="7696200" cy="914402"/>
          </a:xfrm>
        </p:spPr>
        <p:txBody>
          <a:bodyPr anchor="t">
            <a:noAutofit/>
          </a:bodyPr>
          <a:lstStyle>
            <a:lvl1pPr algn="l">
              <a:lnSpc>
                <a:spcPts val="3520"/>
              </a:lnSpc>
              <a:defRPr sz="4100" b="1" cap="all">
                <a:solidFill>
                  <a:schemeClr val="accent1"/>
                </a:solidFill>
              </a:defRPr>
            </a:lvl1pPr>
          </a:lstStyle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39901"/>
            <a:ext cx="7696200" cy="4114800"/>
          </a:xfr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b="0">
                <a:solidFill>
                  <a:schemeClr val="bg2"/>
                </a:solidFill>
              </a:defRPr>
            </a:lvl1pPr>
            <a:lvl2pPr marL="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07100" y="6356350"/>
            <a:ext cx="850900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Picture 7" descr="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42923"/>
            <a:ext cx="1542339" cy="478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rot="16200000" flipH="1">
            <a:off x="-1968503" y="3251199"/>
            <a:ext cx="5207003" cy="4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OTER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7241"/>
            <a:ext cx="9152194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2100" y="647699"/>
            <a:ext cx="3314700" cy="914402"/>
          </a:xfrm>
        </p:spPr>
        <p:txBody>
          <a:bodyPr anchor="t">
            <a:noAutofit/>
          </a:bodyPr>
          <a:lstStyle>
            <a:lvl1pPr algn="l">
              <a:lnSpc>
                <a:spcPts val="2620"/>
              </a:lnSpc>
              <a:defRPr sz="2600" b="1" cap="all">
                <a:solidFill>
                  <a:schemeClr val="accent1"/>
                </a:solidFill>
              </a:defRPr>
            </a:lvl1pPr>
          </a:lstStyle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2100" y="1739901"/>
            <a:ext cx="3314700" cy="4114800"/>
          </a:xfrm>
        </p:spPr>
        <p:txBody>
          <a:bodyPr>
            <a:normAutofit/>
          </a:bodyPr>
          <a:lstStyle>
            <a:lvl1pPr marL="0">
              <a:spcBef>
                <a:spcPts val="0"/>
              </a:spcBef>
              <a:buFontTx/>
              <a:buNone/>
              <a:defRPr sz="2000" b="0">
                <a:solidFill>
                  <a:schemeClr val="bg2"/>
                </a:solidFill>
              </a:defRPr>
            </a:lvl1pPr>
            <a:lvl2pPr marL="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07100" y="6356350"/>
            <a:ext cx="850900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Picture 7" descr="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42923"/>
            <a:ext cx="1542339" cy="478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rot="16200000" flipH="1">
            <a:off x="-1968503" y="3251199"/>
            <a:ext cx="5207003" cy="4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1022350" y="647699"/>
            <a:ext cx="4070350" cy="5207002"/>
          </a:xfr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b="0">
                <a:solidFill>
                  <a:schemeClr val="bg2"/>
                </a:solidFill>
              </a:defRPr>
            </a:lvl1pPr>
            <a:lvl2pPr marL="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OTER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7241"/>
            <a:ext cx="9152194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47699"/>
            <a:ext cx="7696200" cy="406402"/>
          </a:xfrm>
        </p:spPr>
        <p:txBody>
          <a:bodyPr anchor="t">
            <a:noAutofit/>
          </a:bodyPr>
          <a:lstStyle>
            <a:lvl1pPr algn="l">
              <a:defRPr sz="2200" b="1" cap="all">
                <a:solidFill>
                  <a:schemeClr val="accent2"/>
                </a:solidFill>
              </a:defRPr>
            </a:lvl1pPr>
          </a:lstStyle>
          <a:p>
            <a:r>
              <a:rPr lang="nl-BE" dirty="0"/>
              <a:t>TITEL VAN DE FOTO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82700"/>
            <a:ext cx="7696200" cy="4572003"/>
          </a:xfrm>
        </p:spPr>
        <p:txBody>
          <a:bodyPr>
            <a:normAutofit/>
          </a:bodyPr>
          <a:lstStyle>
            <a:lvl1pPr>
              <a:buFontTx/>
              <a:buNone/>
              <a:defRPr sz="2300" b="0">
                <a:solidFill>
                  <a:schemeClr val="bg2"/>
                </a:solidFill>
              </a:defRPr>
            </a:lvl1pPr>
            <a:lvl2pPr>
              <a:buFont typeface="Arial"/>
              <a:buChar char="•"/>
              <a:defRPr b="1" i="1">
                <a:solidFill>
                  <a:schemeClr val="accent1"/>
                </a:solidFill>
              </a:defRPr>
            </a:lvl2pPr>
            <a:lvl3pPr>
              <a:buFont typeface="Arial"/>
              <a:buChar char="•"/>
              <a:defRPr>
                <a:solidFill>
                  <a:schemeClr val="bg2"/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07100" y="6356350"/>
            <a:ext cx="850900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Picture 7" descr="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42923"/>
            <a:ext cx="1542339" cy="478552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 rot="16200000" flipH="1">
            <a:off x="-1968503" y="3251199"/>
            <a:ext cx="5207003" cy="4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OTER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7241"/>
            <a:ext cx="9152194" cy="8407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07100" y="6356350"/>
            <a:ext cx="850900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Picture 7" descr="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230" y="6242923"/>
            <a:ext cx="1542339" cy="478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35729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54829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4263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31914" y="274638"/>
            <a:ext cx="7354887" cy="1066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900114" y="1600202"/>
            <a:ext cx="381635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8864" y="1600202"/>
            <a:ext cx="3817937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nl-BE">
              <a:latin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nl-BE">
              <a:latin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A919EA57-FE69-4FE9-9064-00E92BDE62A2}" type="slidenum">
              <a:rPr lang="nl-BE" smtClean="0">
                <a:latin typeface="Arial" charset="0"/>
                <a:cs typeface="Arial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nl-BE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026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04915-F0CD-984C-AA2C-237F741832E2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49" r:id="rId2"/>
    <p:sldLayoutId id="2147483661" r:id="rId3"/>
    <p:sldLayoutId id="2147483658" r:id="rId4"/>
    <p:sldLayoutId id="2147483655" r:id="rId5"/>
    <p:sldLayoutId id="2147483653" r:id="rId6"/>
    <p:sldLayoutId id="2147483659" r:id="rId7"/>
    <p:sldLayoutId id="2147483660" r:id="rId8"/>
    <p:sldLayoutId id="2147483650" r:id="rId9"/>
    <p:sldLayoutId id="2147483657" r:id="rId10"/>
    <p:sldLayoutId id="2147483651" r:id="rId11"/>
    <p:sldLayoutId id="2147483652" r:id="rId12"/>
    <p:sldLayoutId id="2147483662" r:id="rId13"/>
    <p:sldLayoutId id="2147483663" r:id="rId14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keerscup.be/" TargetMode="External"/><Relationship Id="rId2" Type="http://schemas.openxmlformats.org/officeDocument/2006/relationships/hyperlink" Target="http://www.degroteverkeersquiz.be/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8.jpeg"/><Relationship Id="rId4" Type="http://schemas.openxmlformats.org/officeDocument/2006/relationships/image" Target="../media/image67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2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8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file:///E:\Smoking%20Kid%20-%20Best%20of%20OgilvyCannes%202012%20%20CannesLions.mp4" TargetMode="Externa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mailto:steve.dhulster@vsv.b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171700" y="754234"/>
            <a:ext cx="6680200" cy="1572333"/>
          </a:xfrm>
        </p:spPr>
        <p:txBody>
          <a:bodyPr>
            <a:noAutofit/>
          </a:bodyPr>
          <a:lstStyle/>
          <a:p>
            <a:r>
              <a:rPr lang="en-US" sz="3600" dirty="0"/>
              <a:t>Awareness Raising campaigns </a:t>
            </a:r>
            <a:br>
              <a:rPr lang="en-US" sz="3600" dirty="0"/>
            </a:br>
            <a:r>
              <a:rPr lang="en-US" sz="3600" dirty="0"/>
              <a:t>&amp; the </a:t>
            </a:r>
            <a:r>
              <a:rPr lang="en-US" sz="3600" dirty="0" smtClean="0"/>
              <a:t>CAST approach</a:t>
            </a:r>
            <a:endParaRPr lang="en-US" sz="3600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275" y="6254624"/>
            <a:ext cx="1406594" cy="603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0377" y="728017"/>
            <a:ext cx="7696200" cy="914402"/>
          </a:xfrm>
        </p:spPr>
        <p:txBody>
          <a:bodyPr/>
          <a:lstStyle/>
          <a:p>
            <a:r>
              <a:rPr lang="nl-BE" sz="4000" dirty="0"/>
              <a:t>How </a:t>
            </a:r>
            <a:r>
              <a:rPr lang="nl-BE" sz="4000" dirty="0" err="1"/>
              <a:t>to</a:t>
            </a:r>
            <a:r>
              <a:rPr lang="nl-BE" sz="4000" dirty="0"/>
              <a:t> </a:t>
            </a:r>
            <a:r>
              <a:rPr lang="nl-BE" sz="4000" dirty="0" err="1"/>
              <a:t>become</a:t>
            </a:r>
            <a:r>
              <a:rPr lang="nl-BE" sz="4000" dirty="0"/>
              <a:t> </a:t>
            </a:r>
            <a:r>
              <a:rPr lang="nl-BE" sz="4000" dirty="0" err="1"/>
              <a:t>lionel</a:t>
            </a:r>
            <a:r>
              <a:rPr lang="nl-BE" sz="4000" dirty="0"/>
              <a:t> Messi?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287578" y="2010720"/>
            <a:ext cx="7535976" cy="4114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1026" name="Picture 2" descr="Afbeeldingsresultaat voor lionel me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77" y="1464619"/>
            <a:ext cx="7315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333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90600" y="367615"/>
            <a:ext cx="7696200" cy="914402"/>
          </a:xfrm>
        </p:spPr>
        <p:txBody>
          <a:bodyPr/>
          <a:lstStyle/>
          <a:p>
            <a:r>
              <a:rPr lang="nl-BE" sz="4000" dirty="0"/>
              <a:t>We </a:t>
            </a:r>
            <a:r>
              <a:rPr lang="nl-BE" sz="4000" dirty="0" err="1"/>
              <a:t>need</a:t>
            </a:r>
            <a:r>
              <a:rPr lang="nl-BE" sz="4000" dirty="0"/>
              <a:t> Messi’s on </a:t>
            </a:r>
            <a:r>
              <a:rPr lang="nl-BE" sz="4000" dirty="0" err="1"/>
              <a:t>the</a:t>
            </a:r>
            <a:r>
              <a:rPr lang="nl-BE" sz="4000" dirty="0"/>
              <a:t> </a:t>
            </a:r>
            <a:r>
              <a:rPr lang="nl-BE" sz="4000" dirty="0" err="1"/>
              <a:t>road</a:t>
            </a:r>
            <a:endParaRPr lang="nl-BE" sz="40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287578" y="2010720"/>
            <a:ext cx="7535976" cy="4114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" y="1388418"/>
            <a:ext cx="3019056" cy="170815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800" y="3464869"/>
            <a:ext cx="3019056" cy="2016729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4292600" y="1388419"/>
            <a:ext cx="4878732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 err="1">
                <a:solidFill>
                  <a:schemeClr val="bg2">
                    <a:lumMod val="75000"/>
                  </a:schemeClr>
                </a:solidFill>
              </a:rPr>
              <a:t>Systematic</a:t>
            </a:r>
            <a:r>
              <a:rPr lang="nl-BE" sz="3600" dirty="0">
                <a:solidFill>
                  <a:schemeClr val="bg2">
                    <a:lumMod val="75000"/>
                  </a:schemeClr>
                </a:solidFill>
              </a:rPr>
              <a:t> training: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600" dirty="0">
                <a:solidFill>
                  <a:schemeClr val="bg2">
                    <a:lumMod val="75000"/>
                  </a:schemeClr>
                </a:solidFill>
              </a:rPr>
              <a:t>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600" dirty="0">
                <a:solidFill>
                  <a:schemeClr val="bg2">
                    <a:lumMod val="75000"/>
                  </a:schemeClr>
                </a:solidFill>
              </a:rPr>
              <a:t>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600" dirty="0">
                <a:solidFill>
                  <a:schemeClr val="bg2">
                    <a:lumMod val="75000"/>
                  </a:schemeClr>
                </a:solidFill>
              </a:rPr>
              <a:t>Attitude</a:t>
            </a:r>
          </a:p>
          <a:p>
            <a:r>
              <a:rPr lang="nl-BE" sz="3600" dirty="0" err="1">
                <a:solidFill>
                  <a:schemeClr val="bg2">
                    <a:lumMod val="75000"/>
                  </a:schemeClr>
                </a:solidFill>
              </a:rPr>
              <a:t>Result</a:t>
            </a:r>
            <a:r>
              <a:rPr lang="nl-BE" sz="3600" dirty="0">
                <a:solidFill>
                  <a:schemeClr val="bg2">
                    <a:lumMod val="75000"/>
                  </a:schemeClr>
                </a:solidFill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BE" sz="3600" dirty="0" err="1" smtClean="0">
                <a:solidFill>
                  <a:schemeClr val="bg2">
                    <a:lumMod val="75000"/>
                  </a:schemeClr>
                </a:solidFill>
              </a:rPr>
              <a:t>Minimize</a:t>
            </a:r>
            <a:r>
              <a:rPr lang="nl-BE" sz="36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nl-BE" sz="3600" dirty="0">
                <a:solidFill>
                  <a:schemeClr val="bg2">
                    <a:lumMod val="75000"/>
                  </a:schemeClr>
                </a:solidFill>
              </a:rPr>
              <a:t>mistakes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BE" sz="3600" dirty="0" err="1">
                <a:solidFill>
                  <a:schemeClr val="bg2">
                    <a:lumMod val="75000"/>
                  </a:schemeClr>
                </a:solidFill>
              </a:rPr>
              <a:t>Good</a:t>
            </a:r>
            <a:r>
              <a:rPr lang="nl-BE" sz="36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nl-BE" sz="3600" dirty="0" err="1">
                <a:solidFill>
                  <a:schemeClr val="bg2">
                    <a:lumMod val="75000"/>
                  </a:schemeClr>
                </a:solidFill>
              </a:rPr>
              <a:t>decisions</a:t>
            </a:r>
            <a:endParaRPr lang="nl-BE" sz="3600" dirty="0">
              <a:solidFill>
                <a:schemeClr val="bg2">
                  <a:lumMod val="75000"/>
                </a:schemeClr>
              </a:solidFill>
            </a:endParaRPr>
          </a:p>
          <a:p>
            <a:endParaRPr lang="nl-BE" sz="3600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nl-BE" sz="4000" dirty="0">
                <a:solidFill>
                  <a:schemeClr val="bg2">
                    <a:lumMod val="75000"/>
                  </a:schemeClr>
                </a:solidFill>
              </a:rPr>
              <a:t>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92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0377" y="728017"/>
            <a:ext cx="7696200" cy="914402"/>
          </a:xfrm>
        </p:spPr>
        <p:txBody>
          <a:bodyPr/>
          <a:lstStyle/>
          <a:p>
            <a:r>
              <a:rPr lang="nl-BE" sz="4000" dirty="0" err="1" smtClean="0"/>
              <a:t>presentation</a:t>
            </a:r>
            <a:endParaRPr lang="nl-BE" sz="40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990601" y="1739901"/>
            <a:ext cx="7535976" cy="4114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VSV (</a:t>
            </a:r>
            <a:r>
              <a:rPr lang="nl-BE" dirty="0" err="1"/>
              <a:t>Flemish</a:t>
            </a:r>
            <a:r>
              <a:rPr lang="nl-BE" dirty="0"/>
              <a:t> Foundation of Traffic Knowledge)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/>
              <a:t>Importance</a:t>
            </a:r>
            <a:r>
              <a:rPr lang="nl-BE" dirty="0"/>
              <a:t> of Road Safety </a:t>
            </a:r>
            <a:r>
              <a:rPr lang="nl-BE" dirty="0" err="1"/>
              <a:t>Campaigns</a:t>
            </a: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smtClean="0"/>
              <a:t>CAST-project</a:t>
            </a: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Succes Factors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/>
              <a:t>Recomandations</a:t>
            </a:r>
            <a:r>
              <a:rPr lang="nl-BE" dirty="0"/>
              <a:t> &amp; </a:t>
            </a:r>
            <a:r>
              <a:rPr lang="nl-BE" dirty="0" err="1"/>
              <a:t>examples</a:t>
            </a: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/>
              <a:t>Discussion</a:t>
            </a:r>
            <a:r>
              <a:rPr lang="nl-BE" dirty="0"/>
              <a:t> &amp; </a:t>
            </a:r>
            <a:r>
              <a:rPr lang="nl-BE" dirty="0" err="1"/>
              <a:t>Questions</a:t>
            </a: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76031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altLang="fr-FR" sz="4800" dirty="0" smtClean="0"/>
              <a:t>VSV</a:t>
            </a:r>
            <a:br>
              <a:rPr lang="nl-BE" altLang="fr-FR" sz="4800" dirty="0" smtClean="0"/>
            </a:br>
            <a:r>
              <a:rPr lang="en-US" sz="2800" b="0" dirty="0"/>
              <a:t>Flemish Foundation for Traffic Knowledge</a:t>
            </a:r>
            <a:r>
              <a:rPr lang="nl-BE" altLang="fr-FR" sz="4800" dirty="0"/>
              <a:t/>
            </a:r>
            <a:br>
              <a:rPr lang="nl-BE" altLang="fr-FR" sz="4800" dirty="0"/>
            </a:b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338536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0377" y="728017"/>
            <a:ext cx="7696200" cy="914402"/>
          </a:xfrm>
        </p:spPr>
        <p:txBody>
          <a:bodyPr/>
          <a:lstStyle/>
          <a:p>
            <a:r>
              <a:rPr lang="nl-BE" sz="4000" dirty="0"/>
              <a:t>VSV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990601" y="1739901"/>
            <a:ext cx="7535976" cy="4114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1990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Flemish</a:t>
            </a:r>
            <a:r>
              <a:rPr lang="nl-BE" dirty="0"/>
              <a:t> </a:t>
            </a:r>
            <a:r>
              <a:rPr lang="nl-BE" dirty="0" err="1" smtClean="0"/>
              <a:t>Parliament</a:t>
            </a:r>
            <a:endParaRPr lang="nl-BE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Training and refresher courses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Higher education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Education in primary and secondary schools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Advice and research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Public awareness </a:t>
            </a:r>
            <a:r>
              <a:rPr lang="en-US" dirty="0" smtClean="0"/>
              <a:t>campaigns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Congresses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69740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altLang="fr-FR" sz="4800" dirty="0" err="1" smtClean="0"/>
              <a:t>What</a:t>
            </a:r>
            <a:r>
              <a:rPr lang="nl-BE" altLang="fr-FR" sz="4800" dirty="0" smtClean="0"/>
              <a:t> do we do?</a:t>
            </a:r>
            <a:r>
              <a:rPr lang="nl-BE" altLang="fr-FR" sz="4800" dirty="0"/>
              <a:t/>
            </a:r>
            <a:br>
              <a:rPr lang="nl-BE" altLang="fr-FR" sz="4800" dirty="0"/>
            </a:b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345484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 err="1"/>
              <a:t>Saving</a:t>
            </a:r>
            <a:r>
              <a:rPr lang="fr-BE" altLang="fr-FR" dirty="0"/>
              <a:t> </a:t>
            </a:r>
            <a:r>
              <a:rPr lang="fr-BE" altLang="fr-FR" dirty="0" err="1"/>
              <a:t>lives</a:t>
            </a:r>
            <a:endParaRPr lang="nl-NL" altLang="fr-FR" sz="3200" dirty="0"/>
          </a:p>
        </p:txBody>
      </p:sp>
      <p:sp>
        <p:nvSpPr>
          <p:cNvPr id="34819" name="Tijdelijke aanduiding voor inhoud 3"/>
          <p:cNvSpPr>
            <a:spLocks noGrp="1"/>
          </p:cNvSpPr>
          <p:nvPr>
            <p:ph idx="1"/>
          </p:nvPr>
        </p:nvSpPr>
        <p:spPr>
          <a:xfrm>
            <a:off x="990600" y="1196752"/>
            <a:ext cx="7696200" cy="4657949"/>
          </a:xfrm>
        </p:spPr>
        <p:txBody>
          <a:bodyPr/>
          <a:lstStyle/>
          <a:p>
            <a:pPr eaLnBrk="1" hangingPunct="1">
              <a:buFont typeface="Lucida Grande"/>
              <a:buNone/>
            </a:pPr>
            <a:endParaRPr lang="nl-BE" altLang="fr-FR" sz="36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214184"/>
            <a:ext cx="4643374" cy="2662039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526" y="1340768"/>
            <a:ext cx="5517274" cy="2514092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899592" y="5949280"/>
            <a:ext cx="631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b="0" dirty="0">
                <a:latin typeface="+mn-lt"/>
              </a:rPr>
              <a:t>Bron: Carpentier A., </a:t>
            </a:r>
            <a:r>
              <a:rPr lang="nl-BE" sz="1000" b="0" dirty="0" err="1">
                <a:latin typeface="+mn-lt"/>
              </a:rPr>
              <a:t>Schoeters</a:t>
            </a:r>
            <a:r>
              <a:rPr lang="nl-BE" sz="1000" b="0" dirty="0">
                <a:latin typeface="+mn-lt"/>
              </a:rPr>
              <a:t> A., Nuyttens N., Declercq K. &amp; Hermans E. (2014) Jaarrapport Verkeersveiligheid 2013</a:t>
            </a:r>
          </a:p>
        </p:txBody>
      </p:sp>
    </p:spTree>
    <p:extLst>
      <p:ext uri="{BB962C8B-B14F-4D97-AF65-F5344CB8AC3E}">
        <p14:creationId xmlns:p14="http://schemas.microsoft.com/office/powerpoint/2010/main" val="1729711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smart </a:t>
            </a:r>
            <a:r>
              <a:rPr lang="nl-BE" dirty="0" err="1"/>
              <a:t>road</a:t>
            </a:r>
            <a:r>
              <a:rPr lang="nl-BE" dirty="0"/>
              <a:t> users </a:t>
            </a:r>
          </a:p>
        </p:txBody>
      </p:sp>
      <p:pic>
        <p:nvPicPr>
          <p:cNvPr id="3080" name="Picture 8" descr="afb: Fileleed in Mortsel blijft duren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33337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F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913" y="1172664"/>
            <a:ext cx="2640087" cy="174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tmleuven.be/project/sluipverkeer/straa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720442"/>
            <a:ext cx="1819466" cy="181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static2.hln.be/static/photo/2014/15/11/4/20141231061850/media_xll_737697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9080"/>
            <a:ext cx="3018185" cy="170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static2.omroepzeeland.nl/sites/default/files/imagecache/fullwidth/fietsdiefstal_FBABB623C839D17AC125794B00501412_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155" y="3212976"/>
            <a:ext cx="2870965" cy="161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237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0600" y="701040"/>
            <a:ext cx="7696200" cy="914402"/>
          </a:xfrm>
        </p:spPr>
        <p:txBody>
          <a:bodyPr/>
          <a:lstStyle/>
          <a:p>
            <a:r>
              <a:rPr lang="nl-BE" dirty="0"/>
              <a:t>smart </a:t>
            </a:r>
            <a:r>
              <a:rPr lang="nl-BE" dirty="0" err="1"/>
              <a:t>decision</a:t>
            </a:r>
            <a:r>
              <a:rPr lang="nl-BE" dirty="0"/>
              <a:t> makers </a:t>
            </a:r>
          </a:p>
        </p:txBody>
      </p:sp>
      <p:pic>
        <p:nvPicPr>
          <p:cNvPr id="21506" name="Picture 2" descr="http://4.bp.blogspot.com/_C-DGebIJaNM/S6_NMD8eV8I/AAAAAAAABGo/O6KQbiiEsUQ/s1600/car-bus-bik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" y="1948688"/>
            <a:ext cx="4844423" cy="272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scontent-amt2-1.xx.fbcdn.net/t31.0-8/s960x960/14566333_10155128669371729_3940641311368967974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367" y="2406402"/>
            <a:ext cx="3044825" cy="305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861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altLang="fr-FR" sz="4400" dirty="0"/>
              <a:t>Road </a:t>
            </a:r>
            <a:r>
              <a:rPr lang="nl-BE" altLang="fr-FR" sz="4400" dirty="0" err="1"/>
              <a:t>safety</a:t>
            </a:r>
            <a:r>
              <a:rPr lang="nl-BE" altLang="fr-FR" sz="4400" dirty="0"/>
              <a:t> </a:t>
            </a:r>
            <a:r>
              <a:rPr lang="nl-BE" altLang="fr-FR" sz="4400" dirty="0" err="1"/>
              <a:t>Campaigns</a:t>
            </a:r>
            <a:r>
              <a:rPr lang="nl-BE" altLang="fr-FR" sz="4800" dirty="0"/>
              <a:t/>
            </a:r>
            <a:br>
              <a:rPr lang="nl-BE" altLang="fr-FR" sz="4800" dirty="0"/>
            </a:br>
            <a:r>
              <a:rPr lang="nl-BE" altLang="fr-FR" sz="2800" dirty="0" err="1"/>
              <a:t>importance</a:t>
            </a:r>
            <a:r>
              <a:rPr lang="nl-BE" altLang="fr-FR" sz="2800" dirty="0"/>
              <a:t> &amp; </a:t>
            </a:r>
            <a:r>
              <a:rPr lang="nl-BE" altLang="fr-FR" sz="2800" dirty="0" err="1"/>
              <a:t>objectives</a:t>
            </a:r>
            <a:r>
              <a:rPr lang="nl-BE" altLang="fr-FR" sz="4800" dirty="0"/>
              <a:t/>
            </a:r>
            <a:br>
              <a:rPr lang="nl-BE" altLang="fr-FR" sz="4800" dirty="0"/>
            </a:b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0880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3" name="Group 68"/>
          <p:cNvGrpSpPr>
            <a:grpSpLocks/>
          </p:cNvGrpSpPr>
          <p:nvPr/>
        </p:nvGrpSpPr>
        <p:grpSpPr bwMode="auto">
          <a:xfrm>
            <a:off x="900113" y="1273175"/>
            <a:ext cx="7199312" cy="5324475"/>
            <a:chOff x="521" y="845"/>
            <a:chExt cx="4535" cy="3354"/>
          </a:xfrm>
        </p:grpSpPr>
        <p:grpSp>
          <p:nvGrpSpPr>
            <p:cNvPr id="35844" name="Group 66"/>
            <p:cNvGrpSpPr>
              <a:grpSpLocks/>
            </p:cNvGrpSpPr>
            <p:nvPr/>
          </p:nvGrpSpPr>
          <p:grpSpPr bwMode="auto">
            <a:xfrm>
              <a:off x="521" y="845"/>
              <a:ext cx="4535" cy="3297"/>
              <a:chOff x="930" y="845"/>
              <a:chExt cx="4535" cy="3297"/>
            </a:xfrm>
          </p:grpSpPr>
          <p:sp>
            <p:nvSpPr>
              <p:cNvPr id="35846" name="Rectangle 3"/>
              <p:cNvSpPr>
                <a:spLocks noChangeArrowheads="1"/>
              </p:cNvSpPr>
              <p:nvPr/>
            </p:nvSpPr>
            <p:spPr bwMode="auto">
              <a:xfrm>
                <a:off x="1791" y="1073"/>
                <a:ext cx="47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lvl="1" algn="ctr" eaLnBrk="1" hangingPunct="1">
                  <a:spcAft>
                    <a:spcPct val="40000"/>
                  </a:spcAft>
                  <a:buClrTx/>
                  <a:buFontTx/>
                  <a:buChar char="•"/>
                </a:pPr>
                <a:endParaRPr lang="en-GB" altLang="fr-FR" sz="2000" b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5847" name="Picture 40" descr="women+driver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6" y="2795"/>
                <a:ext cx="1347" cy="13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48" name="Line 43"/>
              <p:cNvSpPr>
                <a:spLocks noChangeShapeType="1"/>
              </p:cNvSpPr>
              <p:nvPr/>
            </p:nvSpPr>
            <p:spPr bwMode="auto">
              <a:xfrm flipV="1">
                <a:off x="2562" y="1344"/>
                <a:ext cx="1134" cy="1"/>
              </a:xfrm>
              <a:prstGeom prst="line">
                <a:avLst/>
              </a:prstGeom>
              <a:noFill/>
              <a:ln w="114300">
                <a:solidFill>
                  <a:srgbClr val="80808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pic>
            <p:nvPicPr>
              <p:cNvPr id="35849" name="Picture 44" descr="1947-Nissan-Tama-Electric-Car-l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0" y="845"/>
                <a:ext cx="1587" cy="11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0" name="Picture 45" descr="21_16_2---Single-Carriageway-Road_web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23" y="935"/>
                <a:ext cx="1542" cy="10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51" name="Rectangle 46"/>
              <p:cNvSpPr>
                <a:spLocks noChangeArrowheads="1"/>
              </p:cNvSpPr>
              <p:nvPr/>
            </p:nvSpPr>
            <p:spPr bwMode="auto">
              <a:xfrm>
                <a:off x="1701" y="1291"/>
                <a:ext cx="64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3600">
                    <a:solidFill>
                      <a:schemeClr val="bg1"/>
                    </a:solidFill>
                  </a:rPr>
                  <a:t>2%</a:t>
                </a:r>
                <a:endParaRPr lang="nl-NL" altLang="fr-FR" sz="3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852" name="Rectangle 47"/>
              <p:cNvSpPr>
                <a:spLocks noChangeArrowheads="1"/>
              </p:cNvSpPr>
              <p:nvPr/>
            </p:nvSpPr>
            <p:spPr bwMode="auto">
              <a:xfrm>
                <a:off x="4422" y="1262"/>
                <a:ext cx="64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3600">
                    <a:solidFill>
                      <a:schemeClr val="bg1"/>
                    </a:solidFill>
                  </a:rPr>
                  <a:t>2%</a:t>
                </a:r>
                <a:endParaRPr lang="nl-NL" altLang="fr-FR" sz="3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853" name="Rectangle 48"/>
              <p:cNvSpPr>
                <a:spLocks noChangeArrowheads="1"/>
              </p:cNvSpPr>
              <p:nvPr/>
            </p:nvSpPr>
            <p:spPr bwMode="auto">
              <a:xfrm>
                <a:off x="2744" y="3622"/>
                <a:ext cx="986" cy="4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4400">
                    <a:solidFill>
                      <a:schemeClr val="bg1"/>
                    </a:solidFill>
                  </a:rPr>
                  <a:t>65%</a:t>
                </a:r>
                <a:endParaRPr lang="nl-NL" altLang="fr-FR" sz="4400">
                  <a:solidFill>
                    <a:schemeClr val="bg1"/>
                  </a:solidFill>
                </a:endParaRPr>
              </a:p>
            </p:txBody>
          </p:sp>
          <p:sp>
            <p:nvSpPr>
              <p:cNvPr id="35854" name="Line 42"/>
              <p:cNvSpPr>
                <a:spLocks noChangeShapeType="1"/>
              </p:cNvSpPr>
              <p:nvPr/>
            </p:nvSpPr>
            <p:spPr bwMode="auto">
              <a:xfrm flipH="1">
                <a:off x="3742" y="1933"/>
                <a:ext cx="453" cy="862"/>
              </a:xfrm>
              <a:prstGeom prst="line">
                <a:avLst/>
              </a:prstGeom>
              <a:noFill/>
              <a:ln w="114300">
                <a:solidFill>
                  <a:srgbClr val="80808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35855" name="Line 57"/>
              <p:cNvSpPr>
                <a:spLocks noChangeShapeType="1"/>
              </p:cNvSpPr>
              <p:nvPr/>
            </p:nvSpPr>
            <p:spPr bwMode="auto">
              <a:xfrm>
                <a:off x="1837" y="1933"/>
                <a:ext cx="544" cy="816"/>
              </a:xfrm>
              <a:prstGeom prst="line">
                <a:avLst/>
              </a:prstGeom>
              <a:noFill/>
              <a:ln w="114300">
                <a:solidFill>
                  <a:srgbClr val="80808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35856" name="Rectangle 21"/>
              <p:cNvSpPr>
                <a:spLocks noChangeArrowheads="1"/>
              </p:cNvSpPr>
              <p:nvPr/>
            </p:nvSpPr>
            <p:spPr bwMode="auto">
              <a:xfrm>
                <a:off x="1565" y="2153"/>
                <a:ext cx="64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3600">
                    <a:solidFill>
                      <a:srgbClr val="5F5F5F"/>
                    </a:solidFill>
                  </a:rPr>
                  <a:t>5%</a:t>
                </a:r>
                <a:endParaRPr lang="nl-NL" altLang="fr-FR" sz="3600">
                  <a:solidFill>
                    <a:srgbClr val="5F5F5F"/>
                  </a:solidFill>
                </a:endParaRPr>
              </a:p>
            </p:txBody>
          </p:sp>
          <p:sp>
            <p:nvSpPr>
              <p:cNvPr id="35857" name="Rectangle 20"/>
              <p:cNvSpPr>
                <a:spLocks noChangeArrowheads="1"/>
              </p:cNvSpPr>
              <p:nvPr/>
            </p:nvSpPr>
            <p:spPr bwMode="auto">
              <a:xfrm>
                <a:off x="4002" y="2153"/>
                <a:ext cx="827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3600">
                    <a:solidFill>
                      <a:srgbClr val="5F5F5F"/>
                    </a:solidFill>
                  </a:rPr>
                  <a:t>25%</a:t>
                </a:r>
                <a:endParaRPr lang="nl-NL" altLang="fr-FR" sz="3600">
                  <a:solidFill>
                    <a:srgbClr val="5F5F5F"/>
                  </a:solidFill>
                </a:endParaRPr>
              </a:p>
            </p:txBody>
          </p:sp>
          <p:sp>
            <p:nvSpPr>
              <p:cNvPr id="35858" name="Rectangle 22"/>
              <p:cNvSpPr>
                <a:spLocks noChangeArrowheads="1"/>
              </p:cNvSpPr>
              <p:nvPr/>
            </p:nvSpPr>
            <p:spPr bwMode="auto">
              <a:xfrm>
                <a:off x="2835" y="933"/>
                <a:ext cx="64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3600"/>
                  <a:t>1%</a:t>
                </a:r>
                <a:endParaRPr lang="nl-NL" altLang="fr-FR" sz="3600"/>
              </a:p>
            </p:txBody>
          </p:sp>
          <p:sp>
            <p:nvSpPr>
              <p:cNvPr id="35859" name="Rectangle 59"/>
              <p:cNvSpPr>
                <a:spLocks noChangeArrowheads="1"/>
              </p:cNvSpPr>
              <p:nvPr/>
            </p:nvSpPr>
            <p:spPr bwMode="auto">
              <a:xfrm>
                <a:off x="1701" y="1286"/>
                <a:ext cx="64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3600">
                    <a:solidFill>
                      <a:schemeClr val="bg1"/>
                    </a:solidFill>
                  </a:rPr>
                  <a:t>2%</a:t>
                </a:r>
                <a:endParaRPr lang="nl-NL" altLang="fr-FR" sz="3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860" name="Rectangle 60"/>
              <p:cNvSpPr>
                <a:spLocks noChangeArrowheads="1"/>
              </p:cNvSpPr>
              <p:nvPr/>
            </p:nvSpPr>
            <p:spPr bwMode="auto">
              <a:xfrm>
                <a:off x="2835" y="928"/>
                <a:ext cx="64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3600"/>
                  <a:t>1%</a:t>
                </a:r>
                <a:endParaRPr lang="nl-NL" altLang="fr-FR" sz="3600"/>
              </a:p>
            </p:txBody>
          </p:sp>
          <p:sp>
            <p:nvSpPr>
              <p:cNvPr id="35861" name="Line 61"/>
              <p:cNvSpPr>
                <a:spLocks noChangeShapeType="1"/>
              </p:cNvSpPr>
              <p:nvPr/>
            </p:nvSpPr>
            <p:spPr bwMode="auto">
              <a:xfrm flipV="1">
                <a:off x="2562" y="1344"/>
                <a:ext cx="1134" cy="1"/>
              </a:xfrm>
              <a:prstGeom prst="line">
                <a:avLst/>
              </a:prstGeom>
              <a:noFill/>
              <a:ln w="114300">
                <a:solidFill>
                  <a:srgbClr val="80808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35862" name="Rectangle 62"/>
              <p:cNvSpPr>
                <a:spLocks noChangeArrowheads="1"/>
              </p:cNvSpPr>
              <p:nvPr/>
            </p:nvSpPr>
            <p:spPr bwMode="auto">
              <a:xfrm>
                <a:off x="1701" y="1286"/>
                <a:ext cx="64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3600">
                    <a:solidFill>
                      <a:schemeClr val="bg1"/>
                    </a:solidFill>
                  </a:rPr>
                  <a:t>2%</a:t>
                </a:r>
                <a:endParaRPr lang="nl-NL" altLang="fr-FR" sz="3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863" name="Rectangle 63"/>
              <p:cNvSpPr>
                <a:spLocks noChangeArrowheads="1"/>
              </p:cNvSpPr>
              <p:nvPr/>
            </p:nvSpPr>
            <p:spPr bwMode="auto">
              <a:xfrm>
                <a:off x="2835" y="928"/>
                <a:ext cx="64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BE" altLang="fr-FR" sz="3600">
                    <a:solidFill>
                      <a:srgbClr val="5F5F5F"/>
                    </a:solidFill>
                  </a:rPr>
                  <a:t>1%</a:t>
                </a:r>
                <a:endParaRPr lang="nl-NL" altLang="fr-FR" sz="3600">
                  <a:solidFill>
                    <a:srgbClr val="5F5F5F"/>
                  </a:solidFill>
                </a:endParaRPr>
              </a:p>
            </p:txBody>
          </p:sp>
          <p:sp>
            <p:nvSpPr>
              <p:cNvPr id="35864" name="Line 64"/>
              <p:cNvSpPr>
                <a:spLocks noChangeShapeType="1"/>
              </p:cNvSpPr>
              <p:nvPr/>
            </p:nvSpPr>
            <p:spPr bwMode="auto">
              <a:xfrm flipH="1">
                <a:off x="3742" y="1933"/>
                <a:ext cx="453" cy="862"/>
              </a:xfrm>
              <a:prstGeom prst="line">
                <a:avLst/>
              </a:prstGeom>
              <a:noFill/>
              <a:ln w="114300">
                <a:solidFill>
                  <a:srgbClr val="80808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35865" name="Line 65"/>
              <p:cNvSpPr>
                <a:spLocks noChangeShapeType="1"/>
              </p:cNvSpPr>
              <p:nvPr/>
            </p:nvSpPr>
            <p:spPr bwMode="auto">
              <a:xfrm flipV="1">
                <a:off x="2562" y="1344"/>
                <a:ext cx="1134" cy="1"/>
              </a:xfrm>
              <a:prstGeom prst="line">
                <a:avLst/>
              </a:prstGeom>
              <a:noFill/>
              <a:ln w="114300">
                <a:solidFill>
                  <a:srgbClr val="80808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</p:grpSp>
        <p:sp>
          <p:nvSpPr>
            <p:cNvPr id="35845" name="Oval 23"/>
            <p:cNvSpPr>
              <a:spLocks noChangeArrowheads="1"/>
            </p:cNvSpPr>
            <p:nvPr/>
          </p:nvSpPr>
          <p:spPr bwMode="auto">
            <a:xfrm>
              <a:off x="1655" y="2704"/>
              <a:ext cx="2130" cy="1495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Lucida Grande"/>
                <a:buChar char="❘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Font typeface="Tahoma" panose="020B0604030504040204" pitchFamily="34" charset="0"/>
                <a:buChar char="❘"/>
                <a:defRPr sz="2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Lucida Grande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fr-BE" altLang="nl-NL" sz="3600"/>
            </a:p>
          </p:txBody>
        </p:sp>
      </p:grp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Accident </a:t>
            </a:r>
            <a:r>
              <a:rPr lang="nl-BE" dirty="0" err="1"/>
              <a:t>causes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3567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Impact on </a:t>
            </a:r>
            <a:r>
              <a:rPr lang="nl-BE" dirty="0" err="1"/>
              <a:t>young</a:t>
            </a:r>
            <a:r>
              <a:rPr lang="nl-BE" dirty="0"/>
              <a:t> drivers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1104900"/>
            <a:ext cx="780097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36"/>
          <p:cNvGrpSpPr>
            <a:grpSpLocks/>
          </p:cNvGrpSpPr>
          <p:nvPr/>
        </p:nvGrpSpPr>
        <p:grpSpPr bwMode="auto">
          <a:xfrm>
            <a:off x="611188" y="1412875"/>
            <a:ext cx="8208962" cy="4854575"/>
            <a:chOff x="385" y="890"/>
            <a:chExt cx="5171" cy="3058"/>
          </a:xfrm>
        </p:grpSpPr>
        <p:sp>
          <p:nvSpPr>
            <p:cNvPr id="37892" name="Text Box 11"/>
            <p:cNvSpPr txBox="1">
              <a:spLocks noChangeArrowheads="1"/>
            </p:cNvSpPr>
            <p:nvPr/>
          </p:nvSpPr>
          <p:spPr bwMode="auto">
            <a:xfrm>
              <a:off x="4400" y="2523"/>
              <a:ext cx="11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Lucida Grande"/>
                <a:buChar char="❘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Font typeface="Tahoma" panose="020B0604030504040204" pitchFamily="34" charset="0"/>
                <a:buChar char="❘"/>
                <a:defRPr sz="2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Lucida Grande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ahoma" panose="020B0604030504040204" pitchFamily="34" charset="0"/>
                <a:buChar char="❘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BE" altLang="fr-FR" b="0" dirty="0"/>
                <a:t>Education</a:t>
              </a:r>
              <a:endParaRPr lang="nl-NL" altLang="fr-FR" b="0" dirty="0"/>
            </a:p>
          </p:txBody>
        </p:sp>
        <p:grpSp>
          <p:nvGrpSpPr>
            <p:cNvPr id="37893" name="Group 35"/>
            <p:cNvGrpSpPr>
              <a:grpSpLocks/>
            </p:cNvGrpSpPr>
            <p:nvPr/>
          </p:nvGrpSpPr>
          <p:grpSpPr bwMode="auto">
            <a:xfrm>
              <a:off x="385" y="890"/>
              <a:ext cx="5035" cy="3058"/>
              <a:chOff x="930" y="890"/>
              <a:chExt cx="5035" cy="3058"/>
            </a:xfrm>
          </p:grpSpPr>
          <p:sp>
            <p:nvSpPr>
              <p:cNvPr id="37894" name="Rectangle 3"/>
              <p:cNvSpPr>
                <a:spLocks noChangeArrowheads="1"/>
              </p:cNvSpPr>
              <p:nvPr/>
            </p:nvSpPr>
            <p:spPr bwMode="auto">
              <a:xfrm>
                <a:off x="1791" y="1073"/>
                <a:ext cx="47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lvl="1" algn="ctr" eaLnBrk="1" hangingPunct="1">
                  <a:spcAft>
                    <a:spcPct val="40000"/>
                  </a:spcAft>
                  <a:buClrTx/>
                  <a:buFontTx/>
                  <a:buChar char="•"/>
                </a:pPr>
                <a:endParaRPr lang="en-GB" altLang="fr-FR" sz="2000" b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7895" name="Picture 4" descr="women+driver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2" y="1525"/>
                <a:ext cx="1574" cy="1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896" name="Oval 5"/>
              <p:cNvSpPr>
                <a:spLocks noChangeArrowheads="1"/>
              </p:cNvSpPr>
              <p:nvPr/>
            </p:nvSpPr>
            <p:spPr bwMode="auto">
              <a:xfrm>
                <a:off x="2153" y="1162"/>
                <a:ext cx="2358" cy="2334"/>
              </a:xfrm>
              <a:prstGeom prst="ellips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endParaRPr lang="fr-BE" altLang="nl-NL" sz="3600"/>
              </a:p>
            </p:txBody>
          </p:sp>
          <p:sp>
            <p:nvSpPr>
              <p:cNvPr id="37897" name="Text Box 6"/>
              <p:cNvSpPr txBox="1">
                <a:spLocks noChangeArrowheads="1"/>
              </p:cNvSpPr>
              <p:nvPr/>
            </p:nvSpPr>
            <p:spPr bwMode="auto">
              <a:xfrm>
                <a:off x="4241" y="3657"/>
                <a:ext cx="172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fr-BE" altLang="fr-FR" b="0" dirty="0" err="1">
                    <a:solidFill>
                      <a:srgbClr val="FF0000"/>
                    </a:solidFill>
                  </a:rPr>
                  <a:t>Awareness</a:t>
                </a:r>
                <a:r>
                  <a:rPr lang="fr-BE" altLang="fr-FR" b="0" dirty="0">
                    <a:solidFill>
                      <a:srgbClr val="FF0000"/>
                    </a:solidFill>
                  </a:rPr>
                  <a:t> </a:t>
                </a:r>
                <a:r>
                  <a:rPr lang="fr-BE" altLang="fr-FR" b="0" dirty="0" err="1">
                    <a:solidFill>
                      <a:srgbClr val="FF0000"/>
                    </a:solidFill>
                  </a:rPr>
                  <a:t>raising</a:t>
                </a:r>
                <a:endParaRPr lang="nl-NL" altLang="fr-FR" b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7898" name="Text Box 7"/>
              <p:cNvSpPr txBox="1">
                <a:spLocks noChangeArrowheads="1"/>
              </p:cNvSpPr>
              <p:nvPr/>
            </p:nvSpPr>
            <p:spPr bwMode="auto">
              <a:xfrm>
                <a:off x="975" y="890"/>
                <a:ext cx="127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fr-BE" altLang="fr-FR" b="0" dirty="0" err="1"/>
                  <a:t>Legislation</a:t>
                </a:r>
                <a:endParaRPr lang="nl-NL" altLang="fr-FR" b="0" dirty="0"/>
              </a:p>
            </p:txBody>
          </p:sp>
          <p:sp>
            <p:nvSpPr>
              <p:cNvPr id="37899" name="Text Box 8"/>
              <p:cNvSpPr txBox="1">
                <a:spLocks noChangeArrowheads="1"/>
              </p:cNvSpPr>
              <p:nvPr/>
            </p:nvSpPr>
            <p:spPr bwMode="auto">
              <a:xfrm>
                <a:off x="4332" y="890"/>
                <a:ext cx="163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fr-BE" altLang="fr-FR" b="0" dirty="0" err="1"/>
                  <a:t>Enforcement</a:t>
                </a:r>
                <a:endParaRPr lang="nl-NL" altLang="fr-FR" b="0" dirty="0"/>
              </a:p>
            </p:txBody>
          </p:sp>
          <p:sp>
            <p:nvSpPr>
              <p:cNvPr id="37900" name="Text Box 9"/>
              <p:cNvSpPr txBox="1">
                <a:spLocks noChangeArrowheads="1"/>
              </p:cNvSpPr>
              <p:nvPr/>
            </p:nvSpPr>
            <p:spPr bwMode="auto">
              <a:xfrm>
                <a:off x="930" y="2523"/>
                <a:ext cx="149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fr-BE" altLang="fr-FR" b="0" dirty="0"/>
                  <a:t>Infrastructure</a:t>
                </a:r>
                <a:endParaRPr lang="nl-NL" altLang="fr-FR" b="0" dirty="0"/>
              </a:p>
            </p:txBody>
          </p:sp>
          <p:sp>
            <p:nvSpPr>
              <p:cNvPr id="37901" name="Text Box 10"/>
              <p:cNvSpPr txBox="1">
                <a:spLocks noChangeArrowheads="1"/>
              </p:cNvSpPr>
              <p:nvPr/>
            </p:nvSpPr>
            <p:spPr bwMode="auto">
              <a:xfrm>
                <a:off x="1020" y="3566"/>
                <a:ext cx="1861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Lucida Grande"/>
                  <a:buChar char="❘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Lucida Grande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Tahoma" panose="020B0604030504040204" pitchFamily="34" charset="0"/>
                  <a:buChar char="❘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fr-BE" altLang="fr-FR" b="0" dirty="0" err="1"/>
                  <a:t>Vehicle</a:t>
                </a:r>
                <a:r>
                  <a:rPr lang="fr-BE" altLang="fr-FR" b="0" dirty="0"/>
                  <a:t> </a:t>
                </a:r>
                <a:r>
                  <a:rPr lang="fr-BE" altLang="fr-FR" b="0" dirty="0" err="1"/>
                  <a:t>technology</a:t>
                </a:r>
                <a:endParaRPr lang="nl-NL" altLang="fr-FR" b="0" dirty="0"/>
              </a:p>
            </p:txBody>
          </p:sp>
          <p:sp>
            <p:nvSpPr>
              <p:cNvPr id="37902" name="Line 17"/>
              <p:cNvSpPr>
                <a:spLocks noChangeShapeType="1"/>
              </p:cNvSpPr>
              <p:nvPr/>
            </p:nvSpPr>
            <p:spPr bwMode="auto">
              <a:xfrm flipH="1" flipV="1">
                <a:off x="4241" y="3203"/>
                <a:ext cx="408" cy="363"/>
              </a:xfrm>
              <a:prstGeom prst="line">
                <a:avLst/>
              </a:prstGeom>
              <a:noFill/>
              <a:ln w="1524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37903" name="Line 27"/>
              <p:cNvSpPr>
                <a:spLocks noChangeShapeType="1"/>
              </p:cNvSpPr>
              <p:nvPr/>
            </p:nvSpPr>
            <p:spPr bwMode="auto">
              <a:xfrm flipH="1">
                <a:off x="4377" y="1253"/>
                <a:ext cx="408" cy="273"/>
              </a:xfrm>
              <a:prstGeom prst="line">
                <a:avLst/>
              </a:prstGeom>
              <a:noFill/>
              <a:ln w="152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37904" name="Line 28"/>
              <p:cNvSpPr>
                <a:spLocks noChangeShapeType="1"/>
              </p:cNvSpPr>
              <p:nvPr/>
            </p:nvSpPr>
            <p:spPr bwMode="auto">
              <a:xfrm flipH="1">
                <a:off x="4649" y="2341"/>
                <a:ext cx="635" cy="0"/>
              </a:xfrm>
              <a:prstGeom prst="line">
                <a:avLst/>
              </a:prstGeom>
              <a:noFill/>
              <a:ln w="152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37905" name="Line 29"/>
              <p:cNvSpPr>
                <a:spLocks noChangeShapeType="1"/>
              </p:cNvSpPr>
              <p:nvPr/>
            </p:nvSpPr>
            <p:spPr bwMode="auto">
              <a:xfrm flipV="1">
                <a:off x="1927" y="3203"/>
                <a:ext cx="407" cy="317"/>
              </a:xfrm>
              <a:prstGeom prst="line">
                <a:avLst/>
              </a:prstGeom>
              <a:noFill/>
              <a:ln w="152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37906" name="Line 30"/>
              <p:cNvSpPr>
                <a:spLocks noChangeShapeType="1"/>
              </p:cNvSpPr>
              <p:nvPr/>
            </p:nvSpPr>
            <p:spPr bwMode="auto">
              <a:xfrm>
                <a:off x="1746" y="1253"/>
                <a:ext cx="408" cy="363"/>
              </a:xfrm>
              <a:prstGeom prst="line">
                <a:avLst/>
              </a:prstGeom>
              <a:noFill/>
              <a:ln w="152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37907" name="Line 31"/>
              <p:cNvSpPr>
                <a:spLocks noChangeShapeType="1"/>
              </p:cNvSpPr>
              <p:nvPr/>
            </p:nvSpPr>
            <p:spPr bwMode="auto">
              <a:xfrm>
                <a:off x="1338" y="2387"/>
                <a:ext cx="635" cy="0"/>
              </a:xfrm>
              <a:prstGeom prst="line">
                <a:avLst/>
              </a:prstGeom>
              <a:noFill/>
              <a:ln w="152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</p:grp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Influencing</a:t>
            </a:r>
            <a:r>
              <a:rPr lang="nl-BE" dirty="0"/>
              <a:t> </a:t>
            </a:r>
            <a:r>
              <a:rPr lang="nl-BE" dirty="0" err="1"/>
              <a:t>behaviour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53857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/>
              <a:t>Importance of </a:t>
            </a:r>
            <a:r>
              <a:rPr lang="fr-BE" altLang="fr-FR" dirty="0" err="1"/>
              <a:t>awareness</a:t>
            </a:r>
            <a:r>
              <a:rPr lang="fr-BE" altLang="fr-FR" dirty="0"/>
              <a:t> </a:t>
            </a:r>
            <a:r>
              <a:rPr lang="fr-BE" altLang="fr-FR" dirty="0" err="1"/>
              <a:t>raising</a:t>
            </a:r>
            <a:endParaRPr lang="nl-NL" altLang="fr-FR" dirty="0"/>
          </a:p>
        </p:txBody>
      </p:sp>
      <p:sp>
        <p:nvSpPr>
          <p:cNvPr id="41987" name="Tijdelijke aanduiding voor inhoud 3"/>
          <p:cNvSpPr>
            <a:spLocks noGrp="1"/>
          </p:cNvSpPr>
          <p:nvPr>
            <p:ph idx="1"/>
          </p:nvPr>
        </p:nvSpPr>
        <p:spPr>
          <a:xfrm>
            <a:off x="990600" y="1739901"/>
            <a:ext cx="4877544" cy="4114800"/>
          </a:xfrm>
        </p:spPr>
        <p:txBody>
          <a:bodyPr>
            <a:normAutofit/>
          </a:bodyPr>
          <a:lstStyle/>
          <a:p>
            <a:pPr marL="114300" indent="-457200" eaLnBrk="1" hangingPunct="1">
              <a:buFont typeface="Arial" panose="020B0604020202020204" pitchFamily="34" charset="0"/>
              <a:buChar char="•"/>
            </a:pPr>
            <a:r>
              <a:rPr lang="en-US" altLang="fr-FR" dirty="0">
                <a:sym typeface="Wingdings" panose="05000000000000000000" pitchFamily="2" charset="2"/>
              </a:rPr>
              <a:t>Fewer accidents/victims by addressing </a:t>
            </a:r>
            <a:r>
              <a:rPr lang="en-US" altLang="fr-FR" b="1" dirty="0" err="1">
                <a:sym typeface="Wingdings" panose="05000000000000000000" pitchFamily="2" charset="2"/>
              </a:rPr>
              <a:t>behavioural</a:t>
            </a:r>
            <a:r>
              <a:rPr lang="en-US" altLang="fr-FR" b="1" dirty="0">
                <a:sym typeface="Wingdings" panose="05000000000000000000" pitchFamily="2" charset="2"/>
              </a:rPr>
              <a:t> factors</a:t>
            </a:r>
            <a:endParaRPr lang="nl-BE" altLang="fr-FR" b="1" dirty="0">
              <a:sym typeface="Wingdings" panose="05000000000000000000" pitchFamily="2" charset="2"/>
            </a:endParaRPr>
          </a:p>
          <a:p>
            <a:pPr marL="114300" indent="-457200" eaLnBrk="1" hangingPunct="1">
              <a:buFont typeface="Arial" panose="020B0604020202020204" pitchFamily="34" charset="0"/>
              <a:buChar char="•"/>
            </a:pPr>
            <a:r>
              <a:rPr lang="nl-BE" altLang="fr-FR" dirty="0"/>
              <a:t>Part of </a:t>
            </a:r>
            <a:r>
              <a:rPr lang="nl-BE" altLang="fr-FR" b="1" dirty="0"/>
              <a:t>system approach</a:t>
            </a:r>
            <a:br>
              <a:rPr lang="nl-BE" altLang="fr-FR" b="1" dirty="0"/>
            </a:br>
            <a:r>
              <a:rPr lang="nl-BE" altLang="fr-FR" dirty="0">
                <a:sym typeface="Wingdings" panose="05000000000000000000" pitchFamily="2" charset="2"/>
              </a:rPr>
              <a:t> in </a:t>
            </a:r>
            <a:r>
              <a:rPr lang="nl-BE" altLang="fr-FR" dirty="0" err="1">
                <a:sym typeface="Wingdings" panose="05000000000000000000" pitchFamily="2" charset="2"/>
              </a:rPr>
              <a:t>combination</a:t>
            </a:r>
            <a:r>
              <a:rPr lang="nl-BE" altLang="fr-FR" dirty="0">
                <a:sym typeface="Wingdings" panose="05000000000000000000" pitchFamily="2" charset="2"/>
              </a:rPr>
              <a:t> </a:t>
            </a:r>
            <a:r>
              <a:rPr lang="nl-BE" altLang="fr-FR" dirty="0" err="1">
                <a:sym typeface="Wingdings" panose="05000000000000000000" pitchFamily="2" charset="2"/>
              </a:rPr>
              <a:t>with</a:t>
            </a:r>
            <a:r>
              <a:rPr lang="nl-BE" altLang="fr-FR" dirty="0">
                <a:sym typeface="Wingdings" panose="05000000000000000000" pitchFamily="2" charset="2"/>
              </a:rPr>
              <a:t> </a:t>
            </a:r>
            <a:r>
              <a:rPr lang="nl-BE" altLang="fr-FR" b="1" dirty="0" err="1">
                <a:sym typeface="Wingdings" panose="05000000000000000000" pitchFamily="2" charset="2"/>
              </a:rPr>
              <a:t>other</a:t>
            </a:r>
            <a:r>
              <a:rPr lang="nl-BE" altLang="fr-FR" b="1" dirty="0">
                <a:sym typeface="Wingdings" panose="05000000000000000000" pitchFamily="2" charset="2"/>
              </a:rPr>
              <a:t> </a:t>
            </a:r>
            <a:r>
              <a:rPr lang="nl-BE" altLang="fr-FR" b="1" dirty="0" err="1">
                <a:sym typeface="Wingdings" panose="05000000000000000000" pitchFamily="2" charset="2"/>
              </a:rPr>
              <a:t>measures</a:t>
            </a:r>
            <a:endParaRPr lang="nl-BE" altLang="fr-FR" b="1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824" y="1739901"/>
            <a:ext cx="2742343" cy="177774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92" y="3933056"/>
            <a:ext cx="2965338" cy="186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1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Bad </a:t>
            </a:r>
            <a:r>
              <a:rPr lang="nl-BE" dirty="0" err="1"/>
              <a:t>news</a:t>
            </a:r>
            <a:r>
              <a:rPr lang="nl-BE" dirty="0"/>
              <a:t> </a:t>
            </a:r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498601"/>
            <a:ext cx="597533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3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/>
              <a:t>more </a:t>
            </a:r>
            <a:r>
              <a:rPr lang="fr-BE" altLang="fr-FR" dirty="0" err="1"/>
              <a:t>bad</a:t>
            </a:r>
            <a:r>
              <a:rPr lang="fr-BE" altLang="fr-FR" dirty="0"/>
              <a:t> news</a:t>
            </a:r>
            <a:endParaRPr lang="nl-NL" altLang="fr-FR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988840"/>
            <a:ext cx="3984788" cy="2698559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41" y="1785534"/>
            <a:ext cx="2736759" cy="310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19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/>
              <a:t>objectives</a:t>
            </a:r>
            <a:endParaRPr lang="nl-NL" altLang="fr-FR" dirty="0"/>
          </a:p>
        </p:txBody>
      </p:sp>
      <p:sp>
        <p:nvSpPr>
          <p:cNvPr id="44035" name="Tijdelijke aanduiding voor inhoud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l-BE" altLang="fr-FR" b="1" dirty="0"/>
              <a:t>General </a:t>
            </a:r>
            <a:r>
              <a:rPr lang="nl-BE" altLang="fr-FR" dirty="0"/>
              <a:t>(ultimate) </a:t>
            </a:r>
            <a:r>
              <a:rPr lang="nl-BE" altLang="fr-FR" dirty="0" err="1"/>
              <a:t>aim</a:t>
            </a:r>
            <a:r>
              <a:rPr lang="nl-BE" altLang="fr-FR" dirty="0"/>
              <a:t>: </a:t>
            </a:r>
            <a:r>
              <a:rPr lang="nl-BE" altLang="fr-FR" dirty="0" err="1"/>
              <a:t>less</a:t>
            </a:r>
            <a:r>
              <a:rPr lang="nl-BE" altLang="fr-FR" dirty="0"/>
              <a:t> </a:t>
            </a:r>
            <a:r>
              <a:rPr lang="nl-BE" altLang="fr-FR" dirty="0" err="1"/>
              <a:t>victims</a:t>
            </a:r>
            <a:endParaRPr lang="nl-BE" altLang="fr-FR" dirty="0"/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nl-BE" altLang="fr-FR" sz="2400" dirty="0" err="1"/>
              <a:t>Eliminating</a:t>
            </a:r>
            <a:r>
              <a:rPr lang="nl-BE" altLang="fr-FR" sz="2400" dirty="0"/>
              <a:t> </a:t>
            </a:r>
            <a:r>
              <a:rPr lang="nl-BE" altLang="fr-FR" sz="2400" dirty="0" err="1"/>
              <a:t>unsafe</a:t>
            </a:r>
            <a:r>
              <a:rPr lang="nl-BE" altLang="fr-FR" sz="2400" dirty="0"/>
              <a:t> </a:t>
            </a:r>
            <a:r>
              <a:rPr lang="nl-BE" altLang="fr-FR" sz="2400" dirty="0" err="1"/>
              <a:t>behaviour</a:t>
            </a:r>
            <a:endParaRPr lang="nl-BE" altLang="fr-FR" sz="2400" dirty="0"/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nl-BE" altLang="fr-FR" sz="2400" dirty="0" err="1"/>
              <a:t>Lasting</a:t>
            </a:r>
            <a:r>
              <a:rPr lang="nl-BE" altLang="fr-FR" sz="2400" dirty="0"/>
              <a:t> </a:t>
            </a:r>
            <a:r>
              <a:rPr lang="nl-BE" altLang="fr-FR" sz="2400" dirty="0" err="1"/>
              <a:t>behavioural</a:t>
            </a:r>
            <a:r>
              <a:rPr lang="nl-BE" altLang="fr-FR" sz="2400" dirty="0"/>
              <a:t> change</a:t>
            </a:r>
            <a:endParaRPr lang="nl-BE" altLang="fr-FR" dirty="0"/>
          </a:p>
          <a:p>
            <a:pPr eaLnBrk="1" hangingPunct="1"/>
            <a:endParaRPr lang="nl-NL" altLang="fr-FR" dirty="0"/>
          </a:p>
          <a:p>
            <a:pPr eaLnBrk="1" hangingPunct="1"/>
            <a:r>
              <a:rPr lang="nl-NL" altLang="fr-FR" dirty="0"/>
              <a:t>How? </a:t>
            </a:r>
          </a:p>
          <a:p>
            <a:pPr eaLnBrk="1" hangingPunct="1"/>
            <a:r>
              <a:rPr lang="nl-NL" altLang="fr-FR" dirty="0">
                <a:sym typeface="Wingdings" panose="05000000000000000000" pitchFamily="2" charset="2"/>
              </a:rPr>
              <a:t> </a:t>
            </a:r>
            <a:r>
              <a:rPr lang="nl-NL" altLang="fr-FR" dirty="0" err="1">
                <a:sym typeface="Wingdings" panose="05000000000000000000" pitchFamily="2" charset="2"/>
              </a:rPr>
              <a:t>By</a:t>
            </a:r>
            <a:r>
              <a:rPr lang="nl-NL" altLang="fr-FR" dirty="0">
                <a:sym typeface="Wingdings" panose="05000000000000000000" pitchFamily="2" charset="2"/>
              </a:rPr>
              <a:t> </a:t>
            </a:r>
            <a:r>
              <a:rPr lang="nl-NL" altLang="fr-FR" dirty="0" err="1">
                <a:sym typeface="Wingdings" panose="05000000000000000000" pitchFamily="2" charset="2"/>
              </a:rPr>
              <a:t>influencing</a:t>
            </a:r>
            <a:endParaRPr lang="nl-NL" altLang="fr-FR" dirty="0"/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nl-NL" altLang="fr-FR" sz="2400" dirty="0"/>
              <a:t>Knowledge</a:t>
            </a:r>
            <a:endParaRPr lang="nl-NL" altLang="fr-FR" sz="2400" dirty="0">
              <a:solidFill>
                <a:schemeClr val="tx2"/>
              </a:solidFill>
            </a:endParaRPr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fr-BE" altLang="fr-FR" sz="2400" dirty="0"/>
              <a:t>Attitudes</a:t>
            </a:r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fr-BE" altLang="fr-FR" sz="2400" dirty="0"/>
              <a:t>(</a:t>
            </a:r>
            <a:r>
              <a:rPr lang="fr-BE" altLang="fr-FR" sz="2400" dirty="0" err="1"/>
              <a:t>Behaviour</a:t>
            </a:r>
            <a:r>
              <a:rPr lang="fr-BE" altLang="fr-FR" sz="2400" dirty="0"/>
              <a:t>)</a:t>
            </a:r>
          </a:p>
        </p:txBody>
      </p:sp>
      <p:sp>
        <p:nvSpPr>
          <p:cNvPr id="2" name="Rechteraccolade 1"/>
          <p:cNvSpPr/>
          <p:nvPr/>
        </p:nvSpPr>
        <p:spPr>
          <a:xfrm>
            <a:off x="2843808" y="4504202"/>
            <a:ext cx="288032" cy="100811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ekstvak 2"/>
          <p:cNvSpPr txBox="1"/>
          <p:nvPr/>
        </p:nvSpPr>
        <p:spPr>
          <a:xfrm>
            <a:off x="3275274" y="4731259"/>
            <a:ext cx="56172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altLang="fr-FR" sz="3000" dirty="0" err="1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intermediairy</a:t>
            </a:r>
            <a:r>
              <a:rPr lang="fr-BE" altLang="fr-FR" sz="3000" dirty="0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 / </a:t>
            </a:r>
            <a:r>
              <a:rPr lang="fr-BE" altLang="fr-FR" sz="3000" dirty="0" err="1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specific</a:t>
            </a:r>
            <a:r>
              <a:rPr lang="fr-BE" altLang="fr-FR" sz="3000" dirty="0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 </a:t>
            </a:r>
            <a:r>
              <a:rPr lang="fr-BE" altLang="fr-FR" sz="3000" b="0" dirty="0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objectives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95068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 err="1"/>
              <a:t>example</a:t>
            </a:r>
            <a:r>
              <a:rPr lang="fr-BE" altLang="fr-FR" dirty="0"/>
              <a:t>: </a:t>
            </a:r>
            <a:r>
              <a:rPr lang="fr-BE" altLang="fr-FR" dirty="0" err="1"/>
              <a:t>speeding</a:t>
            </a:r>
            <a:endParaRPr lang="nl-NL" altLang="fr-FR" dirty="0"/>
          </a:p>
        </p:txBody>
      </p:sp>
      <p:sp>
        <p:nvSpPr>
          <p:cNvPr id="45060" name="Tijdelijke aanduiding voor inhoud 3"/>
          <p:cNvSpPr>
            <a:spLocks noGrp="1"/>
          </p:cNvSpPr>
          <p:nvPr>
            <p:ph idx="1"/>
          </p:nvPr>
        </p:nvSpPr>
        <p:spPr>
          <a:xfrm>
            <a:off x="990600" y="1739901"/>
            <a:ext cx="5165576" cy="41148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nl-BE" altLang="fr-FR" sz="2000" b="1" dirty="0"/>
              <a:t>General </a:t>
            </a:r>
            <a:r>
              <a:rPr lang="nl-BE" altLang="fr-FR" sz="2000" dirty="0"/>
              <a:t>(ultimate) </a:t>
            </a:r>
            <a:r>
              <a:rPr lang="nl-BE" altLang="fr-FR" sz="2000" dirty="0" err="1"/>
              <a:t>aim</a:t>
            </a:r>
            <a:r>
              <a:rPr lang="nl-BE" altLang="fr-FR" sz="2000" dirty="0"/>
              <a:t>: </a:t>
            </a:r>
            <a:r>
              <a:rPr lang="nl-BE" altLang="fr-FR" sz="2000" dirty="0" err="1"/>
              <a:t>less</a:t>
            </a:r>
            <a:r>
              <a:rPr lang="nl-BE" altLang="fr-FR" sz="2000" dirty="0"/>
              <a:t> </a:t>
            </a:r>
            <a:r>
              <a:rPr lang="nl-BE" altLang="fr-FR" sz="2000" dirty="0" err="1"/>
              <a:t>road</a:t>
            </a:r>
            <a:r>
              <a:rPr lang="nl-BE" altLang="fr-FR" sz="2000" dirty="0"/>
              <a:t> </a:t>
            </a:r>
            <a:r>
              <a:rPr lang="nl-BE" altLang="fr-FR" sz="2000" dirty="0" err="1"/>
              <a:t>victims</a:t>
            </a:r>
            <a:r>
              <a:rPr lang="nl-BE" altLang="fr-FR" sz="2000" dirty="0"/>
              <a:t> </a:t>
            </a:r>
            <a:r>
              <a:rPr lang="nl-BE" altLang="fr-FR" sz="2000" dirty="0" err="1"/>
              <a:t>due</a:t>
            </a:r>
            <a:r>
              <a:rPr lang="nl-BE" altLang="fr-FR" sz="2000" dirty="0"/>
              <a:t> </a:t>
            </a:r>
            <a:r>
              <a:rPr lang="nl-BE" altLang="fr-FR" sz="2000" dirty="0" err="1"/>
              <a:t>to</a:t>
            </a:r>
            <a:r>
              <a:rPr lang="nl-BE" altLang="fr-FR" sz="2000" dirty="0"/>
              <a:t> </a:t>
            </a:r>
            <a:r>
              <a:rPr lang="nl-BE" altLang="fr-FR" sz="2000" dirty="0" err="1"/>
              <a:t>speeding</a:t>
            </a:r>
            <a:endParaRPr lang="nl-BE" altLang="fr-FR" sz="2000" dirty="0"/>
          </a:p>
          <a:p>
            <a:pPr eaLnBrk="1" hangingPunct="1"/>
            <a:r>
              <a:rPr lang="nl-BE" altLang="fr-FR" sz="2000" dirty="0"/>
              <a:t>Target </a:t>
            </a:r>
            <a:r>
              <a:rPr lang="nl-BE" altLang="fr-FR" sz="2000" dirty="0" err="1"/>
              <a:t>group</a:t>
            </a:r>
            <a:r>
              <a:rPr lang="nl-BE" altLang="fr-FR" sz="2000" dirty="0"/>
              <a:t>: </a:t>
            </a:r>
            <a:r>
              <a:rPr lang="nl-BE" altLang="fr-FR" sz="2000" dirty="0" err="1"/>
              <a:t>young</a:t>
            </a:r>
            <a:r>
              <a:rPr lang="nl-BE" altLang="fr-FR" sz="2000" dirty="0"/>
              <a:t> </a:t>
            </a:r>
            <a:r>
              <a:rPr lang="nl-BE" altLang="fr-FR" sz="2000" dirty="0" err="1"/>
              <a:t>car</a:t>
            </a:r>
            <a:r>
              <a:rPr lang="nl-BE" altLang="fr-FR" sz="2000" dirty="0"/>
              <a:t> drivers</a:t>
            </a:r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nl-BE" altLang="fr-FR" sz="2000" dirty="0" err="1"/>
              <a:t>Eliminating</a:t>
            </a:r>
            <a:r>
              <a:rPr lang="nl-BE" altLang="fr-FR" sz="2000" dirty="0"/>
              <a:t> risk </a:t>
            </a:r>
            <a:r>
              <a:rPr lang="nl-BE" altLang="fr-FR" sz="2000" dirty="0" err="1"/>
              <a:t>behaviour</a:t>
            </a:r>
            <a:r>
              <a:rPr lang="nl-BE" altLang="fr-FR" sz="2000" dirty="0"/>
              <a:t> (</a:t>
            </a:r>
            <a:r>
              <a:rPr lang="nl-BE" altLang="fr-FR" sz="2000" dirty="0" err="1"/>
              <a:t>speeding</a:t>
            </a:r>
            <a:r>
              <a:rPr lang="nl-BE" altLang="fr-FR" sz="2000" dirty="0"/>
              <a:t>) in </a:t>
            </a:r>
            <a:r>
              <a:rPr lang="nl-BE" altLang="fr-FR" sz="2000" dirty="0" err="1"/>
              <a:t>young</a:t>
            </a:r>
            <a:r>
              <a:rPr lang="nl-BE" altLang="fr-FR" sz="2000" dirty="0"/>
              <a:t> </a:t>
            </a:r>
            <a:r>
              <a:rPr lang="nl-BE" altLang="fr-FR" sz="2000" dirty="0" err="1"/>
              <a:t>car</a:t>
            </a:r>
            <a:r>
              <a:rPr lang="nl-BE" altLang="fr-FR" sz="2000" dirty="0"/>
              <a:t> drivers</a:t>
            </a:r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nl-BE" altLang="fr-FR" sz="2000" dirty="0" err="1"/>
              <a:t>Lasting</a:t>
            </a:r>
            <a:r>
              <a:rPr lang="nl-BE" altLang="fr-FR" sz="2000" dirty="0"/>
              <a:t> </a:t>
            </a:r>
            <a:r>
              <a:rPr lang="nl-BE" altLang="fr-FR" sz="2000" dirty="0" err="1"/>
              <a:t>behavioural</a:t>
            </a:r>
            <a:r>
              <a:rPr lang="nl-BE" altLang="fr-FR" sz="2000" dirty="0"/>
              <a:t> change: target </a:t>
            </a:r>
            <a:r>
              <a:rPr lang="nl-BE" altLang="fr-FR" sz="2000" dirty="0" err="1"/>
              <a:t>group</a:t>
            </a:r>
            <a:r>
              <a:rPr lang="nl-BE" altLang="fr-FR" sz="2000" dirty="0"/>
              <a:t> </a:t>
            </a:r>
            <a:r>
              <a:rPr lang="nl-BE" altLang="fr-FR" sz="2000" dirty="0" err="1"/>
              <a:t>adapts</a:t>
            </a:r>
            <a:r>
              <a:rPr lang="nl-BE" altLang="fr-FR" sz="2000" dirty="0"/>
              <a:t> speed </a:t>
            </a:r>
            <a:r>
              <a:rPr lang="nl-BE" altLang="fr-FR" sz="2000" dirty="0" err="1"/>
              <a:t>according</a:t>
            </a:r>
            <a:r>
              <a:rPr lang="nl-BE" altLang="fr-FR" sz="2000" dirty="0"/>
              <a:t> </a:t>
            </a:r>
            <a:r>
              <a:rPr lang="nl-BE" altLang="fr-FR" sz="2000" dirty="0" err="1"/>
              <a:t>to</a:t>
            </a:r>
            <a:r>
              <a:rPr lang="nl-BE" altLang="fr-FR" sz="2000" dirty="0"/>
              <a:t> </a:t>
            </a:r>
            <a:r>
              <a:rPr lang="nl-BE" altLang="fr-FR" sz="2000" dirty="0" err="1"/>
              <a:t>circumstances</a:t>
            </a:r>
            <a:r>
              <a:rPr lang="nl-BE" altLang="fr-FR" sz="2000" dirty="0"/>
              <a:t> + </a:t>
            </a:r>
            <a:r>
              <a:rPr lang="nl-BE" altLang="fr-FR" sz="2000" dirty="0" err="1"/>
              <a:t>keeps</a:t>
            </a:r>
            <a:r>
              <a:rPr lang="nl-BE" altLang="fr-FR" sz="2000" dirty="0"/>
              <a:t> </a:t>
            </a:r>
            <a:r>
              <a:rPr lang="nl-BE" altLang="fr-FR" sz="2000" dirty="0" err="1"/>
              <a:t>to</a:t>
            </a:r>
            <a:r>
              <a:rPr lang="nl-BE" altLang="fr-FR" sz="2000" dirty="0"/>
              <a:t> speed limit</a:t>
            </a:r>
          </a:p>
          <a:p>
            <a:pPr eaLnBrk="1" hangingPunct="1"/>
            <a:endParaRPr lang="nl-NL" altLang="fr-FR" sz="2000" dirty="0">
              <a:sym typeface="Wingdings" panose="05000000000000000000" pitchFamily="2" charset="2"/>
            </a:endParaRPr>
          </a:p>
          <a:p>
            <a:pPr eaLnBrk="1" hangingPunct="1"/>
            <a:r>
              <a:rPr lang="nl-NL" altLang="fr-FR" sz="2000" dirty="0">
                <a:sym typeface="Wingdings" panose="05000000000000000000" pitchFamily="2" charset="2"/>
              </a:rPr>
              <a:t> </a:t>
            </a:r>
            <a:r>
              <a:rPr lang="nl-NL" altLang="fr-FR" sz="2000" dirty="0" err="1"/>
              <a:t>influencing</a:t>
            </a:r>
            <a:endParaRPr lang="nl-NL" altLang="fr-FR" sz="2000" dirty="0"/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nl-NL" altLang="fr-FR" sz="2000" dirty="0"/>
              <a:t>Knowledge</a:t>
            </a:r>
          </a:p>
          <a:p>
            <a:pPr marL="57150" lvl="2" indent="-342900">
              <a:buFont typeface="Arial" panose="020B0604020202020204" pitchFamily="34" charset="0"/>
              <a:buChar char="•"/>
            </a:pPr>
            <a:r>
              <a:rPr lang="nl-NL" altLang="fr-FR" sz="1600" dirty="0"/>
              <a:t>Speed </a:t>
            </a:r>
            <a:r>
              <a:rPr lang="nl-NL" altLang="fr-FR" sz="1600" dirty="0" err="1"/>
              <a:t>limits</a:t>
            </a:r>
            <a:endParaRPr lang="nl-NL" altLang="fr-FR" sz="1600" dirty="0"/>
          </a:p>
          <a:p>
            <a:pPr marL="57150" lvl="2" indent="-342900">
              <a:buFont typeface="Arial" panose="020B0604020202020204" pitchFamily="34" charset="0"/>
              <a:buChar char="•"/>
            </a:pPr>
            <a:r>
              <a:rPr lang="nl-NL" altLang="fr-FR" sz="1600" dirty="0" err="1"/>
              <a:t>Risks</a:t>
            </a:r>
            <a:r>
              <a:rPr lang="nl-NL" altLang="fr-FR" sz="1600" dirty="0"/>
              <a:t> of </a:t>
            </a:r>
            <a:r>
              <a:rPr lang="nl-NL" altLang="fr-FR" sz="1600" dirty="0" err="1"/>
              <a:t>speeding</a:t>
            </a:r>
            <a:endParaRPr lang="nl-NL" altLang="fr-FR" sz="1600" dirty="0"/>
          </a:p>
          <a:p>
            <a:pPr marL="57150" lvl="2" indent="-342900">
              <a:buFont typeface="Arial" panose="020B0604020202020204" pitchFamily="34" charset="0"/>
              <a:buChar char="•"/>
            </a:pPr>
            <a:r>
              <a:rPr lang="nl-NL" altLang="fr-FR" sz="1600" dirty="0"/>
              <a:t>…</a:t>
            </a:r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fr-BE" altLang="fr-FR" sz="2000" dirty="0"/>
              <a:t>Attitudes</a:t>
            </a:r>
          </a:p>
          <a:p>
            <a:pPr marL="57150" lvl="2" indent="-342900">
              <a:buFont typeface="Arial" panose="020B0604020202020204" pitchFamily="34" charset="0"/>
              <a:buChar char="•"/>
            </a:pPr>
            <a:r>
              <a:rPr lang="fr-BE" altLang="fr-FR" sz="1600" dirty="0" err="1"/>
              <a:t>Personal</a:t>
            </a:r>
            <a:r>
              <a:rPr lang="fr-BE" altLang="fr-FR" sz="1600" dirty="0"/>
              <a:t> </a:t>
            </a:r>
            <a:r>
              <a:rPr lang="fr-BE" altLang="fr-FR" sz="1600" dirty="0" err="1"/>
              <a:t>risk</a:t>
            </a:r>
            <a:r>
              <a:rPr lang="fr-BE" altLang="fr-FR" sz="1600" dirty="0"/>
              <a:t> perception (‘</a:t>
            </a:r>
            <a:r>
              <a:rPr lang="fr-BE" altLang="fr-FR" sz="1600" dirty="0" err="1"/>
              <a:t>what</a:t>
            </a:r>
            <a:r>
              <a:rPr lang="fr-BE" altLang="fr-FR" sz="1600" dirty="0"/>
              <a:t> </a:t>
            </a:r>
            <a:r>
              <a:rPr lang="fr-BE" altLang="fr-FR" sz="1600" dirty="0" err="1"/>
              <a:t>can</a:t>
            </a:r>
            <a:r>
              <a:rPr lang="fr-BE" altLang="fr-FR" sz="1600" dirty="0"/>
              <a:t> </a:t>
            </a:r>
            <a:r>
              <a:rPr lang="fr-BE" altLang="fr-FR" sz="1600" dirty="0" err="1"/>
              <a:t>happen</a:t>
            </a:r>
            <a:r>
              <a:rPr lang="fr-BE" altLang="fr-FR" sz="1600" dirty="0"/>
              <a:t> to me?’…)</a:t>
            </a:r>
          </a:p>
          <a:p>
            <a:pPr marL="57150" lvl="2" indent="-342900">
              <a:buFont typeface="Arial" panose="020B0604020202020204" pitchFamily="34" charset="0"/>
              <a:buChar char="•"/>
            </a:pPr>
            <a:r>
              <a:rPr lang="fr-BE" altLang="fr-FR" sz="1600" dirty="0" err="1"/>
              <a:t>Perceived</a:t>
            </a:r>
            <a:r>
              <a:rPr lang="fr-BE" altLang="fr-FR" sz="1600" dirty="0"/>
              <a:t> social </a:t>
            </a:r>
            <a:r>
              <a:rPr lang="fr-BE" altLang="fr-FR" sz="1600" dirty="0" err="1"/>
              <a:t>norm</a:t>
            </a:r>
            <a:r>
              <a:rPr lang="fr-BE" altLang="fr-FR" sz="1600" dirty="0"/>
              <a:t> (‘how do </a:t>
            </a:r>
            <a:r>
              <a:rPr lang="fr-BE" altLang="fr-FR" sz="1600" dirty="0" err="1"/>
              <a:t>others</a:t>
            </a:r>
            <a:r>
              <a:rPr lang="fr-BE" altLang="fr-FR" sz="1600" dirty="0"/>
              <a:t> </a:t>
            </a:r>
            <a:r>
              <a:rPr lang="fr-BE" altLang="fr-FR" sz="1600" dirty="0" err="1"/>
              <a:t>think</a:t>
            </a:r>
            <a:r>
              <a:rPr lang="fr-BE" altLang="fr-FR" sz="1600" dirty="0"/>
              <a:t> about…’)</a:t>
            </a:r>
          </a:p>
          <a:p>
            <a:pPr marL="57150" lvl="2" indent="-342900">
              <a:buFont typeface="Arial" panose="020B0604020202020204" pitchFamily="34" charset="0"/>
              <a:buChar char="•"/>
            </a:pPr>
            <a:r>
              <a:rPr lang="fr-BE" altLang="fr-FR" sz="1600" dirty="0"/>
              <a:t>…</a:t>
            </a:r>
          </a:p>
          <a:p>
            <a:pPr marL="57150" lvl="1" indent="-342900" eaLnBrk="1" hangingPunct="1">
              <a:buFont typeface="Arial" panose="020B0604020202020204" pitchFamily="34" charset="0"/>
              <a:buChar char="•"/>
            </a:pPr>
            <a:r>
              <a:rPr lang="fr-BE" altLang="fr-FR" sz="2000" dirty="0" err="1"/>
              <a:t>Behaviour</a:t>
            </a:r>
            <a:endParaRPr lang="fr-BE" altLang="fr-FR" sz="2000" dirty="0"/>
          </a:p>
          <a:p>
            <a:pPr marL="57150" lvl="2" indent="-342900">
              <a:buFont typeface="Arial" panose="020B0604020202020204" pitchFamily="34" charset="0"/>
              <a:buChar char="•"/>
            </a:pPr>
            <a:r>
              <a:rPr lang="fr-BE" altLang="fr-FR" sz="1600" dirty="0"/>
              <a:t>Intention to </a:t>
            </a:r>
            <a:r>
              <a:rPr lang="fr-BE" altLang="fr-FR" sz="1600" dirty="0" err="1"/>
              <a:t>keep</a:t>
            </a:r>
            <a:r>
              <a:rPr lang="fr-BE" altLang="fr-FR" sz="1600" dirty="0"/>
              <a:t> to the speed </a:t>
            </a:r>
            <a:r>
              <a:rPr lang="fr-BE" altLang="fr-FR" sz="1600" dirty="0" err="1"/>
              <a:t>limit</a:t>
            </a:r>
            <a:endParaRPr lang="fr-BE" altLang="fr-FR" sz="1600" dirty="0"/>
          </a:p>
          <a:p>
            <a:pPr marL="57150" lvl="2" indent="-342900">
              <a:buFont typeface="Arial" panose="020B0604020202020204" pitchFamily="34" charset="0"/>
              <a:buChar char="•"/>
            </a:pPr>
            <a:r>
              <a:rPr lang="fr-BE" altLang="fr-FR" sz="1600" dirty="0"/>
              <a:t>Speed </a:t>
            </a:r>
            <a:r>
              <a:rPr lang="fr-BE" altLang="fr-FR" sz="1600" dirty="0" err="1"/>
              <a:t>choice</a:t>
            </a:r>
            <a:r>
              <a:rPr lang="fr-BE" altLang="fr-FR" sz="1600" dirty="0"/>
              <a:t> in </a:t>
            </a:r>
            <a:r>
              <a:rPr lang="fr-BE" altLang="fr-FR" sz="1600" dirty="0" err="1"/>
              <a:t>specific</a:t>
            </a:r>
            <a:r>
              <a:rPr lang="fr-BE" altLang="fr-FR" sz="1600" dirty="0"/>
              <a:t> </a:t>
            </a:r>
            <a:r>
              <a:rPr lang="fr-BE" altLang="fr-FR" sz="1600" dirty="0" err="1"/>
              <a:t>circumstances</a:t>
            </a:r>
            <a:endParaRPr lang="nl-NL" altLang="fr-FR" sz="1600" dirty="0"/>
          </a:p>
        </p:txBody>
      </p:sp>
      <p:sp>
        <p:nvSpPr>
          <p:cNvPr id="5" name="Rechteraccolade 4"/>
          <p:cNvSpPr/>
          <p:nvPr/>
        </p:nvSpPr>
        <p:spPr>
          <a:xfrm>
            <a:off x="5220072" y="3584724"/>
            <a:ext cx="288032" cy="207652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kstvak 5"/>
          <p:cNvSpPr txBox="1"/>
          <p:nvPr/>
        </p:nvSpPr>
        <p:spPr>
          <a:xfrm>
            <a:off x="5580112" y="4197672"/>
            <a:ext cx="3106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altLang="fr-FR" sz="3000" dirty="0" err="1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intermediairy</a:t>
            </a:r>
            <a:r>
              <a:rPr lang="fr-BE" altLang="fr-FR" sz="3000" dirty="0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 / </a:t>
            </a:r>
            <a:r>
              <a:rPr lang="fr-BE" altLang="fr-FR" sz="3000" dirty="0" err="1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specific</a:t>
            </a:r>
            <a:r>
              <a:rPr lang="fr-BE" altLang="fr-FR" sz="3000" dirty="0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 </a:t>
            </a:r>
            <a:r>
              <a:rPr lang="fr-BE" altLang="fr-FR" sz="3000" b="0" dirty="0">
                <a:solidFill>
                  <a:srgbClr val="93006D"/>
                </a:solidFill>
                <a:latin typeface="Calibri"/>
                <a:cs typeface="+mn-cs"/>
                <a:sym typeface="Wingdings" panose="05000000000000000000" pitchFamily="2" charset="2"/>
              </a:rPr>
              <a:t>objectives</a:t>
            </a:r>
            <a:endParaRPr lang="nl-BE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672" y="1745363"/>
            <a:ext cx="3105328" cy="174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82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/>
              <a:t>Challenges</a:t>
            </a:r>
            <a:endParaRPr lang="nl-NL" altLang="fr-FR" dirty="0"/>
          </a:p>
        </p:txBody>
      </p:sp>
      <p:sp>
        <p:nvSpPr>
          <p:cNvPr id="40963" name="Tijdelijke aanduiding voor inhoud 3"/>
          <p:cNvSpPr>
            <a:spLocks noGrp="1"/>
          </p:cNvSpPr>
          <p:nvPr>
            <p:ph idx="1"/>
          </p:nvPr>
        </p:nvSpPr>
        <p:spPr>
          <a:xfrm>
            <a:off x="990600" y="1739901"/>
            <a:ext cx="4229472" cy="4114800"/>
          </a:xfrm>
        </p:spPr>
        <p:txBody>
          <a:bodyPr>
            <a:normAutofit fontScale="70000" lnSpcReduction="20000"/>
          </a:bodyPr>
          <a:lstStyle/>
          <a:p>
            <a:pPr indent="0" eaLnBrk="1" hangingPunct="1">
              <a:defRPr/>
            </a:pPr>
            <a:r>
              <a:rPr lang="nl-BE" altLang="fr-FR" dirty="0" err="1"/>
              <a:t>Mindset</a:t>
            </a:r>
            <a:endParaRPr lang="nl-BE" altLang="fr-FR" dirty="0"/>
          </a:p>
          <a:p>
            <a:pPr indent="0" eaLnBrk="1" hangingPunct="1">
              <a:defRPr/>
            </a:pPr>
            <a:r>
              <a:rPr lang="nl-BE" altLang="fr-FR" dirty="0"/>
              <a:t>‘</a:t>
            </a:r>
            <a:r>
              <a:rPr lang="en-US" altLang="fr-FR" dirty="0"/>
              <a:t>Common good vs. individual freedom</a:t>
            </a:r>
            <a:r>
              <a:rPr lang="nl-BE" altLang="fr-FR" dirty="0">
                <a:sym typeface="Symbol" pitchFamily="18" charset="2"/>
              </a:rPr>
              <a:t>’</a:t>
            </a:r>
          </a:p>
          <a:p>
            <a:pPr lvl="1" indent="0">
              <a:defRPr/>
            </a:pPr>
            <a:r>
              <a:rPr lang="nl-BE" altLang="fr-FR" dirty="0" err="1"/>
              <a:t>Advantages</a:t>
            </a:r>
            <a:r>
              <a:rPr lang="nl-BE" altLang="fr-FR" dirty="0"/>
              <a:t> of </a:t>
            </a:r>
            <a:r>
              <a:rPr lang="nl-BE" altLang="fr-FR" b="1" dirty="0" err="1"/>
              <a:t>unsafe</a:t>
            </a:r>
            <a:r>
              <a:rPr lang="nl-BE" altLang="fr-FR" b="1" dirty="0"/>
              <a:t> </a:t>
            </a:r>
            <a:r>
              <a:rPr lang="nl-BE" altLang="fr-FR" dirty="0" err="1"/>
              <a:t>behaviour</a:t>
            </a:r>
            <a:r>
              <a:rPr lang="nl-BE" altLang="fr-FR" dirty="0"/>
              <a:t>: </a:t>
            </a:r>
            <a:r>
              <a:rPr lang="nl-BE" altLang="fr-FR" b="1" dirty="0" err="1"/>
              <a:t>clear</a:t>
            </a:r>
            <a:endParaRPr lang="nl-BE" altLang="fr-FR" b="1" dirty="0"/>
          </a:p>
          <a:p>
            <a:pPr lvl="2" indent="0">
              <a:defRPr/>
            </a:pPr>
            <a:r>
              <a:rPr lang="nl-BE" altLang="fr-FR" dirty="0" err="1"/>
              <a:t>Often</a:t>
            </a:r>
            <a:r>
              <a:rPr lang="nl-BE" altLang="fr-FR" dirty="0"/>
              <a:t> direct </a:t>
            </a:r>
          </a:p>
          <a:p>
            <a:pPr lvl="2" indent="0">
              <a:defRPr/>
            </a:pPr>
            <a:r>
              <a:rPr lang="nl-BE" altLang="fr-FR" dirty="0" err="1"/>
              <a:t>Often</a:t>
            </a:r>
            <a:r>
              <a:rPr lang="nl-BE" altLang="fr-FR" dirty="0"/>
              <a:t> </a:t>
            </a:r>
            <a:r>
              <a:rPr lang="nl-BE" altLang="fr-FR" dirty="0" err="1"/>
              <a:t>tangible</a:t>
            </a:r>
            <a:r>
              <a:rPr lang="nl-BE" altLang="fr-FR" dirty="0"/>
              <a:t> &amp; concrete</a:t>
            </a:r>
          </a:p>
          <a:p>
            <a:pPr lvl="2" indent="0">
              <a:defRPr/>
            </a:pPr>
            <a:r>
              <a:rPr lang="nl-BE" altLang="fr-FR" dirty="0" err="1"/>
              <a:t>Often</a:t>
            </a:r>
            <a:r>
              <a:rPr lang="nl-BE" altLang="fr-FR" dirty="0"/>
              <a:t> personal (</a:t>
            </a:r>
            <a:r>
              <a:rPr lang="nl-BE" altLang="fr-FR" dirty="0" err="1"/>
              <a:t>speeding</a:t>
            </a:r>
            <a:r>
              <a:rPr lang="nl-BE" altLang="fr-FR" dirty="0"/>
              <a:t> </a:t>
            </a:r>
            <a:r>
              <a:rPr lang="nl-BE" altLang="fr-FR" dirty="0">
                <a:sym typeface="Wingdings" pitchFamily="2" charset="2"/>
              </a:rPr>
              <a:t> ‘</a:t>
            </a:r>
            <a:r>
              <a:rPr lang="nl-BE" altLang="fr-FR" dirty="0" err="1">
                <a:sym typeface="Wingdings" pitchFamily="2" charset="2"/>
              </a:rPr>
              <a:t>gaining</a:t>
            </a:r>
            <a:r>
              <a:rPr lang="nl-BE" altLang="fr-FR" dirty="0">
                <a:sym typeface="Wingdings" pitchFamily="2" charset="2"/>
              </a:rPr>
              <a:t> time’)</a:t>
            </a:r>
            <a:endParaRPr lang="nl-BE" altLang="fr-FR" dirty="0"/>
          </a:p>
          <a:p>
            <a:pPr lvl="1" indent="0">
              <a:defRPr/>
            </a:pPr>
            <a:r>
              <a:rPr lang="nl-BE" altLang="fr-FR" dirty="0" err="1"/>
              <a:t>Advantages</a:t>
            </a:r>
            <a:r>
              <a:rPr lang="nl-BE" altLang="fr-FR" dirty="0"/>
              <a:t> of </a:t>
            </a:r>
            <a:r>
              <a:rPr lang="nl-BE" altLang="fr-FR" b="1" dirty="0"/>
              <a:t>safe </a:t>
            </a:r>
            <a:r>
              <a:rPr lang="nl-BE" altLang="fr-FR" dirty="0" err="1"/>
              <a:t>behaviour</a:t>
            </a:r>
            <a:r>
              <a:rPr lang="nl-BE" altLang="fr-FR" dirty="0"/>
              <a:t>: </a:t>
            </a:r>
            <a:br>
              <a:rPr lang="nl-BE" altLang="fr-FR" dirty="0"/>
            </a:br>
            <a:r>
              <a:rPr lang="nl-BE" altLang="fr-FR" b="1" dirty="0" err="1"/>
              <a:t>less</a:t>
            </a:r>
            <a:r>
              <a:rPr lang="nl-BE" altLang="fr-FR" b="1" dirty="0"/>
              <a:t> </a:t>
            </a:r>
            <a:r>
              <a:rPr lang="nl-BE" altLang="fr-FR" b="1" dirty="0" err="1"/>
              <a:t>clear</a:t>
            </a:r>
            <a:endParaRPr lang="nl-BE" altLang="fr-FR" b="1" dirty="0"/>
          </a:p>
          <a:p>
            <a:pPr lvl="2" indent="0">
              <a:defRPr/>
            </a:pPr>
            <a:r>
              <a:rPr lang="nl-BE" altLang="fr-FR" dirty="0" err="1"/>
              <a:t>Often</a:t>
            </a:r>
            <a:r>
              <a:rPr lang="nl-BE" altLang="fr-FR" dirty="0"/>
              <a:t> indirect</a:t>
            </a:r>
          </a:p>
          <a:p>
            <a:pPr lvl="2" indent="0">
              <a:defRPr/>
            </a:pPr>
            <a:r>
              <a:rPr lang="nl-BE" altLang="fr-FR" dirty="0" err="1"/>
              <a:t>Not</a:t>
            </a:r>
            <a:r>
              <a:rPr lang="nl-BE" altLang="fr-FR" dirty="0"/>
              <a:t> </a:t>
            </a:r>
            <a:r>
              <a:rPr lang="nl-BE" altLang="fr-FR" dirty="0" err="1"/>
              <a:t>tangible</a:t>
            </a:r>
            <a:r>
              <a:rPr lang="nl-BE" altLang="fr-FR" dirty="0"/>
              <a:t>, </a:t>
            </a:r>
            <a:r>
              <a:rPr lang="nl-BE" altLang="fr-FR" dirty="0" err="1"/>
              <a:t>less</a:t>
            </a:r>
            <a:r>
              <a:rPr lang="nl-BE" altLang="fr-FR" dirty="0"/>
              <a:t> concrete (‘</a:t>
            </a:r>
            <a:r>
              <a:rPr lang="nl-BE" altLang="fr-FR" dirty="0" err="1"/>
              <a:t>reduced</a:t>
            </a:r>
            <a:r>
              <a:rPr lang="nl-BE" altLang="fr-FR" dirty="0"/>
              <a:t> risk’)</a:t>
            </a:r>
          </a:p>
          <a:p>
            <a:pPr lvl="2" indent="0">
              <a:defRPr/>
            </a:pPr>
            <a:r>
              <a:rPr lang="nl-BE" altLang="fr-FR" dirty="0" err="1"/>
              <a:t>Less</a:t>
            </a:r>
            <a:r>
              <a:rPr lang="nl-BE" altLang="fr-FR" dirty="0"/>
              <a:t> personal (‘</a:t>
            </a:r>
            <a:r>
              <a:rPr lang="nl-BE" altLang="fr-FR" dirty="0" err="1"/>
              <a:t>wellbeing</a:t>
            </a:r>
            <a:r>
              <a:rPr lang="nl-BE" altLang="fr-FR" dirty="0"/>
              <a:t> of </a:t>
            </a:r>
            <a:r>
              <a:rPr lang="nl-BE" altLang="fr-FR" dirty="0" err="1"/>
              <a:t>others</a:t>
            </a:r>
            <a:r>
              <a:rPr lang="nl-BE" altLang="fr-FR" dirty="0"/>
              <a:t>’)</a:t>
            </a:r>
          </a:p>
          <a:p>
            <a:pPr lvl="2" indent="0">
              <a:defRPr/>
            </a:pPr>
            <a:endParaRPr lang="nl-BE" altLang="fr-FR" dirty="0"/>
          </a:p>
          <a:p>
            <a:pPr indent="0" eaLnBrk="1" hangingPunct="1">
              <a:defRPr/>
            </a:pPr>
            <a:r>
              <a:rPr lang="nl-BE" altLang="fr-FR" dirty="0" err="1"/>
              <a:t>Organisational</a:t>
            </a:r>
            <a:endParaRPr lang="nl-BE" altLang="fr-FR" dirty="0"/>
          </a:p>
          <a:p>
            <a:pPr lvl="1" indent="0">
              <a:defRPr/>
            </a:pPr>
            <a:r>
              <a:rPr lang="nl-BE" altLang="fr-FR" dirty="0"/>
              <a:t>Small budgets</a:t>
            </a:r>
          </a:p>
          <a:p>
            <a:pPr lvl="1" indent="0">
              <a:defRPr/>
            </a:pPr>
            <a:r>
              <a:rPr lang="nl-BE" altLang="fr-FR" dirty="0" err="1"/>
              <a:t>Not</a:t>
            </a:r>
            <a:r>
              <a:rPr lang="nl-BE" altLang="fr-FR" dirty="0"/>
              <a:t> </a:t>
            </a:r>
            <a:r>
              <a:rPr lang="nl-BE" altLang="fr-FR" dirty="0" err="1"/>
              <a:t>all</a:t>
            </a:r>
            <a:r>
              <a:rPr lang="nl-BE" altLang="fr-FR" dirty="0"/>
              <a:t> </a:t>
            </a:r>
            <a:r>
              <a:rPr lang="nl-BE" altLang="fr-FR" dirty="0" err="1"/>
              <a:t>knowledge</a:t>
            </a:r>
            <a:r>
              <a:rPr lang="nl-BE" altLang="fr-FR" dirty="0"/>
              <a:t> in-house</a:t>
            </a:r>
          </a:p>
          <a:p>
            <a:pPr lvl="1" indent="0">
              <a:defRPr/>
            </a:pPr>
            <a:r>
              <a:rPr lang="nl-BE" altLang="fr-FR" dirty="0">
                <a:sym typeface="Wingdings" panose="05000000000000000000" pitchFamily="2" charset="2"/>
              </a:rPr>
              <a:t> </a:t>
            </a:r>
            <a:r>
              <a:rPr lang="nl-BE" altLang="fr-FR" dirty="0" err="1">
                <a:sym typeface="Wingdings" panose="05000000000000000000" pitchFamily="2" charset="2"/>
              </a:rPr>
              <a:t>Need</a:t>
            </a:r>
            <a:r>
              <a:rPr lang="nl-BE" altLang="fr-FR" dirty="0">
                <a:sym typeface="Wingdings" panose="05000000000000000000" pitchFamily="2" charset="2"/>
              </a:rPr>
              <a:t> </a:t>
            </a:r>
            <a:r>
              <a:rPr lang="nl-BE" altLang="fr-FR" dirty="0" err="1">
                <a:sym typeface="Wingdings" panose="05000000000000000000" pitchFamily="2" charset="2"/>
              </a:rPr>
              <a:t>for</a:t>
            </a:r>
            <a:r>
              <a:rPr lang="nl-BE" altLang="fr-FR" dirty="0">
                <a:sym typeface="Wingdings" panose="05000000000000000000" pitchFamily="2" charset="2"/>
              </a:rPr>
              <a:t> cooperation</a:t>
            </a:r>
            <a:endParaRPr lang="nl-BE" altLang="fr-FR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071" y="1739901"/>
            <a:ext cx="3744923" cy="195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65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/>
              <a:t>obstacles</a:t>
            </a:r>
            <a:endParaRPr lang="nl-NL" altLang="fr-FR" dirty="0"/>
          </a:p>
        </p:txBody>
      </p:sp>
      <p:sp>
        <p:nvSpPr>
          <p:cNvPr id="47107" name="Tijdelijke aanduiding voor inhoud 3"/>
          <p:cNvSpPr>
            <a:spLocks noGrp="1"/>
          </p:cNvSpPr>
          <p:nvPr>
            <p:ph idx="1"/>
          </p:nvPr>
        </p:nvSpPr>
        <p:spPr>
          <a:xfrm>
            <a:off x="990600" y="1739901"/>
            <a:ext cx="4733528" cy="41148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nl-NL" altLang="fr-FR" dirty="0"/>
              <a:t>Information </a:t>
            </a:r>
            <a:r>
              <a:rPr lang="nl-NL" altLang="fr-FR" dirty="0" err="1"/>
              <a:t>overload</a:t>
            </a:r>
            <a:endParaRPr lang="nl-NL" altLang="fr-FR" dirty="0"/>
          </a:p>
          <a:p>
            <a:pPr lvl="2" indent="0">
              <a:buClr>
                <a:schemeClr val="accent2"/>
              </a:buClr>
            </a:pPr>
            <a:r>
              <a:rPr lang="nl-NL" altLang="fr-FR" dirty="0"/>
              <a:t>Daily </a:t>
            </a:r>
            <a:r>
              <a:rPr lang="nl-NL" altLang="fr-FR" dirty="0" err="1"/>
              <a:t>news</a:t>
            </a:r>
            <a:r>
              <a:rPr lang="nl-NL" altLang="fr-FR" dirty="0"/>
              <a:t> </a:t>
            </a:r>
            <a:r>
              <a:rPr lang="nl-NL" altLang="fr-FR" dirty="0" err="1"/>
              <a:t>avalanche</a:t>
            </a:r>
            <a:r>
              <a:rPr lang="nl-NL" altLang="fr-FR" dirty="0"/>
              <a:t> </a:t>
            </a:r>
            <a:r>
              <a:rPr lang="nl-NL" altLang="fr-FR" dirty="0">
                <a:sym typeface="Wingdings" panose="05000000000000000000" pitchFamily="2" charset="2"/>
              </a:rPr>
              <a:t> </a:t>
            </a:r>
            <a:r>
              <a:rPr lang="nl-NL" altLang="fr-FR" dirty="0" err="1">
                <a:sym typeface="Wingdings" panose="05000000000000000000" pitchFamily="2" charset="2"/>
              </a:rPr>
              <a:t>habituation</a:t>
            </a:r>
            <a:endParaRPr lang="nl-NL" altLang="fr-FR" dirty="0"/>
          </a:p>
          <a:p>
            <a:pPr lvl="2" indent="0">
              <a:buClr>
                <a:schemeClr val="accent2"/>
              </a:buClr>
            </a:pPr>
            <a:r>
              <a:rPr lang="nl-NL" altLang="fr-FR" dirty="0"/>
              <a:t>Too </a:t>
            </a:r>
            <a:r>
              <a:rPr lang="nl-NL" altLang="fr-FR" dirty="0" err="1"/>
              <a:t>many</a:t>
            </a:r>
            <a:r>
              <a:rPr lang="nl-NL" altLang="fr-FR" dirty="0"/>
              <a:t> </a:t>
            </a:r>
            <a:r>
              <a:rPr lang="nl-NL" altLang="fr-FR" dirty="0" err="1"/>
              <a:t>messages</a:t>
            </a:r>
            <a:r>
              <a:rPr lang="nl-NL" altLang="fr-FR" dirty="0"/>
              <a:t> </a:t>
            </a:r>
            <a:r>
              <a:rPr lang="nl-NL" altLang="fr-FR" dirty="0">
                <a:sym typeface="Wingdings" panose="05000000000000000000" pitchFamily="2" charset="2"/>
              </a:rPr>
              <a:t> </a:t>
            </a:r>
            <a:r>
              <a:rPr lang="nl-NL" altLang="fr-FR" dirty="0" err="1">
                <a:sym typeface="Wingdings" panose="05000000000000000000" pitchFamily="2" charset="2"/>
              </a:rPr>
              <a:t>lack</a:t>
            </a:r>
            <a:r>
              <a:rPr lang="nl-NL" altLang="fr-FR" dirty="0">
                <a:sym typeface="Wingdings" panose="05000000000000000000" pitchFamily="2" charset="2"/>
              </a:rPr>
              <a:t> of </a:t>
            </a:r>
            <a:r>
              <a:rPr lang="nl-NL" altLang="fr-FR" dirty="0" err="1">
                <a:sym typeface="Wingdings" panose="05000000000000000000" pitchFamily="2" charset="2"/>
              </a:rPr>
              <a:t>clarity</a:t>
            </a:r>
            <a:endParaRPr lang="nl-NL" altLang="fr-FR" dirty="0"/>
          </a:p>
          <a:p>
            <a:pPr lvl="1"/>
            <a:r>
              <a:rPr lang="nl-BE" altLang="fr-FR" dirty="0" err="1"/>
              <a:t>Social</a:t>
            </a:r>
            <a:r>
              <a:rPr lang="nl-BE" altLang="fr-FR" dirty="0"/>
              <a:t> trends</a:t>
            </a:r>
          </a:p>
          <a:p>
            <a:pPr lvl="2"/>
            <a:r>
              <a:rPr lang="nl-BE" altLang="fr-FR" dirty="0"/>
              <a:t>E.g. speed as </a:t>
            </a:r>
            <a:r>
              <a:rPr lang="nl-BE" altLang="fr-FR" dirty="0" err="1"/>
              <a:t>highly</a:t>
            </a:r>
            <a:r>
              <a:rPr lang="nl-BE" altLang="fr-FR" dirty="0"/>
              <a:t> </a:t>
            </a:r>
            <a:r>
              <a:rPr lang="nl-BE" altLang="fr-FR" dirty="0" err="1"/>
              <a:t>positive</a:t>
            </a:r>
            <a:r>
              <a:rPr lang="nl-BE" altLang="fr-FR" dirty="0"/>
              <a:t> </a:t>
            </a:r>
            <a:r>
              <a:rPr lang="nl-BE" altLang="fr-FR" dirty="0" err="1"/>
              <a:t>quality</a:t>
            </a:r>
            <a:endParaRPr lang="nl-BE" altLang="fr-FR" dirty="0"/>
          </a:p>
          <a:p>
            <a:pPr lvl="2"/>
            <a:r>
              <a:rPr lang="nl-BE" altLang="fr-FR" dirty="0"/>
              <a:t>E.g. </a:t>
            </a:r>
            <a:r>
              <a:rPr lang="nl-BE" altLang="fr-FR" dirty="0" err="1"/>
              <a:t>being</a:t>
            </a:r>
            <a:r>
              <a:rPr lang="nl-BE" altLang="fr-FR" dirty="0"/>
              <a:t> </a:t>
            </a:r>
            <a:r>
              <a:rPr lang="nl-BE" altLang="fr-FR" dirty="0" err="1"/>
              <a:t>permanently</a:t>
            </a:r>
            <a:r>
              <a:rPr lang="nl-BE" altLang="fr-FR" dirty="0"/>
              <a:t> </a:t>
            </a:r>
            <a:r>
              <a:rPr lang="nl-BE" altLang="fr-FR" dirty="0" err="1"/>
              <a:t>available</a:t>
            </a:r>
            <a:endParaRPr lang="nl-NL" altLang="fr-FR" dirty="0"/>
          </a:p>
          <a:p>
            <a:pPr lvl="1"/>
            <a:r>
              <a:rPr lang="nl-NL" altLang="fr-FR" dirty="0" err="1"/>
              <a:t>Problems</a:t>
            </a:r>
            <a:r>
              <a:rPr lang="nl-NL" altLang="fr-FR" dirty="0"/>
              <a:t> </a:t>
            </a:r>
            <a:r>
              <a:rPr lang="nl-NL" altLang="fr-FR" dirty="0" err="1"/>
              <a:t>to</a:t>
            </a:r>
            <a:r>
              <a:rPr lang="nl-NL" altLang="fr-FR" dirty="0"/>
              <a:t> </a:t>
            </a:r>
            <a:r>
              <a:rPr lang="nl-NL" altLang="fr-FR" dirty="0" err="1"/>
              <a:t>understand</a:t>
            </a:r>
            <a:r>
              <a:rPr lang="nl-NL" altLang="fr-FR" dirty="0"/>
              <a:t> </a:t>
            </a:r>
            <a:r>
              <a:rPr lang="nl-NL" altLang="fr-FR" dirty="0" err="1"/>
              <a:t>the</a:t>
            </a:r>
            <a:r>
              <a:rPr lang="nl-NL" altLang="fr-FR" dirty="0"/>
              <a:t> </a:t>
            </a:r>
            <a:r>
              <a:rPr lang="nl-NL" altLang="fr-FR" dirty="0" err="1"/>
              <a:t>message</a:t>
            </a:r>
            <a:endParaRPr lang="nl-NL" altLang="fr-FR" dirty="0"/>
          </a:p>
          <a:p>
            <a:pPr lvl="2" indent="0">
              <a:buClr>
                <a:schemeClr val="accent2"/>
              </a:buClr>
            </a:pPr>
            <a:r>
              <a:rPr lang="nl-NL" altLang="fr-FR" dirty="0"/>
              <a:t>Too </a:t>
            </a:r>
            <a:r>
              <a:rPr lang="nl-NL" altLang="fr-FR" dirty="0" err="1"/>
              <a:t>difficult</a:t>
            </a:r>
            <a:r>
              <a:rPr lang="nl-NL" altLang="fr-FR" dirty="0"/>
              <a:t>, </a:t>
            </a:r>
            <a:r>
              <a:rPr lang="nl-NL" altLang="fr-FR" dirty="0" err="1"/>
              <a:t>too</a:t>
            </a:r>
            <a:r>
              <a:rPr lang="nl-NL" altLang="fr-FR" dirty="0"/>
              <a:t> abstract (</a:t>
            </a:r>
            <a:r>
              <a:rPr lang="nl-NL" altLang="fr-FR" dirty="0" err="1"/>
              <a:t>icons</a:t>
            </a:r>
            <a:r>
              <a:rPr lang="nl-NL" altLang="fr-FR" dirty="0"/>
              <a:t>, </a:t>
            </a:r>
            <a:r>
              <a:rPr lang="nl-NL" altLang="fr-FR" dirty="0" err="1"/>
              <a:t>symbols</a:t>
            </a:r>
            <a:r>
              <a:rPr lang="nl-NL" altLang="fr-FR" dirty="0"/>
              <a:t>)</a:t>
            </a:r>
          </a:p>
          <a:p>
            <a:pPr lvl="2" indent="0">
              <a:buClr>
                <a:schemeClr val="accent2"/>
              </a:buClr>
            </a:pPr>
            <a:r>
              <a:rPr lang="nl-NL" altLang="fr-FR" dirty="0"/>
              <a:t>Double </a:t>
            </a:r>
            <a:r>
              <a:rPr lang="nl-NL" altLang="fr-FR" dirty="0" err="1"/>
              <a:t>meanings</a:t>
            </a:r>
            <a:r>
              <a:rPr lang="nl-NL" altLang="fr-FR" dirty="0"/>
              <a:t>, </a:t>
            </a:r>
            <a:r>
              <a:rPr lang="nl-NL" altLang="fr-FR" dirty="0" err="1"/>
              <a:t>humour</a:t>
            </a:r>
            <a:r>
              <a:rPr lang="nl-NL" altLang="fr-FR" dirty="0"/>
              <a:t>,</a:t>
            </a:r>
            <a:r>
              <a:rPr lang="nl-BE" altLang="fr-FR" dirty="0"/>
              <a:t> </a:t>
            </a:r>
            <a:r>
              <a:rPr lang="nl-BE" altLang="fr-FR" dirty="0" err="1"/>
              <a:t>mindbreakers</a:t>
            </a:r>
            <a:r>
              <a:rPr lang="nl-BE" altLang="fr-FR" dirty="0"/>
              <a:t>…</a:t>
            </a:r>
          </a:p>
        </p:txBody>
      </p:sp>
      <p:pic>
        <p:nvPicPr>
          <p:cNvPr id="47108" name="Picture 4" descr="Steenhuffel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05064"/>
            <a:ext cx="1371600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691107"/>
            <a:ext cx="2965139" cy="200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32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Cast- project</a:t>
            </a:r>
            <a:br>
              <a:rPr lang="nl-BE" dirty="0" smtClean="0"/>
            </a:br>
            <a:r>
              <a:rPr lang="nl-BE" sz="4400" dirty="0" err="1" smtClean="0"/>
              <a:t>the</a:t>
            </a:r>
            <a:r>
              <a:rPr lang="nl-BE" sz="4400" dirty="0" smtClean="0"/>
              <a:t> </a:t>
            </a:r>
            <a:r>
              <a:rPr lang="nl-BE" sz="4400" dirty="0" err="1" smtClean="0"/>
              <a:t>campaign</a:t>
            </a:r>
            <a:r>
              <a:rPr lang="nl-BE" sz="4400" dirty="0" smtClean="0"/>
              <a:t> </a:t>
            </a:r>
            <a:r>
              <a:rPr lang="nl-BE" sz="4400" dirty="0" err="1" smtClean="0"/>
              <a:t>cycle</a:t>
            </a:r>
            <a:r>
              <a:rPr lang="nl-BE" dirty="0" smtClean="0"/>
              <a:t/>
            </a:r>
            <a:br>
              <a:rPr lang="nl-BE" dirty="0" smtClean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83000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altLang="fr-FR" sz="4400" dirty="0"/>
              <a:t>CAST</a:t>
            </a:r>
            <a:endParaRPr lang="nl-NL" altLang="fr-FR" sz="4400" dirty="0"/>
          </a:p>
        </p:txBody>
      </p:sp>
      <p:sp>
        <p:nvSpPr>
          <p:cNvPr id="51203" name="Rectangle 3"/>
          <p:cNvSpPr>
            <a:spLocks noGrp="1"/>
          </p:cNvSpPr>
          <p:nvPr>
            <p:ph idx="1"/>
          </p:nvPr>
        </p:nvSpPr>
        <p:spPr>
          <a:xfrm>
            <a:off x="990600" y="1739901"/>
            <a:ext cx="5813648" cy="4114800"/>
          </a:xfrm>
        </p:spPr>
        <p:txBody>
          <a:bodyPr>
            <a:normAutofit fontScale="77500" lnSpcReduction="20000"/>
          </a:bodyPr>
          <a:lstStyle/>
          <a:p>
            <a:pPr marL="114300" indent="-457200">
              <a:buFont typeface="Arial" panose="020B0604020202020204" pitchFamily="34" charset="0"/>
              <a:buChar char="•"/>
            </a:pPr>
            <a:r>
              <a:rPr lang="en-US" altLang="fr-FR" b="1" dirty="0"/>
              <a:t>C</a:t>
            </a:r>
            <a:r>
              <a:rPr lang="en-US" altLang="fr-FR" dirty="0"/>
              <a:t>ampaigns and </a:t>
            </a:r>
            <a:r>
              <a:rPr lang="en-US" altLang="fr-FR" b="1" dirty="0"/>
              <a:t>A</a:t>
            </a:r>
            <a:r>
              <a:rPr lang="en-US" altLang="fr-FR" dirty="0"/>
              <a:t>wareness-raising </a:t>
            </a:r>
            <a:r>
              <a:rPr lang="en-US" altLang="fr-FR" b="1" dirty="0"/>
              <a:t>S</a:t>
            </a:r>
            <a:r>
              <a:rPr lang="en-US" altLang="fr-FR" dirty="0"/>
              <a:t>trategies in </a:t>
            </a:r>
            <a:r>
              <a:rPr lang="en-US" altLang="fr-FR" b="1" dirty="0"/>
              <a:t>T</a:t>
            </a:r>
            <a:r>
              <a:rPr lang="en-US" altLang="fr-FR" dirty="0"/>
              <a:t>raffic Safety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en-US" altLang="fr-FR" dirty="0"/>
              <a:t>European research project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en-US" altLang="fr-FR" dirty="0"/>
              <a:t>19 partners, 15 countries, 2007-2009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en-US" altLang="fr-FR" dirty="0"/>
              <a:t>Co-financed by European Commission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en-US" altLang="fr-FR" dirty="0"/>
              <a:t>Coordinator: Belgian Road Safety Institute (IBSR-BIVV)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en-US" altLang="fr-FR" dirty="0"/>
              <a:t>Objectives:</a:t>
            </a:r>
          </a:p>
          <a:p>
            <a:pPr marL="114300" lvl="1" indent="-457200">
              <a:buFont typeface="Arial" panose="020B0604020202020204" pitchFamily="34" charset="0"/>
              <a:buChar char="•"/>
            </a:pPr>
            <a:r>
              <a:rPr lang="en-US" altLang="fr-FR" dirty="0"/>
              <a:t>Increase effectiveness of road safety awareness raising campaigns</a:t>
            </a:r>
          </a:p>
          <a:p>
            <a:pPr marL="114300" lvl="1" indent="-457200">
              <a:buFont typeface="Arial" panose="020B0604020202020204" pitchFamily="34" charset="0"/>
              <a:buChar char="•"/>
            </a:pPr>
            <a:r>
              <a:rPr lang="en-US" altLang="fr-FR" dirty="0"/>
              <a:t>Provide practical tools for campaign practitioners</a:t>
            </a:r>
          </a:p>
          <a:p>
            <a:pPr eaLnBrk="1" hangingPunct="1"/>
            <a:endParaRPr lang="nl-BE" altLang="fr-FR" dirty="0"/>
          </a:p>
          <a:p>
            <a:pPr eaLnBrk="1" hangingPunct="1"/>
            <a:endParaRPr lang="nl-NL" altLang="fr-FR" dirty="0"/>
          </a:p>
        </p:txBody>
      </p:sp>
      <p:pic>
        <p:nvPicPr>
          <p:cNvPr id="51204" name="Picture 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055" y="3114961"/>
            <a:ext cx="1439863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5" name="Picture 5" descr="logo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593" y="1844824"/>
            <a:ext cx="158432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488" y="4354946"/>
            <a:ext cx="1970533" cy="94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79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CAST – </a:t>
            </a:r>
            <a:r>
              <a:rPr lang="nl-BE" dirty="0" err="1"/>
              <a:t>core</a:t>
            </a:r>
            <a:r>
              <a:rPr lang="nl-BE" dirty="0"/>
              <a:t> </a:t>
            </a:r>
            <a:r>
              <a:rPr lang="nl-BE" dirty="0" err="1"/>
              <a:t>questions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0600" y="1739901"/>
            <a:ext cx="538160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Do campaigns </a:t>
            </a:r>
            <a:r>
              <a:rPr lang="en-US" b="1" dirty="0"/>
              <a:t>work</a:t>
            </a:r>
            <a:r>
              <a:rPr lang="en-US" dirty="0"/>
              <a:t>?</a:t>
            </a:r>
          </a:p>
          <a:p>
            <a:r>
              <a:rPr lang="en-US" dirty="0"/>
              <a:t>How </a:t>
            </a:r>
            <a:r>
              <a:rPr lang="en-US" b="1" dirty="0"/>
              <a:t>well </a:t>
            </a:r>
            <a:r>
              <a:rPr lang="en-US" dirty="0"/>
              <a:t>do they work?</a:t>
            </a:r>
          </a:p>
          <a:p>
            <a:r>
              <a:rPr lang="en-US" dirty="0"/>
              <a:t>What </a:t>
            </a:r>
            <a:r>
              <a:rPr lang="en-US" b="1" dirty="0"/>
              <a:t>factors </a:t>
            </a:r>
            <a:r>
              <a:rPr lang="en-US" dirty="0"/>
              <a:t>influence this?</a:t>
            </a:r>
          </a:p>
          <a:p>
            <a:r>
              <a:rPr lang="en-US" dirty="0"/>
              <a:t>How to </a:t>
            </a:r>
            <a:r>
              <a:rPr lang="en-US" b="1" dirty="0"/>
              <a:t>design and implement </a:t>
            </a:r>
            <a:r>
              <a:rPr lang="en-US" dirty="0"/>
              <a:t>effective </a:t>
            </a:r>
          </a:p>
          <a:p>
            <a:r>
              <a:rPr lang="en-US" dirty="0"/>
              <a:t>campaigns?</a:t>
            </a:r>
          </a:p>
          <a:p>
            <a:r>
              <a:rPr lang="en-US" dirty="0"/>
              <a:t>How to measure the </a:t>
            </a:r>
            <a:r>
              <a:rPr lang="en-US" b="1" dirty="0"/>
              <a:t>effects </a:t>
            </a:r>
            <a:r>
              <a:rPr lang="en-US" dirty="0"/>
              <a:t>of campaigns?</a:t>
            </a:r>
          </a:p>
          <a:p>
            <a:endParaRPr lang="en-US" dirty="0"/>
          </a:p>
          <a:p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clear guidelines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779" y="1739901"/>
            <a:ext cx="1725021" cy="172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66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CAST – research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0600" y="1739901"/>
            <a:ext cx="4949552" cy="4114800"/>
          </a:xfrm>
        </p:spPr>
        <p:txBody>
          <a:bodyPr>
            <a:normAutofit fontScale="62500" lnSpcReduction="20000"/>
          </a:bodyPr>
          <a:lstStyle/>
          <a:p>
            <a:pPr indent="0"/>
            <a:r>
              <a:rPr lang="en-US" dirty="0"/>
              <a:t>Database: 221 campaign evaluation studies, 1980-2007</a:t>
            </a:r>
          </a:p>
          <a:p>
            <a:pPr lvl="1" indent="0"/>
            <a:r>
              <a:rPr lang="en-US" dirty="0"/>
              <a:t>Europe (40%), USA (40%), Au/NZ (20%), other </a:t>
            </a:r>
          </a:p>
          <a:p>
            <a:pPr lvl="1" indent="0"/>
            <a:r>
              <a:rPr lang="en-US" dirty="0"/>
              <a:t>(0,01%)</a:t>
            </a:r>
          </a:p>
          <a:p>
            <a:pPr indent="0"/>
            <a:endParaRPr lang="en-US" dirty="0"/>
          </a:p>
          <a:p>
            <a:pPr indent="0"/>
            <a:r>
              <a:rPr lang="en-US" dirty="0"/>
              <a:t>433 individual campaign effects identified</a:t>
            </a:r>
          </a:p>
          <a:p>
            <a:pPr lvl="1" indent="0"/>
            <a:r>
              <a:rPr lang="en-US" dirty="0"/>
              <a:t>effect = change in accident counts or % </a:t>
            </a:r>
            <a:r>
              <a:rPr lang="en-US" dirty="0" err="1"/>
              <a:t>behaviour</a:t>
            </a:r>
            <a:r>
              <a:rPr lang="en-US" dirty="0"/>
              <a:t> coinciding with campaign</a:t>
            </a:r>
          </a:p>
          <a:p>
            <a:pPr indent="0"/>
            <a:endParaRPr lang="en-US" dirty="0"/>
          </a:p>
          <a:p>
            <a:pPr indent="0"/>
            <a:r>
              <a:rPr lang="en-US" dirty="0"/>
              <a:t>Meta-analysis: weighted average of effects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/>
              <a:t>E.g.</a:t>
            </a:r>
          </a:p>
          <a:p>
            <a:pPr lvl="1"/>
            <a:r>
              <a:rPr lang="en-US" dirty="0"/>
              <a:t>Campaign 1: 1000 accidents before, 900 after </a:t>
            </a:r>
            <a:br>
              <a:rPr lang="en-US" dirty="0"/>
            </a:br>
            <a:r>
              <a:rPr lang="en-US" dirty="0"/>
              <a:t>(-10%)</a:t>
            </a:r>
          </a:p>
          <a:p>
            <a:pPr lvl="1"/>
            <a:r>
              <a:rPr lang="en-US" dirty="0"/>
              <a:t>Campaign 2: 10 accidents before, 5 after (-50%)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 Campaign </a:t>
            </a:r>
            <a:r>
              <a:rPr lang="en-US" dirty="0"/>
              <a:t>1 receives greater weight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482" y="1739901"/>
            <a:ext cx="2689318" cy="17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86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 err="1"/>
              <a:t>Campaign</a:t>
            </a:r>
            <a:r>
              <a:rPr lang="fr-BE" altLang="fr-FR" dirty="0"/>
              <a:t> cycle: 6 </a:t>
            </a:r>
            <a:r>
              <a:rPr lang="fr-BE" altLang="fr-FR" dirty="0" err="1"/>
              <a:t>steps</a:t>
            </a:r>
            <a:endParaRPr lang="nl-NL" altLang="fr-FR" dirty="0"/>
          </a:p>
        </p:txBody>
      </p:sp>
      <p:graphicFrame>
        <p:nvGraphicFramePr>
          <p:cNvPr id="6" name="Tijdelijke aanduiding voor inhoud 3"/>
          <p:cNvGraphicFramePr>
            <a:graphicFrameLocks noGrp="1"/>
          </p:cNvGraphicFramePr>
          <p:nvPr>
            <p:ph idx="1"/>
            <p:extLst/>
          </p:nvPr>
        </p:nvGraphicFramePr>
        <p:xfrm>
          <a:off x="467544" y="1412776"/>
          <a:ext cx="8064896" cy="4513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4578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altLang="fr-FR" dirty="0" err="1"/>
              <a:t>Success</a:t>
            </a:r>
            <a:r>
              <a:rPr lang="nl-BE" altLang="fr-FR" dirty="0"/>
              <a:t> factors / CAST</a:t>
            </a:r>
            <a:endParaRPr lang="en-GB" altLang="fr-FR" dirty="0"/>
          </a:p>
        </p:txBody>
      </p:sp>
      <p:sp>
        <p:nvSpPr>
          <p:cNvPr id="84995" name="Rectangle 3"/>
          <p:cNvSpPr>
            <a:spLocks noGrp="1"/>
          </p:cNvSpPr>
          <p:nvPr>
            <p:ph idx="1"/>
          </p:nvPr>
        </p:nvSpPr>
        <p:spPr>
          <a:xfrm>
            <a:off x="990600" y="1739901"/>
            <a:ext cx="5453608" cy="4114800"/>
          </a:xfrm>
        </p:spPr>
        <p:txBody>
          <a:bodyPr/>
          <a:lstStyle/>
          <a:p>
            <a:pPr eaLnBrk="1" hangingPunct="1">
              <a:buFont typeface="Lucida Grande"/>
              <a:buNone/>
            </a:pPr>
            <a:r>
              <a:rPr lang="nl-BE" altLang="fr-FR" dirty="0"/>
              <a:t>More </a:t>
            </a:r>
            <a:r>
              <a:rPr lang="nl-BE" altLang="fr-FR" dirty="0" err="1"/>
              <a:t>chances</a:t>
            </a:r>
            <a:r>
              <a:rPr lang="nl-BE" altLang="fr-FR" dirty="0"/>
              <a:t> of </a:t>
            </a:r>
            <a:r>
              <a:rPr lang="nl-BE" altLang="fr-FR" dirty="0" err="1"/>
              <a:t>success</a:t>
            </a:r>
            <a:r>
              <a:rPr lang="nl-BE" altLang="fr-FR" dirty="0"/>
              <a:t> </a:t>
            </a:r>
            <a:r>
              <a:rPr lang="nl-BE" altLang="fr-FR" dirty="0" err="1"/>
              <a:t>if</a:t>
            </a:r>
            <a:r>
              <a:rPr lang="nl-BE" altLang="fr-FR" dirty="0"/>
              <a:t>…</a:t>
            </a:r>
          </a:p>
          <a:p>
            <a:pPr lvl="1"/>
            <a:r>
              <a:rPr lang="nl-BE" altLang="fr-FR" dirty="0" err="1"/>
              <a:t>Clearly</a:t>
            </a:r>
            <a:r>
              <a:rPr lang="nl-BE" altLang="fr-FR" dirty="0"/>
              <a:t> </a:t>
            </a:r>
            <a:r>
              <a:rPr lang="nl-BE" altLang="fr-FR" dirty="0" err="1"/>
              <a:t>defined</a:t>
            </a:r>
            <a:r>
              <a:rPr lang="nl-BE" altLang="fr-FR" dirty="0"/>
              <a:t> target </a:t>
            </a:r>
            <a:r>
              <a:rPr lang="nl-BE" altLang="fr-FR" dirty="0" err="1"/>
              <a:t>audience</a:t>
            </a:r>
            <a:r>
              <a:rPr lang="nl-BE" altLang="fr-FR" dirty="0"/>
              <a:t> </a:t>
            </a:r>
          </a:p>
          <a:p>
            <a:pPr lvl="2"/>
            <a:r>
              <a:rPr lang="nl-BE" altLang="fr-FR" dirty="0"/>
              <a:t>e.g. ‘male </a:t>
            </a:r>
            <a:r>
              <a:rPr lang="nl-BE" altLang="fr-FR" dirty="0" err="1"/>
              <a:t>car</a:t>
            </a:r>
            <a:r>
              <a:rPr lang="nl-BE" altLang="fr-FR" dirty="0"/>
              <a:t> drivers </a:t>
            </a:r>
            <a:r>
              <a:rPr lang="nl-BE" altLang="fr-FR" dirty="0" err="1"/>
              <a:t>aged</a:t>
            </a:r>
            <a:r>
              <a:rPr lang="nl-BE" altLang="fr-FR" dirty="0"/>
              <a:t> 18-25’</a:t>
            </a:r>
          </a:p>
          <a:p>
            <a:pPr lvl="1"/>
            <a:r>
              <a:rPr lang="nl-BE" altLang="fr-FR" dirty="0"/>
              <a:t>Personal approach / </a:t>
            </a:r>
            <a:r>
              <a:rPr lang="nl-BE" altLang="fr-FR" dirty="0" err="1"/>
              <a:t>influence</a:t>
            </a:r>
            <a:r>
              <a:rPr lang="nl-BE" altLang="fr-FR" dirty="0"/>
              <a:t> </a:t>
            </a:r>
          </a:p>
          <a:p>
            <a:pPr lvl="2"/>
            <a:r>
              <a:rPr lang="nl-BE" altLang="fr-FR" dirty="0"/>
              <a:t>e.g. field actions, ‘</a:t>
            </a:r>
            <a:r>
              <a:rPr lang="nl-BE" altLang="fr-FR" dirty="0" err="1"/>
              <a:t>tell</a:t>
            </a:r>
            <a:r>
              <a:rPr lang="nl-BE" altLang="fr-FR" dirty="0"/>
              <a:t> a </a:t>
            </a:r>
            <a:r>
              <a:rPr lang="nl-BE" altLang="fr-FR" dirty="0" err="1"/>
              <a:t>friend</a:t>
            </a:r>
            <a:r>
              <a:rPr lang="nl-BE" altLang="fr-FR" dirty="0"/>
              <a:t>’, facebook…</a:t>
            </a:r>
          </a:p>
          <a:p>
            <a:pPr lvl="1"/>
            <a:r>
              <a:rPr lang="nl-BE" altLang="fr-FR" dirty="0"/>
              <a:t>Combination of </a:t>
            </a:r>
            <a:r>
              <a:rPr lang="nl-BE" altLang="fr-FR" dirty="0" err="1"/>
              <a:t>emotional</a:t>
            </a:r>
            <a:r>
              <a:rPr lang="nl-BE" altLang="fr-FR" dirty="0"/>
              <a:t> </a:t>
            </a:r>
            <a:r>
              <a:rPr lang="nl-BE" altLang="fr-FR" dirty="0" err="1"/>
              <a:t>and</a:t>
            </a:r>
            <a:r>
              <a:rPr lang="nl-BE" altLang="fr-FR" dirty="0"/>
              <a:t> </a:t>
            </a:r>
            <a:r>
              <a:rPr lang="nl-BE" altLang="fr-FR" dirty="0" err="1"/>
              <a:t>rational</a:t>
            </a:r>
            <a:r>
              <a:rPr lang="nl-BE" altLang="fr-FR" dirty="0"/>
              <a:t> content</a:t>
            </a:r>
          </a:p>
          <a:p>
            <a:pPr lvl="2"/>
            <a:r>
              <a:rPr lang="nl-BE" altLang="fr-FR" dirty="0"/>
              <a:t>e.g. ‘</a:t>
            </a:r>
            <a:r>
              <a:rPr lang="nl-BE" altLang="fr-FR" dirty="0" err="1"/>
              <a:t>seat</a:t>
            </a:r>
            <a:r>
              <a:rPr lang="nl-BE" altLang="fr-FR" dirty="0"/>
              <a:t> belt </a:t>
            </a:r>
            <a:r>
              <a:rPr lang="nl-BE" altLang="fr-FR" dirty="0" err="1"/>
              <a:t>protects</a:t>
            </a:r>
            <a:r>
              <a:rPr lang="nl-BE" altLang="fr-FR" dirty="0"/>
              <a:t> </a:t>
            </a:r>
            <a:r>
              <a:rPr lang="nl-BE" altLang="fr-FR" dirty="0" err="1"/>
              <a:t>yourself</a:t>
            </a:r>
            <a:r>
              <a:rPr lang="nl-BE" altLang="fr-FR" dirty="0"/>
              <a:t> </a:t>
            </a:r>
            <a:r>
              <a:rPr lang="nl-BE" altLang="fr-FR" dirty="0" err="1"/>
              <a:t>and</a:t>
            </a:r>
            <a:r>
              <a:rPr lang="nl-BE" altLang="fr-FR" dirty="0"/>
              <a:t> </a:t>
            </a:r>
            <a:r>
              <a:rPr lang="nl-BE" altLang="fr-FR" dirty="0" err="1"/>
              <a:t>your</a:t>
            </a:r>
            <a:r>
              <a:rPr lang="nl-BE" altLang="fr-FR" dirty="0"/>
              <a:t> family’</a:t>
            </a:r>
          </a:p>
        </p:txBody>
      </p:sp>
      <p:pic>
        <p:nvPicPr>
          <p:cNvPr id="84996" name="Picture 5" descr="DSC053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979" y="2679273"/>
            <a:ext cx="1835021" cy="137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6" descr="young-driver_1398460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979" y="1340767"/>
            <a:ext cx="1835021" cy="1148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Picture 7" descr="bäl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149080"/>
            <a:ext cx="1380138" cy="184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629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fr-FR" dirty="0" err="1"/>
              <a:t>Success</a:t>
            </a:r>
            <a:r>
              <a:rPr lang="nl-BE" altLang="fr-FR" dirty="0"/>
              <a:t> factors / CAST</a:t>
            </a:r>
            <a:endParaRPr lang="en-GB" altLang="fr-FR" dirty="0"/>
          </a:p>
        </p:txBody>
      </p:sp>
      <p:sp>
        <p:nvSpPr>
          <p:cNvPr id="87043" name="Rectangle 3"/>
          <p:cNvSpPr>
            <a:spLocks noGrp="1"/>
          </p:cNvSpPr>
          <p:nvPr>
            <p:ph idx="1"/>
          </p:nvPr>
        </p:nvSpPr>
        <p:spPr>
          <a:xfrm>
            <a:off x="990600" y="1739901"/>
            <a:ext cx="5021560" cy="4114800"/>
          </a:xfrm>
        </p:spPr>
        <p:txBody>
          <a:bodyPr>
            <a:normAutofit/>
          </a:bodyPr>
          <a:lstStyle/>
          <a:p>
            <a:r>
              <a:rPr lang="nl-BE" altLang="fr-FR" dirty="0"/>
              <a:t>More </a:t>
            </a:r>
            <a:r>
              <a:rPr lang="nl-BE" altLang="fr-FR" dirty="0" err="1"/>
              <a:t>chances</a:t>
            </a:r>
            <a:r>
              <a:rPr lang="nl-BE" altLang="fr-FR" dirty="0"/>
              <a:t> of </a:t>
            </a:r>
            <a:r>
              <a:rPr lang="nl-BE" altLang="fr-FR" dirty="0" err="1"/>
              <a:t>success</a:t>
            </a:r>
            <a:r>
              <a:rPr lang="nl-BE" altLang="fr-FR" dirty="0"/>
              <a:t> </a:t>
            </a:r>
            <a:r>
              <a:rPr lang="nl-BE" altLang="fr-FR" dirty="0" err="1"/>
              <a:t>if</a:t>
            </a:r>
            <a:r>
              <a:rPr lang="nl-BE" altLang="fr-FR" dirty="0"/>
              <a:t>…</a:t>
            </a:r>
          </a:p>
          <a:p>
            <a:pPr lvl="1"/>
            <a:r>
              <a:rPr lang="nl-BE" altLang="fr-FR" dirty="0"/>
              <a:t>Focus on </a:t>
            </a:r>
            <a:r>
              <a:rPr lang="nl-BE" altLang="fr-FR" dirty="0" err="1"/>
              <a:t>social</a:t>
            </a:r>
            <a:r>
              <a:rPr lang="nl-BE" altLang="fr-FR" dirty="0"/>
              <a:t> </a:t>
            </a:r>
            <a:r>
              <a:rPr lang="nl-BE" altLang="fr-FR" dirty="0" err="1"/>
              <a:t>norms</a:t>
            </a:r>
            <a:r>
              <a:rPr lang="nl-BE" altLang="fr-FR" dirty="0"/>
              <a:t> or chance of </a:t>
            </a:r>
            <a:r>
              <a:rPr lang="nl-BE" altLang="fr-FR" dirty="0" err="1"/>
              <a:t>being</a:t>
            </a:r>
            <a:r>
              <a:rPr lang="nl-BE" altLang="fr-FR" dirty="0"/>
              <a:t> </a:t>
            </a:r>
            <a:r>
              <a:rPr lang="nl-BE" altLang="fr-FR" dirty="0" err="1"/>
              <a:t>caught</a:t>
            </a:r>
            <a:r>
              <a:rPr lang="nl-BE" altLang="fr-FR" dirty="0"/>
              <a:t> </a:t>
            </a:r>
          </a:p>
          <a:p>
            <a:pPr lvl="1"/>
            <a:r>
              <a:rPr lang="nl-BE" altLang="fr-FR" dirty="0"/>
              <a:t>Short &amp; personal </a:t>
            </a:r>
            <a:r>
              <a:rPr lang="nl-BE" altLang="fr-FR" dirty="0" err="1"/>
              <a:t>messages</a:t>
            </a:r>
            <a:r>
              <a:rPr lang="nl-BE" altLang="fr-FR" dirty="0"/>
              <a:t/>
            </a:r>
            <a:br>
              <a:rPr lang="nl-BE" altLang="fr-FR" dirty="0"/>
            </a:br>
            <a:r>
              <a:rPr lang="nl-BE" altLang="fr-FR" dirty="0"/>
              <a:t>(</a:t>
            </a:r>
            <a:r>
              <a:rPr lang="nl-BE" altLang="fr-FR" dirty="0" err="1"/>
              <a:t>intimacy</a:t>
            </a:r>
            <a:r>
              <a:rPr lang="nl-BE" altLang="fr-FR" dirty="0"/>
              <a:t>, trust)</a:t>
            </a:r>
          </a:p>
          <a:p>
            <a:pPr lvl="1"/>
            <a:r>
              <a:rPr lang="nl-BE" altLang="fr-FR" dirty="0"/>
              <a:t>Communication </a:t>
            </a:r>
            <a:r>
              <a:rPr lang="nl-BE" altLang="fr-FR" dirty="0" err="1"/>
              <a:t>along</a:t>
            </a:r>
            <a:r>
              <a:rPr lang="nl-BE" altLang="fr-FR" dirty="0"/>
              <a:t> </a:t>
            </a:r>
            <a:r>
              <a:rPr lang="nl-BE" altLang="fr-FR" dirty="0" err="1"/>
              <a:t>the</a:t>
            </a:r>
            <a:r>
              <a:rPr lang="nl-BE" altLang="fr-FR" dirty="0"/>
              <a:t> </a:t>
            </a:r>
            <a:r>
              <a:rPr lang="nl-BE" altLang="fr-FR" dirty="0" err="1"/>
              <a:t>road</a:t>
            </a:r>
            <a:r>
              <a:rPr lang="nl-BE" altLang="fr-FR" dirty="0"/>
              <a:t> (direct, </a:t>
            </a:r>
            <a:r>
              <a:rPr lang="nl-BE" altLang="fr-FR" dirty="0" err="1"/>
              <a:t>adapted</a:t>
            </a:r>
            <a:r>
              <a:rPr lang="nl-BE" altLang="fr-FR" dirty="0"/>
              <a:t> </a:t>
            </a:r>
            <a:r>
              <a:rPr lang="nl-BE" altLang="fr-FR" dirty="0" err="1"/>
              <a:t>to</a:t>
            </a:r>
            <a:r>
              <a:rPr lang="nl-BE" altLang="fr-FR" dirty="0"/>
              <a:t> </a:t>
            </a:r>
            <a:r>
              <a:rPr lang="nl-BE" altLang="fr-FR" dirty="0" err="1"/>
              <a:t>the</a:t>
            </a:r>
            <a:r>
              <a:rPr lang="nl-BE" altLang="fr-FR" dirty="0"/>
              <a:t> </a:t>
            </a:r>
            <a:r>
              <a:rPr lang="nl-BE" altLang="fr-FR" dirty="0" err="1"/>
              <a:t>situation</a:t>
            </a:r>
            <a:r>
              <a:rPr lang="nl-BE" altLang="fr-FR" dirty="0"/>
              <a:t>)</a:t>
            </a:r>
          </a:p>
          <a:p>
            <a:endParaRPr lang="nl-BE" altLang="fr-FR" dirty="0"/>
          </a:p>
          <a:p>
            <a:endParaRPr lang="nl-BE" altLang="fr-FR" dirty="0"/>
          </a:p>
          <a:p>
            <a:endParaRPr lang="nl-BE" altLang="fr-FR" dirty="0"/>
          </a:p>
          <a:p>
            <a:endParaRPr lang="nl-BE" altLang="fr-FR" dirty="0"/>
          </a:p>
          <a:p>
            <a:endParaRPr lang="nl-BE" altLang="fr-FR" dirty="0"/>
          </a:p>
          <a:p>
            <a:endParaRPr lang="nl-BE" altLang="fr-FR" dirty="0"/>
          </a:p>
          <a:p>
            <a:pPr eaLnBrk="1" hangingPunct="1">
              <a:buFont typeface="Lucida Grande"/>
              <a:buNone/>
            </a:pPr>
            <a:endParaRPr lang="nl-BE" altLang="fr-FR" dirty="0"/>
          </a:p>
        </p:txBody>
      </p:sp>
      <p:pic>
        <p:nvPicPr>
          <p:cNvPr id="8704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74" y="3174025"/>
            <a:ext cx="2501317" cy="76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9" descr="http://www.goforzero.be/frontend/files/campaigns/large_images/978x300/2_16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682" y="2176280"/>
            <a:ext cx="2501317" cy="76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682" y="4287533"/>
            <a:ext cx="2501318" cy="155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983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fr-FR" dirty="0" err="1"/>
              <a:t>Success</a:t>
            </a:r>
            <a:r>
              <a:rPr lang="nl-BE" altLang="fr-FR" dirty="0"/>
              <a:t> factors / CAST</a:t>
            </a:r>
            <a:endParaRPr lang="en-GB" altLang="fr-FR" dirty="0"/>
          </a:p>
        </p:txBody>
      </p:sp>
      <p:pic>
        <p:nvPicPr>
          <p:cNvPr id="89092" name="Picture 10" descr="overtreding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834" y="2276872"/>
            <a:ext cx="2738166" cy="20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altLang="fr-FR" dirty="0"/>
              <a:t>More </a:t>
            </a:r>
            <a:r>
              <a:rPr lang="nl-BE" altLang="fr-FR" dirty="0" err="1"/>
              <a:t>chances</a:t>
            </a:r>
            <a:r>
              <a:rPr lang="nl-BE" altLang="fr-FR" dirty="0"/>
              <a:t> of </a:t>
            </a:r>
            <a:r>
              <a:rPr lang="nl-BE" altLang="fr-FR" dirty="0" err="1"/>
              <a:t>success</a:t>
            </a:r>
            <a:r>
              <a:rPr lang="nl-BE" altLang="fr-FR" dirty="0"/>
              <a:t> </a:t>
            </a:r>
            <a:r>
              <a:rPr lang="nl-BE" altLang="fr-FR" dirty="0" err="1"/>
              <a:t>if</a:t>
            </a:r>
            <a:r>
              <a:rPr lang="nl-BE" altLang="fr-FR" dirty="0"/>
              <a:t>…</a:t>
            </a:r>
          </a:p>
          <a:p>
            <a:pPr lvl="1"/>
            <a:r>
              <a:rPr lang="nl-BE" altLang="fr-FR" dirty="0" err="1" smtClean="0"/>
              <a:t>Enforcement</a:t>
            </a:r>
            <a:r>
              <a:rPr lang="nl-BE" altLang="fr-FR" dirty="0" smtClean="0"/>
              <a:t> </a:t>
            </a:r>
            <a:r>
              <a:rPr lang="nl-BE" altLang="fr-FR" dirty="0" err="1"/>
              <a:t>with</a:t>
            </a:r>
            <a:r>
              <a:rPr lang="nl-BE" altLang="fr-FR" dirty="0"/>
              <a:t> feedback </a:t>
            </a:r>
          </a:p>
          <a:p>
            <a:pPr lvl="1"/>
            <a:r>
              <a:rPr lang="nl-BE" altLang="fr-FR" dirty="0"/>
              <a:t>Focus on risk </a:t>
            </a:r>
            <a:r>
              <a:rPr lang="nl-BE" altLang="fr-FR" dirty="0" err="1"/>
              <a:t>perception</a:t>
            </a:r>
            <a:r>
              <a:rPr lang="nl-BE" altLang="fr-FR" dirty="0"/>
              <a:t> </a:t>
            </a:r>
          </a:p>
          <a:p>
            <a:pPr lvl="2"/>
            <a:r>
              <a:rPr lang="nl-BE" altLang="fr-FR" dirty="0"/>
              <a:t>(&gt;&lt; </a:t>
            </a:r>
            <a:r>
              <a:rPr lang="nl-BE" altLang="fr-FR" dirty="0" err="1"/>
              <a:t>humour</a:t>
            </a:r>
            <a:r>
              <a:rPr lang="nl-BE" altLang="fr-FR" dirty="0"/>
              <a:t>, </a:t>
            </a:r>
            <a:r>
              <a:rPr lang="nl-BE" altLang="fr-FR" dirty="0" err="1"/>
              <a:t>fear</a:t>
            </a:r>
            <a:r>
              <a:rPr lang="nl-BE" altLang="fr-FR" dirty="0"/>
              <a:t> appeal, </a:t>
            </a:r>
            <a:r>
              <a:rPr lang="nl-BE" altLang="fr-FR" dirty="0" err="1"/>
              <a:t>confrontation</a:t>
            </a:r>
            <a:r>
              <a:rPr lang="nl-BE" altLang="fr-FR" dirty="0"/>
              <a:t>)</a:t>
            </a:r>
            <a:endParaRPr lang="nl-BE" altLang="fr-FR" b="1" dirty="0">
              <a:sym typeface="Wingdings" panose="05000000000000000000" pitchFamily="2" charset="2"/>
            </a:endParaRPr>
          </a:p>
          <a:p>
            <a:pPr lvl="1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nl-BE" altLang="fr-FR" b="1" dirty="0">
              <a:sym typeface="Wingdings" panose="05000000000000000000" pitchFamily="2" charset="2"/>
            </a:endParaRPr>
          </a:p>
          <a:p>
            <a:pPr lvl="1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nl-BE" altLang="fr-FR" b="1" dirty="0">
              <a:sym typeface="Wingdings" panose="05000000000000000000" pitchFamily="2" charset="2"/>
            </a:endParaRPr>
          </a:p>
          <a:p>
            <a:endParaRPr lang="nl-BE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54" y="4331172"/>
            <a:ext cx="5237584" cy="218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70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altLang="fr-FR" sz="4800" dirty="0"/>
              <a:t/>
            </a:r>
            <a:br>
              <a:rPr lang="nl-BE" altLang="fr-FR" sz="4800" dirty="0"/>
            </a:br>
            <a:r>
              <a:rPr lang="nl-BE" altLang="fr-FR" sz="4800" dirty="0" err="1" smtClean="0"/>
              <a:t>Recommendations</a:t>
            </a:r>
            <a:r>
              <a:rPr lang="nl-BE" altLang="fr-FR" sz="4800" dirty="0" smtClean="0"/>
              <a:t> </a:t>
            </a:r>
            <a:r>
              <a:rPr lang="nl-BE" altLang="fr-FR" sz="4800" dirty="0"/>
              <a:t>&amp; </a:t>
            </a:r>
            <a:br>
              <a:rPr lang="nl-BE" altLang="fr-FR" sz="4800" dirty="0"/>
            </a:br>
            <a:r>
              <a:rPr lang="nl-BE" altLang="fr-FR" sz="4800" dirty="0" err="1"/>
              <a:t>Examples</a:t>
            </a:r>
            <a:r>
              <a:rPr lang="nl-BE" altLang="fr-FR" sz="4800" dirty="0"/>
              <a:t/>
            </a:r>
            <a:br>
              <a:rPr lang="nl-BE" altLang="fr-FR" sz="4800" dirty="0"/>
            </a:b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229092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0377" y="728017"/>
            <a:ext cx="7696200" cy="914402"/>
          </a:xfrm>
        </p:spPr>
        <p:txBody>
          <a:bodyPr/>
          <a:lstStyle/>
          <a:p>
            <a:r>
              <a:rPr lang="nl-BE" sz="4000" dirty="0" err="1" smtClean="0"/>
              <a:t>Avoid</a:t>
            </a:r>
            <a:r>
              <a:rPr lang="nl-BE" sz="4000" dirty="0" smtClean="0"/>
              <a:t> a </a:t>
            </a:r>
            <a:r>
              <a:rPr lang="nl-BE" sz="4000" dirty="0" err="1" smtClean="0"/>
              <a:t>false</a:t>
            </a:r>
            <a:r>
              <a:rPr lang="nl-BE" sz="4000" dirty="0" smtClean="0"/>
              <a:t> start</a:t>
            </a:r>
            <a:endParaRPr lang="nl-BE" sz="40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287578" y="2010720"/>
            <a:ext cx="7535976" cy="4114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737" y="1642419"/>
            <a:ext cx="6596063" cy="368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7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altLang="fr-FR" sz="4400" dirty="0" smtClean="0"/>
              <a:t>Start out </a:t>
            </a:r>
            <a:r>
              <a:rPr lang="nl-BE" altLang="fr-FR" sz="4400" dirty="0" err="1" smtClean="0"/>
              <a:t>with</a:t>
            </a:r>
            <a:r>
              <a:rPr lang="nl-BE" altLang="fr-FR" sz="4400" dirty="0" smtClean="0"/>
              <a:t> a </a:t>
            </a:r>
            <a:r>
              <a:rPr lang="nl-BE" altLang="fr-FR" sz="4400" dirty="0" err="1" smtClean="0"/>
              <a:t>strategy</a:t>
            </a:r>
            <a:endParaRPr lang="nl-NL" altLang="fr-FR" sz="4400" dirty="0"/>
          </a:p>
        </p:txBody>
      </p:sp>
      <p:sp>
        <p:nvSpPr>
          <p:cNvPr id="51203" name="Rectangle 3"/>
          <p:cNvSpPr>
            <a:spLocks noGrp="1"/>
          </p:cNvSpPr>
          <p:nvPr>
            <p:ph idx="1"/>
          </p:nvPr>
        </p:nvSpPr>
        <p:spPr>
          <a:xfrm>
            <a:off x="757990" y="1275848"/>
            <a:ext cx="4921114" cy="4595561"/>
          </a:xfrm>
        </p:spPr>
        <p:txBody>
          <a:bodyPr>
            <a:normAutofit/>
          </a:bodyPr>
          <a:lstStyle/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/>
              <a:t>T</a:t>
            </a:r>
            <a:r>
              <a:rPr lang="nl-BE" altLang="fr-FR" dirty="0" smtClean="0"/>
              <a:t>he </a:t>
            </a:r>
            <a:r>
              <a:rPr lang="nl-BE" altLang="fr-FR" dirty="0" err="1" smtClean="0"/>
              <a:t>message</a:t>
            </a:r>
            <a:endParaRPr lang="nl-BE" altLang="fr-FR" dirty="0" smtClean="0"/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/>
              <a:t>T</a:t>
            </a:r>
            <a:r>
              <a:rPr lang="nl-BE" altLang="fr-FR" dirty="0" smtClean="0"/>
              <a:t>he target </a:t>
            </a:r>
            <a:r>
              <a:rPr lang="nl-BE" altLang="fr-FR" dirty="0" err="1" smtClean="0"/>
              <a:t>group</a:t>
            </a:r>
            <a:endParaRPr lang="nl-BE" altLang="fr-FR" dirty="0" smtClean="0"/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 smtClean="0"/>
              <a:t>Tone of </a:t>
            </a:r>
            <a:r>
              <a:rPr lang="nl-BE" altLang="fr-FR" dirty="0" err="1" smtClean="0"/>
              <a:t>voice</a:t>
            </a:r>
            <a:endParaRPr lang="nl-BE" altLang="fr-FR" dirty="0" smtClean="0"/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/>
              <a:t>A</a:t>
            </a:r>
            <a:r>
              <a:rPr lang="nl-BE" altLang="fr-FR" dirty="0" smtClean="0"/>
              <a:t>pproach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/>
              <a:t>Media plan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 smtClean="0"/>
              <a:t>Evaluation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 smtClean="0"/>
              <a:t>Reporting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endParaRPr lang="nl-BE" altLang="fr-FR" dirty="0"/>
          </a:p>
          <a:p>
            <a:pPr marL="114300" indent="-457200">
              <a:buFont typeface="Arial" panose="020B0604020202020204" pitchFamily="34" charset="0"/>
              <a:buChar char="•"/>
            </a:pPr>
            <a:endParaRPr lang="nl-BE" altLang="fr-FR" dirty="0"/>
          </a:p>
          <a:p>
            <a:pPr eaLnBrk="1" hangingPunct="1"/>
            <a:endParaRPr lang="nl-NL" altLang="fr-FR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103" y="1275847"/>
            <a:ext cx="3348816" cy="459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67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The message: KISS</a:t>
            </a:r>
            <a:endParaRPr lang="nl-NL" altLang="fr-FR" dirty="0"/>
          </a:p>
        </p:txBody>
      </p:sp>
      <p:sp>
        <p:nvSpPr>
          <p:cNvPr id="72707" name="Rectangle 3"/>
          <p:cNvSpPr>
            <a:spLocks noGrp="1"/>
          </p:cNvSpPr>
          <p:nvPr>
            <p:ph idx="1"/>
          </p:nvPr>
        </p:nvSpPr>
        <p:spPr>
          <a:xfrm>
            <a:off x="990600" y="1739901"/>
            <a:ext cx="3725416" cy="41148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nl-BE" altLang="fr-FR" dirty="0"/>
          </a:p>
          <a:p>
            <a:pPr>
              <a:lnSpc>
                <a:spcPct val="90000"/>
              </a:lnSpc>
            </a:pPr>
            <a:r>
              <a:rPr lang="nl-BE" altLang="fr-FR" dirty="0" err="1"/>
              <a:t>Positive</a:t>
            </a:r>
            <a:r>
              <a:rPr lang="nl-BE" altLang="fr-FR" dirty="0"/>
              <a:t> or </a:t>
            </a:r>
            <a:r>
              <a:rPr lang="nl-BE" altLang="fr-FR" dirty="0" err="1"/>
              <a:t>negative</a:t>
            </a:r>
            <a:r>
              <a:rPr lang="nl-BE" altLang="fr-FR" dirty="0"/>
              <a:t> </a:t>
            </a:r>
            <a:r>
              <a:rPr lang="nl-BE" altLang="fr-FR" dirty="0" err="1"/>
              <a:t>framing</a:t>
            </a:r>
            <a:endParaRPr lang="nl-BE" altLang="fr-FR" dirty="0"/>
          </a:p>
          <a:p>
            <a:pPr>
              <a:lnSpc>
                <a:spcPct val="90000"/>
              </a:lnSpc>
            </a:pPr>
            <a:r>
              <a:rPr lang="nl-BE" altLang="fr-FR" dirty="0" err="1"/>
              <a:t>Only</a:t>
            </a:r>
            <a:r>
              <a:rPr lang="nl-BE" altLang="fr-FR" dirty="0"/>
              <a:t> </a:t>
            </a:r>
            <a:r>
              <a:rPr lang="nl-BE" altLang="fr-FR" dirty="0" err="1"/>
              <a:t>arguments</a:t>
            </a:r>
            <a:r>
              <a:rPr lang="nl-BE" altLang="fr-FR" dirty="0"/>
              <a:t> pro, </a:t>
            </a:r>
            <a:br>
              <a:rPr lang="nl-BE" altLang="fr-FR" dirty="0"/>
            </a:br>
            <a:r>
              <a:rPr lang="nl-BE" altLang="fr-FR" dirty="0"/>
              <a:t>or pro + contra</a:t>
            </a:r>
          </a:p>
          <a:p>
            <a:pPr>
              <a:lnSpc>
                <a:spcPct val="90000"/>
              </a:lnSpc>
            </a:pPr>
            <a:r>
              <a:rPr lang="nl-BE" altLang="fr-FR" dirty="0"/>
              <a:t>Must get </a:t>
            </a:r>
            <a:r>
              <a:rPr lang="nl-BE" altLang="fr-FR" dirty="0" err="1"/>
              <a:t>noticed</a:t>
            </a:r>
            <a:r>
              <a:rPr lang="nl-BE" altLang="fr-FR" dirty="0"/>
              <a:t>, </a:t>
            </a:r>
            <a:r>
              <a:rPr lang="nl-BE" altLang="fr-FR" dirty="0" err="1"/>
              <a:t>be</a:t>
            </a:r>
            <a:r>
              <a:rPr lang="nl-BE" altLang="fr-FR" dirty="0"/>
              <a:t> </a:t>
            </a:r>
            <a:r>
              <a:rPr lang="nl-BE" altLang="fr-FR" dirty="0" err="1"/>
              <a:t>understood</a:t>
            </a:r>
            <a:r>
              <a:rPr lang="nl-BE" altLang="fr-FR" dirty="0"/>
              <a:t> </a:t>
            </a:r>
            <a:r>
              <a:rPr lang="nl-BE" altLang="fr-FR" dirty="0" err="1"/>
              <a:t>and</a:t>
            </a:r>
            <a:r>
              <a:rPr lang="nl-BE" altLang="fr-FR" dirty="0"/>
              <a:t> </a:t>
            </a:r>
            <a:r>
              <a:rPr lang="nl-BE" altLang="fr-FR" dirty="0" err="1"/>
              <a:t>accepted</a:t>
            </a:r>
            <a:endParaRPr lang="nl-BE" altLang="fr-FR" dirty="0"/>
          </a:p>
          <a:p>
            <a:pPr lvl="1" eaLnBrk="1" hangingPunct="1">
              <a:lnSpc>
                <a:spcPct val="90000"/>
              </a:lnSpc>
            </a:pPr>
            <a:endParaRPr lang="nl-BE" altLang="fr-FR" sz="2400" dirty="0"/>
          </a:p>
          <a:p>
            <a:pPr lvl="2" eaLnBrk="1" hangingPunct="1">
              <a:lnSpc>
                <a:spcPct val="90000"/>
              </a:lnSpc>
            </a:pPr>
            <a:r>
              <a:rPr lang="nl-BE" altLang="fr-FR" sz="2100" dirty="0" err="1"/>
              <a:t>specific</a:t>
            </a:r>
            <a:r>
              <a:rPr lang="nl-BE" altLang="fr-FR" sz="2100" dirty="0"/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nl-BE" altLang="fr-FR" sz="2100" dirty="0" err="1"/>
              <a:t>unambiguous</a:t>
            </a:r>
            <a:endParaRPr lang="nl-BE" altLang="fr-FR" sz="2100" dirty="0"/>
          </a:p>
          <a:p>
            <a:pPr lvl="2" eaLnBrk="1" hangingPunct="1">
              <a:lnSpc>
                <a:spcPct val="90000"/>
              </a:lnSpc>
            </a:pPr>
            <a:r>
              <a:rPr lang="nl-BE" altLang="fr-FR" sz="2100" dirty="0"/>
              <a:t>short</a:t>
            </a:r>
          </a:p>
          <a:p>
            <a:pPr lvl="2" eaLnBrk="1" hangingPunct="1">
              <a:lnSpc>
                <a:spcPct val="90000"/>
              </a:lnSpc>
            </a:pPr>
            <a:r>
              <a:rPr lang="nl-BE" altLang="fr-FR" sz="2100" dirty="0" err="1"/>
              <a:t>convincing</a:t>
            </a:r>
            <a:endParaRPr lang="nl-BE" altLang="fr-FR" sz="2100" dirty="0"/>
          </a:p>
          <a:p>
            <a:pPr lvl="2" eaLnBrk="1" hangingPunct="1">
              <a:lnSpc>
                <a:spcPct val="90000"/>
              </a:lnSpc>
            </a:pPr>
            <a:r>
              <a:rPr lang="nl-BE" altLang="fr-FR" sz="2100" dirty="0" err="1"/>
              <a:t>credible</a:t>
            </a:r>
            <a:endParaRPr lang="nl-BE" altLang="fr-FR" sz="2100" dirty="0"/>
          </a:p>
          <a:p>
            <a:pPr lvl="2" eaLnBrk="1" hangingPunct="1">
              <a:lnSpc>
                <a:spcPct val="90000"/>
              </a:lnSpc>
            </a:pPr>
            <a:r>
              <a:rPr lang="nl-BE" altLang="fr-FR" sz="2100" dirty="0" err="1"/>
              <a:t>clear</a:t>
            </a:r>
            <a:endParaRPr lang="nl-BE" altLang="fr-FR" sz="2100" dirty="0"/>
          </a:p>
          <a:p>
            <a:pPr lvl="2" eaLnBrk="1" hangingPunct="1">
              <a:lnSpc>
                <a:spcPct val="90000"/>
              </a:lnSpc>
            </a:pPr>
            <a:r>
              <a:rPr lang="en-US" altLang="fr-FR" sz="2100" dirty="0"/>
              <a:t>easy to understand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fr-FR" sz="2100" dirty="0"/>
              <a:t>attention-grabbing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fr-FR" sz="2100" dirty="0"/>
              <a:t>concrete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fr-FR" sz="2100" dirty="0"/>
              <a:t>realistic</a:t>
            </a:r>
            <a:endParaRPr lang="nl-NL" altLang="fr-FR" sz="2100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514" y="1739901"/>
            <a:ext cx="4217486" cy="274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2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0377" y="728017"/>
            <a:ext cx="7696200" cy="914402"/>
          </a:xfrm>
        </p:spPr>
        <p:txBody>
          <a:bodyPr/>
          <a:lstStyle/>
          <a:p>
            <a:r>
              <a:rPr lang="nl-BE" sz="4000" dirty="0" smtClean="0"/>
              <a:t>target </a:t>
            </a:r>
            <a:r>
              <a:rPr lang="nl-BE" sz="4000" dirty="0"/>
              <a:t>GROUP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804936" y="7063983"/>
            <a:ext cx="2769145" cy="161011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2050" name="Picture 2" descr="We're not doing drugs at all I swear.: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77" y="1481890"/>
            <a:ext cx="1889793" cy="282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fbeeldingsresultaat voor senior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062" y="1070835"/>
            <a:ext cx="3123861" cy="232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560" y="3735723"/>
            <a:ext cx="3049003" cy="228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96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altLang="fr-FR" sz="4400" dirty="0" err="1" smtClean="0"/>
              <a:t>Custom</a:t>
            </a:r>
            <a:r>
              <a:rPr lang="nl-BE" altLang="fr-FR" sz="4400" dirty="0" smtClean="0"/>
              <a:t> made </a:t>
            </a:r>
            <a:r>
              <a:rPr lang="nl-BE" altLang="fr-FR" sz="4400" dirty="0" err="1" smtClean="0"/>
              <a:t>campaign</a:t>
            </a:r>
            <a:r>
              <a:rPr lang="nl-BE" altLang="fr-FR" sz="4400" dirty="0" smtClean="0"/>
              <a:t> </a:t>
            </a:r>
            <a:endParaRPr lang="nl-NL" altLang="fr-FR" sz="4400" dirty="0"/>
          </a:p>
        </p:txBody>
      </p:sp>
      <p:sp>
        <p:nvSpPr>
          <p:cNvPr id="51203" name="Rectangle 3"/>
          <p:cNvSpPr>
            <a:spLocks noGrp="1"/>
          </p:cNvSpPr>
          <p:nvPr>
            <p:ph idx="1"/>
          </p:nvPr>
        </p:nvSpPr>
        <p:spPr>
          <a:xfrm>
            <a:off x="757990" y="1275848"/>
            <a:ext cx="7760368" cy="4595561"/>
          </a:xfrm>
        </p:spPr>
        <p:txBody>
          <a:bodyPr>
            <a:normAutofit/>
          </a:bodyPr>
          <a:lstStyle/>
          <a:p>
            <a:pPr indent="0"/>
            <a:r>
              <a:rPr lang="nl-BE" altLang="fr-FR" dirty="0" smtClean="0">
                <a:hlinkClick r:id="rId2"/>
              </a:rPr>
              <a:t>www.degroteverkeersquiz.be</a:t>
            </a:r>
            <a:endParaRPr lang="nl-BE" altLang="fr-FR" dirty="0" smtClean="0"/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 smtClean="0"/>
              <a:t>Target </a:t>
            </a:r>
            <a:r>
              <a:rPr lang="nl-BE" altLang="fr-FR" dirty="0" err="1" smtClean="0"/>
              <a:t>group</a:t>
            </a:r>
            <a:r>
              <a:rPr lang="nl-BE" altLang="fr-FR" dirty="0" smtClean="0"/>
              <a:t>: </a:t>
            </a:r>
            <a:r>
              <a:rPr lang="nl-BE" altLang="fr-FR" dirty="0" err="1" smtClean="0"/>
              <a:t>football</a:t>
            </a:r>
            <a:r>
              <a:rPr lang="nl-BE" altLang="fr-FR" dirty="0" smtClean="0"/>
              <a:t> fans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 smtClean="0">
                <a:hlinkClick r:id="rId3"/>
              </a:rPr>
              <a:t>www.de groteverkeerscup.be</a:t>
            </a:r>
            <a:endParaRPr lang="nl-BE" altLang="fr-FR" dirty="0" smtClean="0"/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nl-BE" altLang="fr-FR" dirty="0" err="1" smtClean="0"/>
              <a:t>Competing</a:t>
            </a:r>
            <a:r>
              <a:rPr lang="nl-BE" altLang="fr-FR" dirty="0" smtClean="0"/>
              <a:t> </a:t>
            </a:r>
            <a:r>
              <a:rPr lang="nl-BE" altLang="fr-FR" dirty="0" err="1" smtClean="0"/>
              <a:t>against</a:t>
            </a:r>
            <a:r>
              <a:rPr lang="nl-BE" altLang="fr-FR" dirty="0" smtClean="0"/>
              <a:t> </a:t>
            </a:r>
            <a:r>
              <a:rPr lang="nl-BE" altLang="fr-FR" dirty="0" err="1" smtClean="0"/>
              <a:t>other</a:t>
            </a:r>
            <a:r>
              <a:rPr lang="nl-BE" altLang="fr-FR" dirty="0" smtClean="0"/>
              <a:t> </a:t>
            </a:r>
            <a:r>
              <a:rPr lang="nl-BE" altLang="fr-FR" dirty="0" err="1" smtClean="0"/>
              <a:t>football</a:t>
            </a:r>
            <a:r>
              <a:rPr lang="nl-BE" altLang="fr-FR" dirty="0" smtClean="0"/>
              <a:t> teams</a:t>
            </a:r>
          </a:p>
          <a:p>
            <a:pPr indent="0"/>
            <a:endParaRPr lang="nl-BE" altLang="fr-FR" dirty="0" smtClean="0"/>
          </a:p>
          <a:p>
            <a:pPr indent="0"/>
            <a:endParaRPr lang="nl-BE" altLang="fr-FR" dirty="0" smtClean="0"/>
          </a:p>
          <a:p>
            <a:pPr marL="114300" indent="-457200">
              <a:buFont typeface="Arial" panose="020B0604020202020204" pitchFamily="34" charset="0"/>
              <a:buChar char="•"/>
            </a:pPr>
            <a:endParaRPr lang="nl-BE" altLang="fr-FR" dirty="0" smtClean="0"/>
          </a:p>
          <a:p>
            <a:pPr marL="114300" indent="-457200">
              <a:buFont typeface="Arial" panose="020B0604020202020204" pitchFamily="34" charset="0"/>
              <a:buChar char="•"/>
            </a:pPr>
            <a:endParaRPr lang="nl-BE" altLang="fr-FR" dirty="0"/>
          </a:p>
          <a:p>
            <a:pPr marL="114300" indent="-457200">
              <a:buFont typeface="Arial" panose="020B0604020202020204" pitchFamily="34" charset="0"/>
              <a:buChar char="•"/>
            </a:pPr>
            <a:endParaRPr lang="nl-BE" altLang="fr-FR" dirty="0"/>
          </a:p>
          <a:p>
            <a:pPr eaLnBrk="1" hangingPunct="1"/>
            <a:endParaRPr lang="nl-NL" altLang="fr-FR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700" y="3412615"/>
            <a:ext cx="3162144" cy="2458794"/>
          </a:xfrm>
          <a:prstGeom prst="rect">
            <a:avLst/>
          </a:prstGeom>
        </p:spPr>
      </p:pic>
      <p:pic>
        <p:nvPicPr>
          <p:cNvPr id="5122" name="Picture 2" descr="Afbeeldingsresultaat voor football fa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81" y="3977191"/>
            <a:ext cx="2443246" cy="162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0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err="1" smtClean="0"/>
              <a:t>Tone</a:t>
            </a:r>
            <a:r>
              <a:rPr lang="fr-BE" altLang="fr-FR" dirty="0" smtClean="0"/>
              <a:t> of </a:t>
            </a:r>
            <a:r>
              <a:rPr lang="fr-BE" altLang="fr-FR" dirty="0" err="1" smtClean="0"/>
              <a:t>voice</a:t>
            </a:r>
            <a:r>
              <a:rPr lang="fr-BE" altLang="fr-FR" dirty="0" smtClean="0"/>
              <a:t>: </a:t>
            </a:r>
            <a:r>
              <a:rPr lang="fr-BE" altLang="fr-FR" dirty="0" err="1" smtClean="0"/>
              <a:t>make</a:t>
            </a:r>
            <a:r>
              <a:rPr lang="fr-BE" altLang="fr-FR" dirty="0" smtClean="0"/>
              <a:t> a </a:t>
            </a:r>
            <a:r>
              <a:rPr lang="fr-BE" altLang="fr-FR" dirty="0" err="1" smtClean="0"/>
              <a:t>choice</a:t>
            </a:r>
            <a:endParaRPr lang="nl-NL" altLang="fr-FR" dirty="0"/>
          </a:p>
        </p:txBody>
      </p:sp>
      <p:sp>
        <p:nvSpPr>
          <p:cNvPr id="61443" name="Tijdelijke aanduiding voor inhoud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indent="-457200">
              <a:buFont typeface="Arial" panose="020B0604020202020204" pitchFamily="34" charset="0"/>
              <a:buChar char="•"/>
            </a:pPr>
            <a:r>
              <a:rPr lang="nl-NL" altLang="fr-FR" dirty="0" err="1" smtClean="0"/>
              <a:t>Fear</a:t>
            </a:r>
            <a:r>
              <a:rPr lang="nl-NL" altLang="fr-FR" dirty="0" smtClean="0"/>
              <a:t> </a:t>
            </a:r>
            <a:r>
              <a:rPr lang="nl-NL" altLang="fr-FR" dirty="0"/>
              <a:t>appeal (!)</a:t>
            </a:r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nl-BE" altLang="fr-FR" dirty="0" err="1"/>
              <a:t>Moralising</a:t>
            </a:r>
            <a:r>
              <a:rPr lang="nl-BE" altLang="fr-FR" dirty="0"/>
              <a:t> (!)</a:t>
            </a:r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nl-BE" altLang="fr-FR" dirty="0" err="1"/>
              <a:t>Emotional</a:t>
            </a:r>
            <a:endParaRPr lang="nl-BE" altLang="fr-FR" dirty="0"/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nl-BE" altLang="fr-FR" dirty="0" err="1"/>
              <a:t>Confronting</a:t>
            </a:r>
            <a:endParaRPr lang="nl-BE" altLang="fr-FR" dirty="0"/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nl-BE" altLang="fr-FR" dirty="0" err="1"/>
              <a:t>Humour</a:t>
            </a:r>
            <a:r>
              <a:rPr lang="nl-BE" altLang="fr-FR" dirty="0"/>
              <a:t>, </a:t>
            </a:r>
            <a:r>
              <a:rPr lang="nl-BE" altLang="fr-FR" dirty="0" err="1"/>
              <a:t>irony</a:t>
            </a:r>
            <a:endParaRPr lang="nl-BE" altLang="fr-FR" dirty="0"/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nl-BE" altLang="fr-FR" dirty="0" err="1"/>
              <a:t>Positive</a:t>
            </a:r>
            <a:r>
              <a:rPr lang="nl-BE" altLang="fr-FR" dirty="0"/>
              <a:t>, </a:t>
            </a:r>
            <a:r>
              <a:rPr lang="nl-BE" altLang="fr-FR" dirty="0" err="1"/>
              <a:t>stressing</a:t>
            </a:r>
            <a:r>
              <a:rPr lang="nl-BE" altLang="fr-FR" dirty="0"/>
              <a:t> </a:t>
            </a:r>
            <a:r>
              <a:rPr lang="nl-BE" altLang="fr-FR" dirty="0" err="1"/>
              <a:t>desired</a:t>
            </a:r>
            <a:r>
              <a:rPr lang="nl-BE" altLang="fr-FR" dirty="0"/>
              <a:t> </a:t>
            </a:r>
            <a:r>
              <a:rPr lang="nl-BE" altLang="fr-FR" dirty="0" err="1"/>
              <a:t>behaviour</a:t>
            </a:r>
            <a:endParaRPr lang="nl-BE" altLang="fr-FR" dirty="0"/>
          </a:p>
          <a:p>
            <a:pPr marL="1295400" lvl="1" indent="-381000">
              <a:buFont typeface="Arial" panose="020B0604020202020204" pitchFamily="34" charset="0"/>
              <a:buChar char="•"/>
            </a:pPr>
            <a:r>
              <a:rPr lang="nl-BE" altLang="fr-FR" sz="2500" dirty="0" err="1"/>
              <a:t>Humour</a:t>
            </a:r>
            <a:r>
              <a:rPr lang="nl-BE" altLang="fr-FR" sz="2500" dirty="0"/>
              <a:t>, </a:t>
            </a:r>
            <a:r>
              <a:rPr lang="nl-BE" altLang="fr-FR" sz="2500" dirty="0" err="1"/>
              <a:t>emotion</a:t>
            </a:r>
            <a:r>
              <a:rPr lang="nl-BE" altLang="fr-FR" sz="2500" dirty="0"/>
              <a:t>, </a:t>
            </a:r>
            <a:r>
              <a:rPr lang="nl-BE" altLang="fr-FR" sz="2500" dirty="0" err="1"/>
              <a:t>identification</a:t>
            </a:r>
            <a:r>
              <a:rPr lang="nl-BE" altLang="fr-FR" sz="2500" dirty="0"/>
              <a:t> </a:t>
            </a:r>
          </a:p>
          <a:p>
            <a:pPr marL="1295400" lvl="1" indent="-381000">
              <a:buFont typeface="Arial" panose="020B0604020202020204" pitchFamily="34" charset="0"/>
              <a:buChar char="•"/>
            </a:pPr>
            <a:r>
              <a:rPr lang="nl-BE" altLang="fr-FR" sz="2500" dirty="0" err="1"/>
              <a:t>Social</a:t>
            </a:r>
            <a:r>
              <a:rPr lang="nl-BE" altLang="fr-FR" sz="2500" dirty="0"/>
              <a:t> </a:t>
            </a:r>
            <a:r>
              <a:rPr lang="nl-BE" altLang="fr-FR" sz="2500" dirty="0" err="1"/>
              <a:t>disapproval</a:t>
            </a:r>
            <a:r>
              <a:rPr lang="nl-BE" altLang="fr-FR" sz="2500" dirty="0"/>
              <a:t> of risk </a:t>
            </a:r>
            <a:r>
              <a:rPr lang="nl-BE" altLang="fr-FR" sz="2500" dirty="0" err="1"/>
              <a:t>behaviour</a:t>
            </a:r>
            <a:endParaRPr lang="nl-BE" altLang="fr-FR" sz="2500" dirty="0"/>
          </a:p>
        </p:txBody>
      </p:sp>
      <p:pic>
        <p:nvPicPr>
          <p:cNvPr id="6148" name="Picture 4" descr="Afbeeldingsresultaat voor choi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154" y="1739901"/>
            <a:ext cx="3259039" cy="227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250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678" y="0"/>
            <a:ext cx="4047585" cy="572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4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0" y="749300"/>
            <a:ext cx="7683500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88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0" y="730250"/>
            <a:ext cx="7683500" cy="5397500"/>
          </a:xfrm>
          <a:prstGeom prst="rect">
            <a:avLst/>
          </a:prstGeom>
        </p:spPr>
      </p:pic>
      <p:sp>
        <p:nvSpPr>
          <p:cNvPr id="3" name="Tijdelijke aanduiding voor inhoud 3"/>
          <p:cNvSpPr txBox="1">
            <a:spLocks/>
          </p:cNvSpPr>
          <p:nvPr/>
        </p:nvSpPr>
        <p:spPr>
          <a:xfrm>
            <a:off x="611560" y="6144854"/>
            <a:ext cx="7696200" cy="48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</a:pPr>
            <a:r>
              <a:rPr lang="nl-BE" altLang="fr-FR" sz="1100" b="0" dirty="0"/>
              <a:t>‘</a:t>
            </a:r>
            <a:r>
              <a:rPr lang="nl-BE" altLang="fr-FR" sz="1100" b="0" dirty="0" err="1"/>
              <a:t>bleeding</a:t>
            </a:r>
            <a:r>
              <a:rPr lang="nl-BE" altLang="fr-FR" sz="1100" b="0" dirty="0"/>
              <a:t> billboard’ (</a:t>
            </a:r>
            <a:r>
              <a:rPr lang="nl-BE" altLang="fr-FR" sz="1100" b="0" dirty="0" err="1"/>
              <a:t>Pakapura</a:t>
            </a:r>
            <a:r>
              <a:rPr lang="nl-BE" altLang="fr-FR" sz="1100" b="0" dirty="0"/>
              <a:t>, New </a:t>
            </a:r>
            <a:r>
              <a:rPr lang="nl-BE" altLang="fr-FR" sz="1100" b="0" dirty="0" err="1"/>
              <a:t>Zealand</a:t>
            </a:r>
            <a:r>
              <a:rPr lang="nl-BE" altLang="fr-FR" sz="1100" b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28907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76672"/>
            <a:ext cx="4083846" cy="576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67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04664"/>
            <a:ext cx="6670123" cy="4755405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899592" y="5301208"/>
            <a:ext cx="7678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0" i="1" dirty="0">
                <a:latin typeface="+mn-lt"/>
              </a:rPr>
              <a:t>It’s </a:t>
            </a:r>
            <a:r>
              <a:rPr lang="nl-BE" sz="2000" b="0" i="1" dirty="0" err="1">
                <a:latin typeface="+mn-lt"/>
              </a:rPr>
              <a:t>yellow</a:t>
            </a:r>
            <a:r>
              <a:rPr lang="nl-BE" sz="2000" b="0" i="1" dirty="0">
                <a:latin typeface="+mn-lt"/>
              </a:rPr>
              <a:t>, </a:t>
            </a:r>
            <a:r>
              <a:rPr lang="nl-BE" sz="2000" b="0" i="1" dirty="0" err="1">
                <a:latin typeface="+mn-lt"/>
              </a:rPr>
              <a:t>it’s</a:t>
            </a:r>
            <a:r>
              <a:rPr lang="nl-BE" sz="2000" b="0" i="1" dirty="0">
                <a:latin typeface="+mn-lt"/>
              </a:rPr>
              <a:t> </a:t>
            </a:r>
            <a:r>
              <a:rPr lang="nl-BE" sz="2000" b="0" i="1" dirty="0" err="1">
                <a:latin typeface="+mn-lt"/>
              </a:rPr>
              <a:t>ugly</a:t>
            </a:r>
            <a:r>
              <a:rPr lang="nl-BE" sz="2000" b="0" i="1" dirty="0">
                <a:latin typeface="+mn-lt"/>
              </a:rPr>
              <a:t> </a:t>
            </a:r>
            <a:r>
              <a:rPr lang="nl-BE" sz="2000" b="0" i="1" dirty="0" err="1">
                <a:latin typeface="+mn-lt"/>
              </a:rPr>
              <a:t>and</a:t>
            </a:r>
            <a:r>
              <a:rPr lang="nl-BE" sz="2000" b="0" i="1" dirty="0">
                <a:latin typeface="+mn-lt"/>
              </a:rPr>
              <a:t> </a:t>
            </a:r>
            <a:r>
              <a:rPr lang="nl-BE" sz="2000" b="0" i="1" dirty="0" err="1">
                <a:latin typeface="+mn-lt"/>
              </a:rPr>
              <a:t>it</a:t>
            </a:r>
            <a:r>
              <a:rPr lang="nl-BE" sz="2000" b="0" i="1" dirty="0">
                <a:latin typeface="+mn-lt"/>
              </a:rPr>
              <a:t> </a:t>
            </a:r>
            <a:r>
              <a:rPr lang="nl-BE" sz="2000" b="0" i="1" dirty="0" err="1">
                <a:latin typeface="+mn-lt"/>
              </a:rPr>
              <a:t>doesn’t</a:t>
            </a:r>
            <a:r>
              <a:rPr lang="nl-BE" sz="2000" b="0" i="1" dirty="0">
                <a:latin typeface="+mn-lt"/>
              </a:rPr>
              <a:t> fit </a:t>
            </a:r>
            <a:r>
              <a:rPr lang="nl-BE" sz="2000" b="0" i="1" dirty="0" err="1">
                <a:latin typeface="+mn-lt"/>
              </a:rPr>
              <a:t>any</a:t>
            </a:r>
            <a:r>
              <a:rPr lang="nl-BE" sz="2000" b="0" i="1" dirty="0">
                <a:latin typeface="+mn-lt"/>
              </a:rPr>
              <a:t> look, but </a:t>
            </a:r>
            <a:r>
              <a:rPr lang="nl-BE" sz="2000" b="0" i="1" dirty="0" err="1">
                <a:latin typeface="+mn-lt"/>
              </a:rPr>
              <a:t>it</a:t>
            </a:r>
            <a:r>
              <a:rPr lang="nl-BE" sz="2000" b="0" i="1" dirty="0">
                <a:latin typeface="+mn-lt"/>
              </a:rPr>
              <a:t> </a:t>
            </a:r>
            <a:r>
              <a:rPr lang="nl-BE" sz="2000" b="0" i="1" dirty="0" err="1">
                <a:latin typeface="+mn-lt"/>
              </a:rPr>
              <a:t>can</a:t>
            </a:r>
            <a:r>
              <a:rPr lang="nl-BE" sz="2000" b="0" i="1" dirty="0">
                <a:latin typeface="+mn-lt"/>
              </a:rPr>
              <a:t> save </a:t>
            </a:r>
            <a:r>
              <a:rPr lang="nl-BE" sz="2000" b="0" i="1" dirty="0" err="1">
                <a:latin typeface="+mn-lt"/>
              </a:rPr>
              <a:t>your</a:t>
            </a:r>
            <a:r>
              <a:rPr lang="nl-BE" sz="2000" b="0" i="1" dirty="0">
                <a:latin typeface="+mn-lt"/>
              </a:rPr>
              <a:t> life (Karl Lagerfeld, fashion designer)</a:t>
            </a:r>
          </a:p>
        </p:txBody>
      </p:sp>
    </p:spTree>
    <p:extLst>
      <p:ext uri="{BB962C8B-B14F-4D97-AF65-F5344CB8AC3E}">
        <p14:creationId xmlns:p14="http://schemas.microsoft.com/office/powerpoint/2010/main" val="1355221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Personal approach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1314315"/>
            <a:ext cx="666750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51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err="1" smtClean="0"/>
              <a:t>Approach</a:t>
            </a:r>
            <a:r>
              <a:rPr lang="fr-BE" altLang="fr-FR" dirty="0" smtClean="0"/>
              <a:t>: </a:t>
            </a:r>
            <a:r>
              <a:rPr lang="fr-BE" altLang="fr-FR" dirty="0" err="1" smtClean="0"/>
              <a:t>personal</a:t>
            </a:r>
            <a:endParaRPr lang="nl-NL" altLang="fr-FR" dirty="0"/>
          </a:p>
        </p:txBody>
      </p:sp>
      <p:pic>
        <p:nvPicPr>
          <p:cNvPr id="4" name="Picture 4" descr="http://www.kortom.be/file_uploads/Cache/size_907_450_443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52" y="1562101"/>
            <a:ext cx="275272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http://4.bp.blogspot.com/-GokmR-w170s/Tq6a0aamGzI/AAAAAAAAALU/sK-DQRNB4DU/s320/IMG_26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151" y="1345533"/>
            <a:ext cx="3597114" cy="269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7708">
            <a:off x="1156969" y="3755678"/>
            <a:ext cx="1800087" cy="2548796"/>
          </a:xfrm>
          <a:prstGeom prst="rect">
            <a:avLst/>
          </a:prstGeom>
        </p:spPr>
      </p:pic>
      <p:pic>
        <p:nvPicPr>
          <p:cNvPr id="7" name="Picture 8" descr="http://www.jeugdnijlen.be/sites/default/files/file_uploads/trager_rijd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014" y="3925351"/>
            <a:ext cx="4359275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36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err="1" smtClean="0"/>
              <a:t>Personal</a:t>
            </a:r>
            <a:r>
              <a:rPr lang="fr-BE" altLang="fr-FR" dirty="0" smtClean="0"/>
              <a:t> </a:t>
            </a:r>
            <a:r>
              <a:rPr lang="fr-BE" altLang="fr-FR" dirty="0" err="1" smtClean="0"/>
              <a:t>approach</a:t>
            </a:r>
            <a:endParaRPr lang="nl-NL" altLang="fr-FR" dirty="0"/>
          </a:p>
        </p:txBody>
      </p:sp>
      <p:pic>
        <p:nvPicPr>
          <p:cNvPr id="7170" name="Picture 2" descr="Afbeeldingsresultaat voor verkeersgetui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828" y="1562101"/>
            <a:ext cx="5727867" cy="4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771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Media: </a:t>
            </a:r>
            <a:r>
              <a:rPr lang="fr-BE" altLang="fr-FR" dirty="0" err="1" smtClean="0"/>
              <a:t>Choose</a:t>
            </a:r>
            <a:r>
              <a:rPr lang="fr-BE" altLang="fr-FR" dirty="0" smtClean="0"/>
              <a:t> </a:t>
            </a:r>
            <a:r>
              <a:rPr lang="fr-BE" altLang="fr-FR" dirty="0" err="1"/>
              <a:t>your</a:t>
            </a:r>
            <a:r>
              <a:rPr lang="fr-BE" altLang="fr-FR" dirty="0"/>
              <a:t> </a:t>
            </a:r>
            <a:r>
              <a:rPr lang="fr-BE" altLang="fr-FR" dirty="0" err="1"/>
              <a:t>weapon</a:t>
            </a:r>
            <a:endParaRPr lang="nl-NL" altLang="fr-FR" dirty="0"/>
          </a:p>
        </p:txBody>
      </p:sp>
      <p:sp>
        <p:nvSpPr>
          <p:cNvPr id="74755" name="Tijdelijke aanduiding voor inhoud 3"/>
          <p:cNvSpPr>
            <a:spLocks noGrp="1"/>
          </p:cNvSpPr>
          <p:nvPr>
            <p:ph idx="1"/>
          </p:nvPr>
        </p:nvSpPr>
        <p:spPr>
          <a:xfrm>
            <a:off x="990600" y="1739901"/>
            <a:ext cx="3797424" cy="4114800"/>
          </a:xfrm>
        </p:spPr>
        <p:txBody>
          <a:bodyPr>
            <a:normAutofit fontScale="77500" lnSpcReduction="20000"/>
          </a:bodyPr>
          <a:lstStyle/>
          <a:p>
            <a:pPr marL="533400" indent="-533400" eaLnBrk="1" hangingPunct="1">
              <a:lnSpc>
                <a:spcPct val="90000"/>
              </a:lnSpc>
            </a:pPr>
            <a:r>
              <a:rPr lang="nl-NL" altLang="fr-FR" dirty="0"/>
              <a:t>Media </a:t>
            </a:r>
            <a:r>
              <a:rPr lang="nl-NL" altLang="fr-FR" dirty="0" err="1"/>
              <a:t>choice</a:t>
            </a:r>
            <a:endParaRPr lang="nl-NL" altLang="fr-FR" dirty="0"/>
          </a:p>
          <a:p>
            <a:pPr marL="1253400" lvl="1" indent="-533400">
              <a:lnSpc>
                <a:spcPct val="90000"/>
              </a:lnSpc>
            </a:pPr>
            <a:r>
              <a:rPr lang="nl-NL" altLang="fr-FR" dirty="0" err="1"/>
              <a:t>Defined</a:t>
            </a:r>
            <a:r>
              <a:rPr lang="nl-NL" altLang="fr-FR" dirty="0"/>
              <a:t> </a:t>
            </a:r>
            <a:r>
              <a:rPr lang="nl-NL" altLang="fr-FR" dirty="0" err="1"/>
              <a:t>by</a:t>
            </a:r>
            <a:endParaRPr lang="nl-NL" altLang="fr-FR" dirty="0"/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Target </a:t>
            </a:r>
            <a:r>
              <a:rPr lang="nl-NL" altLang="fr-FR" dirty="0" err="1"/>
              <a:t>audience</a:t>
            </a:r>
            <a:endParaRPr lang="nl-NL" altLang="fr-FR" dirty="0"/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 err="1"/>
              <a:t>Specific</a:t>
            </a:r>
            <a:r>
              <a:rPr lang="nl-NL" altLang="fr-FR" dirty="0"/>
              <a:t> </a:t>
            </a:r>
            <a:r>
              <a:rPr lang="nl-NL" altLang="fr-FR" dirty="0" err="1"/>
              <a:t>objectives</a:t>
            </a:r>
            <a:r>
              <a:rPr lang="nl-NL" altLang="fr-FR" dirty="0"/>
              <a:t> (</a:t>
            </a:r>
            <a:r>
              <a:rPr lang="nl-NL" altLang="fr-FR" dirty="0" err="1"/>
              <a:t>reach</a:t>
            </a:r>
            <a:r>
              <a:rPr lang="nl-NL" altLang="fr-FR" dirty="0"/>
              <a:t>,…)</a:t>
            </a:r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Budget</a:t>
            </a:r>
          </a:p>
          <a:p>
            <a:pPr marL="533400" indent="-533400">
              <a:lnSpc>
                <a:spcPct val="90000"/>
              </a:lnSpc>
            </a:pPr>
            <a:endParaRPr lang="nl-NL" altLang="fr-FR" dirty="0"/>
          </a:p>
          <a:p>
            <a:pPr marL="1253400" lvl="1" indent="-533400">
              <a:lnSpc>
                <a:spcPct val="90000"/>
              </a:lnSpc>
            </a:pPr>
            <a:r>
              <a:rPr lang="nl-NL" altLang="fr-FR" dirty="0"/>
              <a:t>Options</a:t>
            </a:r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Billboards &amp; posters</a:t>
            </a:r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TV </a:t>
            </a:r>
            <a:r>
              <a:rPr lang="nl-NL" altLang="fr-FR" dirty="0" err="1"/>
              <a:t>adverts</a:t>
            </a:r>
            <a:endParaRPr lang="nl-NL" altLang="fr-FR" dirty="0"/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Radio </a:t>
            </a:r>
            <a:r>
              <a:rPr lang="nl-NL" altLang="fr-FR" dirty="0" err="1"/>
              <a:t>adverts</a:t>
            </a:r>
            <a:endParaRPr lang="nl-NL" altLang="fr-FR" dirty="0"/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Cinema </a:t>
            </a:r>
            <a:r>
              <a:rPr lang="nl-NL" altLang="fr-FR" dirty="0" err="1"/>
              <a:t>adverts</a:t>
            </a:r>
            <a:endParaRPr lang="nl-NL" altLang="fr-FR" dirty="0"/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 err="1"/>
              <a:t>Printed</a:t>
            </a:r>
            <a:r>
              <a:rPr lang="nl-NL" altLang="fr-FR" dirty="0"/>
              <a:t> </a:t>
            </a:r>
            <a:r>
              <a:rPr lang="nl-NL" altLang="fr-FR" dirty="0" err="1"/>
              <a:t>press</a:t>
            </a:r>
            <a:r>
              <a:rPr lang="nl-NL" altLang="fr-FR" dirty="0"/>
              <a:t> </a:t>
            </a:r>
            <a:r>
              <a:rPr lang="nl-NL" altLang="fr-FR" dirty="0" err="1"/>
              <a:t>adverts</a:t>
            </a:r>
            <a:endParaRPr lang="nl-NL" altLang="fr-FR" dirty="0"/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Flyers, brochures</a:t>
            </a:r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Online / </a:t>
            </a:r>
            <a:r>
              <a:rPr lang="nl-NL" altLang="fr-FR" dirty="0" err="1"/>
              <a:t>viral</a:t>
            </a:r>
            <a:endParaRPr lang="nl-NL" altLang="fr-FR" dirty="0"/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Direct mail</a:t>
            </a:r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Field actions</a:t>
            </a:r>
          </a:p>
          <a:p>
            <a:pPr marL="1973400" lvl="2" indent="-533400">
              <a:lnSpc>
                <a:spcPct val="90000"/>
              </a:lnSpc>
            </a:pPr>
            <a:r>
              <a:rPr lang="nl-NL" altLang="fr-FR" dirty="0"/>
              <a:t>…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nl-NL" altLang="fr-FR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947" y="1711317"/>
            <a:ext cx="4232053" cy="224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0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0377" y="728017"/>
            <a:ext cx="7696200" cy="914402"/>
          </a:xfrm>
        </p:spPr>
        <p:txBody>
          <a:bodyPr/>
          <a:lstStyle/>
          <a:p>
            <a:r>
              <a:rPr lang="nl-BE" sz="4000" dirty="0" smtClean="0"/>
              <a:t>The World </a:t>
            </a:r>
            <a:r>
              <a:rPr lang="nl-BE" sz="4000" dirty="0" smtClean="0"/>
              <a:t>is </a:t>
            </a:r>
            <a:r>
              <a:rPr lang="nl-BE" sz="4000" dirty="0" err="1" smtClean="0"/>
              <a:t>changing</a:t>
            </a:r>
            <a:endParaRPr lang="nl-BE" sz="40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287578" y="2010720"/>
            <a:ext cx="7535976" cy="4114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7" y="1330403"/>
            <a:ext cx="5678706" cy="3764888"/>
          </a:xfrm>
          <a:prstGeom prst="rect">
            <a:avLst/>
          </a:prstGeom>
        </p:spPr>
      </p:pic>
      <p:pic>
        <p:nvPicPr>
          <p:cNvPr id="5" name="Picture 2" descr="http://www.johnrothra.com/wp-content/uploads/2015/04/PeopleSmartPhonesBen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101" y="4155212"/>
            <a:ext cx="2820604" cy="18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142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Sociale media</a:t>
            </a:r>
          </a:p>
        </p:txBody>
      </p:sp>
      <p:pic>
        <p:nvPicPr>
          <p:cNvPr id="2050" name="Picture 2" descr="http://www.baudartius.nl/Portals/0/images/Facebook_ic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230" y="1735497"/>
            <a:ext cx="1106054" cy="110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bs.twimg.com/profile_images/615680132565504000/EIpgSD2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383" y="1533668"/>
            <a:ext cx="1509712" cy="150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a4.mzstatic.com/eu/r30/Purple3/v4/9d/94/ee/9d94eee0-9d4c-05dd-e7a4-2ca851753695/icon175x17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38" y="3553432"/>
            <a:ext cx="1366838" cy="136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pbs.twimg.com/profile_images/614583061448036352/CBpFkPaz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814" y="1819490"/>
            <a:ext cx="1083106" cy="108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5618" y="1678707"/>
            <a:ext cx="1364673" cy="136467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7452" y="3763921"/>
            <a:ext cx="1210975" cy="1210975"/>
          </a:xfrm>
          <a:prstGeom prst="rect">
            <a:avLst/>
          </a:prstGeom>
        </p:spPr>
      </p:pic>
      <p:pic>
        <p:nvPicPr>
          <p:cNvPr id="3074" name="Picture 2" descr="Afbeeldingsresultaat voor whatsap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932" y="3398393"/>
            <a:ext cx="1900646" cy="190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fbeeldingsresultaat voor snapcha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577" y="3688038"/>
            <a:ext cx="1362740" cy="136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256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0377" y="728017"/>
            <a:ext cx="7696200" cy="914402"/>
          </a:xfrm>
        </p:spPr>
        <p:txBody>
          <a:bodyPr/>
          <a:lstStyle/>
          <a:p>
            <a:r>
              <a:rPr lang="nl-BE" sz="4000" dirty="0" smtClean="0"/>
              <a:t>Stand out: </a:t>
            </a:r>
            <a:r>
              <a:rPr lang="nl-BE" sz="4000" dirty="0" err="1" smtClean="0"/>
              <a:t>be</a:t>
            </a:r>
            <a:r>
              <a:rPr lang="nl-BE" sz="4000" dirty="0" smtClean="0"/>
              <a:t> </a:t>
            </a:r>
            <a:r>
              <a:rPr lang="nl-BE" sz="4000" dirty="0" err="1" smtClean="0"/>
              <a:t>creative</a:t>
            </a:r>
            <a:endParaRPr lang="nl-BE" sz="40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287578" y="2010720"/>
            <a:ext cx="7535976" cy="4114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5" name="Picture 4" descr="http://i.dailymail.co.uk/i/pix/2008/06/19/article-0-01A7051300000578-75_468x316_popu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649" y="1292997"/>
            <a:ext cx="7067151" cy="471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930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/>
            <a:r>
              <a:rPr lang="nl-BE" dirty="0" smtClean="0">
                <a:hlinkClick r:id="rId2" action="ppaction://hlinkfile"/>
              </a:rPr>
              <a:t>Smoking </a:t>
            </a:r>
            <a:r>
              <a:rPr lang="nl-BE" dirty="0" err="1" smtClean="0">
                <a:hlinkClick r:id="rId2" action="ppaction://hlinkfile"/>
              </a:rPr>
              <a:t>campaign</a:t>
            </a:r>
            <a:r>
              <a:rPr lang="nl-BE" dirty="0" smtClean="0"/>
              <a:t> </a:t>
            </a: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15227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0377" y="728017"/>
            <a:ext cx="7696200" cy="914402"/>
          </a:xfrm>
        </p:spPr>
        <p:txBody>
          <a:bodyPr/>
          <a:lstStyle/>
          <a:p>
            <a:r>
              <a:rPr lang="nl-BE" sz="4000" dirty="0" err="1" smtClean="0"/>
              <a:t>GrassRoots</a:t>
            </a:r>
            <a:r>
              <a:rPr lang="nl-BE" sz="4000" dirty="0" smtClean="0"/>
              <a:t>: </a:t>
            </a:r>
            <a:r>
              <a:rPr lang="nl-BE" sz="4000" dirty="0" err="1" smtClean="0"/>
              <a:t>Education</a:t>
            </a:r>
            <a:r>
              <a:rPr lang="nl-BE" sz="4000" dirty="0" smtClean="0"/>
              <a:t>!</a:t>
            </a:r>
            <a:endParaRPr lang="nl-BE" sz="40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287578" y="2010720"/>
            <a:ext cx="7535976" cy="4114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87" y="1452540"/>
            <a:ext cx="6440655" cy="437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71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 smtClean="0"/>
              <a:t>Evaluation </a:t>
            </a:r>
            <a:endParaRPr lang="nl-NL" altLang="fr-FR" dirty="0"/>
          </a:p>
        </p:txBody>
      </p:sp>
      <p:sp>
        <p:nvSpPr>
          <p:cNvPr id="76803" name="Tijdelijke aanduiding voor inhoud 3"/>
          <p:cNvSpPr>
            <a:spLocks noGrp="1"/>
          </p:cNvSpPr>
          <p:nvPr>
            <p:ph idx="1"/>
          </p:nvPr>
        </p:nvSpPr>
        <p:spPr>
          <a:xfrm>
            <a:off x="990600" y="1739901"/>
            <a:ext cx="4805536" cy="4114800"/>
          </a:xfrm>
        </p:spPr>
        <p:txBody>
          <a:bodyPr>
            <a:normAutofit fontScale="70000" lnSpcReduction="20000"/>
          </a:bodyPr>
          <a:lstStyle/>
          <a:p>
            <a:pPr marL="533400" indent="-533400" eaLnBrk="1" hangingPunct="1"/>
            <a:r>
              <a:rPr lang="fr-BE" altLang="fr-FR" dirty="0" err="1"/>
              <a:t>Why</a:t>
            </a:r>
            <a:r>
              <a:rPr lang="fr-BE" altLang="fr-FR" dirty="0"/>
              <a:t> </a:t>
            </a:r>
            <a:r>
              <a:rPr lang="fr-BE" altLang="fr-FR" dirty="0" err="1"/>
              <a:t>evaluate</a:t>
            </a:r>
            <a:r>
              <a:rPr lang="fr-BE" altLang="fr-FR" dirty="0"/>
              <a:t>?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fr-FR" sz="2400" dirty="0"/>
              <a:t>Know if campaign has effects or not, and why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fr-FR" sz="2400" dirty="0"/>
              <a:t>Input for future campaigns (improvement)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fr-FR" sz="2400" dirty="0"/>
              <a:t>Justification for commissioners / sponsors</a:t>
            </a:r>
            <a:endParaRPr lang="fr-BE" altLang="fr-FR" sz="2400" dirty="0"/>
          </a:p>
          <a:p>
            <a:pPr marL="533400" indent="-533400" eaLnBrk="1" hangingPunct="1"/>
            <a:r>
              <a:rPr lang="en-GB" altLang="fr-FR" dirty="0"/>
              <a:t>Thorough evaluation = at least:</a:t>
            </a:r>
          </a:p>
          <a:p>
            <a:pPr marL="914400" lvl="1" indent="-457200" eaLnBrk="1" hangingPunct="1">
              <a:lnSpc>
                <a:spcPct val="101000"/>
              </a:lnSpc>
              <a:buFont typeface="Arial" panose="020B0604020202020204" pitchFamily="34" charset="0"/>
              <a:buChar char="•"/>
            </a:pPr>
            <a:r>
              <a:rPr lang="en-GB" altLang="fr-FR" sz="2400" dirty="0"/>
              <a:t>Process evaluation (reach, appreciation) </a:t>
            </a:r>
            <a:br>
              <a:rPr lang="en-GB" altLang="fr-FR" sz="2400" dirty="0"/>
            </a:br>
            <a:r>
              <a:rPr lang="en-GB" altLang="fr-FR" sz="2400" dirty="0">
                <a:sym typeface="Wingdings" panose="05000000000000000000" pitchFamily="2" charset="2"/>
              </a:rPr>
              <a:t></a:t>
            </a:r>
            <a:r>
              <a:rPr lang="en-GB" altLang="fr-FR" sz="2400" dirty="0"/>
              <a:t> methods: counting systems / questionnaires</a:t>
            </a:r>
          </a:p>
          <a:p>
            <a:pPr marL="914400" lvl="1" indent="-457200" eaLnBrk="1" hangingPunct="1">
              <a:lnSpc>
                <a:spcPct val="101000"/>
              </a:lnSpc>
              <a:buFont typeface="Arial" panose="020B0604020202020204" pitchFamily="34" charset="0"/>
              <a:buChar char="•"/>
            </a:pPr>
            <a:r>
              <a:rPr lang="en-GB" altLang="fr-FR" sz="2400" dirty="0"/>
              <a:t>Outcome evaluation (effects on knowledge, attitudes, behaviour) </a:t>
            </a:r>
            <a:br>
              <a:rPr lang="en-GB" altLang="fr-FR" sz="2400" dirty="0"/>
            </a:br>
            <a:r>
              <a:rPr lang="en-GB" altLang="fr-FR" sz="2400" dirty="0">
                <a:sym typeface="Wingdings" panose="05000000000000000000" pitchFamily="2" charset="2"/>
              </a:rPr>
              <a:t></a:t>
            </a:r>
            <a:r>
              <a:rPr lang="en-GB" altLang="fr-FR" sz="2400" dirty="0"/>
              <a:t> methods: questionnaires / police reports / counting systems</a:t>
            </a:r>
          </a:p>
          <a:p>
            <a:pPr marL="914400" lvl="1" indent="-457200" eaLnBrk="1" hangingPunct="1">
              <a:lnSpc>
                <a:spcPct val="101000"/>
              </a:lnSpc>
              <a:buFont typeface="Arial" panose="020B0604020202020204" pitchFamily="34" charset="0"/>
              <a:buChar char="•"/>
            </a:pPr>
            <a:r>
              <a:rPr lang="en-GB" altLang="fr-FR" sz="2400" dirty="0"/>
              <a:t>Before and after measurement</a:t>
            </a:r>
          </a:p>
          <a:p>
            <a:pPr marL="914400" lvl="1" indent="-457200" eaLnBrk="1" hangingPunct="1">
              <a:lnSpc>
                <a:spcPct val="101000"/>
              </a:lnSpc>
              <a:buFont typeface="Arial" panose="020B0604020202020204" pitchFamily="34" charset="0"/>
              <a:buChar char="•"/>
            </a:pPr>
            <a:r>
              <a:rPr lang="en-GB" altLang="fr-FR" sz="2400" dirty="0"/>
              <a:t>Nice to have: control or comparison group (similar audience not subjected to campaign messages)</a:t>
            </a:r>
          </a:p>
        </p:txBody>
      </p:sp>
      <p:pic>
        <p:nvPicPr>
          <p:cNvPr id="4" name="Picture 2" descr="http://www.quotations.com/img/evaluation_guidelines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47" y="1739901"/>
            <a:ext cx="3178549" cy="238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68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altLang="fr-FR" sz="4800" dirty="0"/>
              <a:t/>
            </a:r>
            <a:br>
              <a:rPr lang="nl-BE" altLang="fr-FR" sz="4800" dirty="0"/>
            </a:br>
            <a:r>
              <a:rPr lang="nl-BE" altLang="fr-FR" sz="4800" dirty="0" err="1" smtClean="0"/>
              <a:t>conclusion</a:t>
            </a:r>
            <a:r>
              <a:rPr lang="nl-BE" altLang="fr-FR" sz="4800" dirty="0"/>
              <a:t/>
            </a:r>
            <a:br>
              <a:rPr lang="nl-BE" altLang="fr-FR" sz="4800" dirty="0"/>
            </a:b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743904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0" tIns="0" rIns="0" bIns="0"/>
          <a:lstStyle/>
          <a:p>
            <a:pPr defTabSz="449263" eaLnBrk="1" hangingPunct="1">
              <a:lnSpc>
                <a:spcPct val="118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fr-FR" dirty="0" smtClean="0"/>
              <a:t>Yes, We can be </a:t>
            </a:r>
            <a:r>
              <a:rPr lang="en-GB" altLang="fr-FR" dirty="0" err="1" smtClean="0"/>
              <a:t>messi</a:t>
            </a:r>
            <a:r>
              <a:rPr lang="en-GB" altLang="fr-FR" dirty="0" smtClean="0"/>
              <a:t>!</a:t>
            </a:r>
            <a:endParaRPr lang="el-GR" altLang="fr-FR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739901"/>
            <a:ext cx="4805536" cy="4114800"/>
          </a:xfrm>
        </p:spPr>
        <p:txBody>
          <a:bodyPr lIns="0" tIns="0" rIns="0" bIns="0">
            <a:normAutofit/>
          </a:bodyPr>
          <a:lstStyle/>
          <a:p>
            <a:pPr marL="533400" indent="-533400" defTabSz="449263" eaLnBrk="1" hangingPunct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nl-BE" altLang="fr-FR" sz="2800" b="1" dirty="0"/>
              <a:t>YES</a:t>
            </a:r>
            <a:r>
              <a:rPr lang="nl-BE" altLang="fr-FR" sz="2800" dirty="0"/>
              <a:t>, </a:t>
            </a:r>
            <a:r>
              <a:rPr lang="nl-BE" altLang="fr-FR" sz="2800" dirty="0" err="1"/>
              <a:t>campaigns</a:t>
            </a:r>
            <a:r>
              <a:rPr lang="nl-BE" altLang="fr-FR" sz="2800" dirty="0"/>
              <a:t> have effect!</a:t>
            </a:r>
          </a:p>
          <a:p>
            <a:pPr marL="914400" lvl="1" indent="-457200" defTabSz="449263" eaLnBrk="1" hangingPunct="1"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nl-BE" altLang="fr-FR" sz="2600" dirty="0"/>
              <a:t>A </a:t>
            </a:r>
            <a:r>
              <a:rPr lang="nl-BE" altLang="fr-FR" sz="2600" dirty="0" err="1"/>
              <a:t>good</a:t>
            </a:r>
            <a:r>
              <a:rPr lang="nl-BE" altLang="fr-FR" sz="2600" dirty="0"/>
              <a:t> </a:t>
            </a:r>
            <a:r>
              <a:rPr lang="nl-BE" altLang="fr-FR" sz="2600" dirty="0" err="1"/>
              <a:t>strategy</a:t>
            </a:r>
            <a:r>
              <a:rPr lang="nl-BE" altLang="fr-FR" sz="2600" dirty="0"/>
              <a:t> </a:t>
            </a:r>
            <a:r>
              <a:rPr lang="nl-BE" altLang="fr-FR" sz="2600" dirty="0" err="1"/>
              <a:t>increases</a:t>
            </a:r>
            <a:r>
              <a:rPr lang="nl-BE" altLang="fr-FR" sz="2600" dirty="0"/>
              <a:t> </a:t>
            </a:r>
            <a:r>
              <a:rPr lang="nl-BE" altLang="fr-FR" sz="2600" dirty="0" err="1"/>
              <a:t>the</a:t>
            </a:r>
            <a:r>
              <a:rPr lang="nl-BE" altLang="fr-FR" sz="2600" dirty="0"/>
              <a:t> </a:t>
            </a:r>
            <a:r>
              <a:rPr lang="nl-BE" altLang="fr-FR" sz="2600" dirty="0" err="1"/>
              <a:t>effects</a:t>
            </a:r>
            <a:endParaRPr lang="nl-BE" altLang="fr-FR" sz="2600" dirty="0"/>
          </a:p>
          <a:p>
            <a:pPr marL="914400" lvl="1" indent="-457200" defTabSz="449263" eaLnBrk="1" hangingPunct="1"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nl-BE" altLang="fr-FR" sz="2600" dirty="0" err="1"/>
              <a:t>Integrated</a:t>
            </a:r>
            <a:r>
              <a:rPr lang="nl-BE" altLang="fr-FR" sz="2600" dirty="0"/>
              <a:t> approach is </a:t>
            </a:r>
            <a:r>
              <a:rPr lang="nl-BE" altLang="fr-FR" sz="2600" dirty="0" err="1"/>
              <a:t>preferable</a:t>
            </a:r>
            <a:r>
              <a:rPr lang="nl-BE" altLang="fr-FR" sz="2600" dirty="0"/>
              <a:t> </a:t>
            </a:r>
          </a:p>
          <a:p>
            <a:pPr marL="533400" indent="-533400" defTabSz="449263" eaLnBrk="1" hangingPunct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nl-BE" altLang="fr-FR" sz="2600" dirty="0" err="1"/>
              <a:t>Influencing</a:t>
            </a:r>
            <a:r>
              <a:rPr lang="nl-BE" altLang="fr-FR" sz="2600" dirty="0"/>
              <a:t> </a:t>
            </a:r>
            <a:r>
              <a:rPr lang="nl-BE" altLang="fr-FR" sz="2600" dirty="0" err="1"/>
              <a:t>behaviour</a:t>
            </a:r>
            <a:r>
              <a:rPr lang="nl-BE" altLang="fr-FR" sz="2600" dirty="0"/>
              <a:t> takes </a:t>
            </a:r>
            <a:r>
              <a:rPr lang="nl-BE" altLang="fr-FR" sz="2600" b="1" dirty="0"/>
              <a:t>TIME</a:t>
            </a:r>
          </a:p>
          <a:p>
            <a:pPr marL="914400" lvl="1" indent="-457200" defTabSz="449263" eaLnBrk="1" hangingPunct="1"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nl-BE" altLang="fr-FR" sz="2600" dirty="0" err="1"/>
              <a:t>Importance</a:t>
            </a:r>
            <a:r>
              <a:rPr lang="nl-BE" altLang="fr-FR" sz="2600" dirty="0"/>
              <a:t> of </a:t>
            </a:r>
            <a:r>
              <a:rPr lang="nl-BE" altLang="fr-FR" sz="2600" dirty="0" err="1"/>
              <a:t>repetition</a:t>
            </a:r>
            <a:r>
              <a:rPr lang="nl-BE" altLang="fr-FR" sz="2600" dirty="0"/>
              <a:t>, setting </a:t>
            </a:r>
            <a:r>
              <a:rPr lang="nl-BE" altLang="fr-FR" sz="2600" dirty="0" err="1"/>
              <a:t>intermediary</a:t>
            </a:r>
            <a:r>
              <a:rPr lang="nl-BE" altLang="fr-FR" sz="2600" dirty="0"/>
              <a:t> targets</a:t>
            </a:r>
          </a:p>
          <a:p>
            <a:pPr marL="533400" indent="-533400" defTabSz="449263" eaLnBrk="1" hangingPunct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nl-BE" altLang="fr-FR" sz="2800" dirty="0" err="1" smtClean="0"/>
              <a:t>Evaluate</a:t>
            </a:r>
            <a:r>
              <a:rPr lang="nl-BE" altLang="fr-FR" sz="2800" dirty="0" smtClean="0"/>
              <a:t> </a:t>
            </a:r>
            <a:r>
              <a:rPr lang="nl-BE" altLang="fr-FR" sz="2800" dirty="0" err="1" smtClean="0"/>
              <a:t>and</a:t>
            </a:r>
            <a:r>
              <a:rPr lang="nl-BE" altLang="fr-FR" sz="2800" dirty="0" smtClean="0"/>
              <a:t> </a:t>
            </a:r>
            <a:r>
              <a:rPr lang="nl-BE" altLang="fr-FR" sz="2800" dirty="0" err="1" smtClean="0"/>
              <a:t>evolve</a:t>
            </a:r>
            <a:r>
              <a:rPr lang="nl-BE" altLang="fr-FR" sz="2800" dirty="0" smtClean="0"/>
              <a:t>!</a:t>
            </a:r>
            <a:endParaRPr lang="nl-BE" altLang="fr-FR" sz="2800" dirty="0"/>
          </a:p>
          <a:p>
            <a:pPr marL="457200" lvl="1" indent="0" defTabSz="449263" eaLnBrk="1" hangingPunct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nl-BE" altLang="fr-FR" sz="2600" dirty="0"/>
          </a:p>
        </p:txBody>
      </p:sp>
      <p:pic>
        <p:nvPicPr>
          <p:cNvPr id="10242" name="Picture 2" descr="Afbeeldingsresultaat voor messi chee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69402" y="1739900"/>
            <a:ext cx="2617398" cy="371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573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0377" y="728017"/>
            <a:ext cx="7696200" cy="914402"/>
          </a:xfrm>
        </p:spPr>
        <p:txBody>
          <a:bodyPr/>
          <a:lstStyle/>
          <a:p>
            <a:endParaRPr lang="nl-BE" sz="40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287578" y="2010720"/>
            <a:ext cx="7535976" cy="4114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indent="0"/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8194" name="Picture 2" descr="Afbeeldingsresultaat voor we need 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707" y="957262"/>
            <a:ext cx="6684807" cy="477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911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171700" y="693459"/>
            <a:ext cx="6400800" cy="15723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cap="none" dirty="0">
                <a:latin typeface="+mn-lt"/>
              </a:rPr>
              <a:t>VSV</a:t>
            </a:r>
            <a:br>
              <a:rPr lang="en-US" sz="2000" cap="none" dirty="0">
                <a:latin typeface="+mn-lt"/>
              </a:rPr>
            </a:br>
            <a:r>
              <a:rPr lang="en-US" sz="2000" cap="none" dirty="0" err="1">
                <a:latin typeface="+mn-lt"/>
              </a:rPr>
              <a:t>Stationsstraat</a:t>
            </a:r>
            <a:r>
              <a:rPr lang="en-US" sz="2000" cap="none" dirty="0">
                <a:latin typeface="+mn-lt"/>
              </a:rPr>
              <a:t> 110</a:t>
            </a:r>
            <a:br>
              <a:rPr lang="en-US" sz="2000" cap="none" dirty="0">
                <a:latin typeface="+mn-lt"/>
              </a:rPr>
            </a:br>
            <a:r>
              <a:rPr lang="en-US" sz="2000" cap="none" dirty="0">
                <a:latin typeface="+mn-lt"/>
              </a:rPr>
              <a:t>2800 </a:t>
            </a:r>
            <a:r>
              <a:rPr lang="en-US" sz="2000" cap="none" dirty="0" err="1">
                <a:latin typeface="+mn-lt"/>
              </a:rPr>
              <a:t>Mechelen</a:t>
            </a:r>
            <a:r>
              <a:rPr lang="en-US" sz="2000" cap="none" dirty="0">
                <a:latin typeface="+mn-lt"/>
              </a:rPr>
              <a:t/>
            </a:r>
            <a:br>
              <a:rPr lang="en-US" sz="2000" cap="none" dirty="0">
                <a:latin typeface="+mn-lt"/>
              </a:rPr>
            </a:br>
            <a:r>
              <a:rPr lang="en-US" sz="2000" cap="none" dirty="0">
                <a:latin typeface="+mn-lt"/>
              </a:rPr>
              <a:t>T 015 44 65 50</a:t>
            </a:r>
            <a:br>
              <a:rPr lang="en-US" sz="2000" cap="none" dirty="0">
                <a:latin typeface="+mn-lt"/>
              </a:rPr>
            </a:br>
            <a:r>
              <a:rPr lang="en-US" sz="2000" cap="none" dirty="0">
                <a:latin typeface="+mn-lt"/>
                <a:hlinkClick r:id="rId2"/>
              </a:rPr>
              <a:t>steve.dhulster@vsv.be</a:t>
            </a:r>
            <a:r>
              <a:rPr lang="en-US" sz="2000" cap="none" dirty="0">
                <a:latin typeface="+mn-lt"/>
              </a:rPr>
              <a:t> 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275" y="6254624"/>
            <a:ext cx="1406594" cy="60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96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SV_PROF 1">
      <a:dk1>
        <a:sysClr val="windowText" lastClr="000000"/>
      </a:dk1>
      <a:lt1>
        <a:sysClr val="window" lastClr="FFFFFF"/>
      </a:lt1>
      <a:dk2>
        <a:srgbClr val="9BBCED"/>
      </a:dk2>
      <a:lt2>
        <a:srgbClr val="93006D"/>
      </a:lt2>
      <a:accent1>
        <a:srgbClr val="9BBCED"/>
      </a:accent1>
      <a:accent2>
        <a:srgbClr val="93006D"/>
      </a:accent2>
      <a:accent3>
        <a:srgbClr val="FF0521"/>
      </a:accent3>
      <a:accent4>
        <a:srgbClr val="777E6A"/>
      </a:accent4>
      <a:accent5>
        <a:srgbClr val="9BBCED"/>
      </a:accent5>
      <a:accent6>
        <a:srgbClr val="93006D"/>
      </a:accent6>
      <a:hlink>
        <a:srgbClr val="0000FF"/>
      </a:hlink>
      <a:folHlink>
        <a:srgbClr val="CE005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ACC03E18A8014BAFB4925D59F8C6A4" ma:contentTypeVersion="0" ma:contentTypeDescription="Een nieuw document maken." ma:contentTypeScope="" ma:versionID="1c5ed2858eafd3bb2ec7eb255f5b83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42d51287f823ae0ef37c7a057d7081c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2C0C6B-5244-4A84-B019-63AD7AEFE7A1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FF41CE-C7A1-4731-9CB5-EB0DCDE035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C6AFDA-0EC4-4B3A-A3D8-02732000D8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5326</TotalTime>
  <Words>1004</Words>
  <Application>Microsoft Office PowerPoint</Application>
  <PresentationFormat>Diavoorstelling (4:3)</PresentationFormat>
  <Paragraphs>429</Paragraphs>
  <Slides>55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55</vt:i4>
      </vt:variant>
    </vt:vector>
  </HeadingPairs>
  <TitlesOfParts>
    <vt:vector size="64" baseType="lpstr">
      <vt:lpstr>Arial</vt:lpstr>
      <vt:lpstr>Calibri</vt:lpstr>
      <vt:lpstr>Geneva</vt:lpstr>
      <vt:lpstr>Lucida Grande</vt:lpstr>
      <vt:lpstr>Symbol</vt:lpstr>
      <vt:lpstr>Tahoma</vt:lpstr>
      <vt:lpstr>Times New Roman</vt:lpstr>
      <vt:lpstr>Wingdings</vt:lpstr>
      <vt:lpstr>Office Theme</vt:lpstr>
      <vt:lpstr>Awareness Raising campaigns  &amp; the CAST approach</vt:lpstr>
      <vt:lpstr>How to become lionel Messi?</vt:lpstr>
      <vt:lpstr>We need Messi’s on the road</vt:lpstr>
      <vt:lpstr>presentation</vt:lpstr>
      <vt:lpstr>VSV Flemish Foundation for Traffic Knowledge </vt:lpstr>
      <vt:lpstr>VSV</vt:lpstr>
      <vt:lpstr>What do we do? </vt:lpstr>
      <vt:lpstr>Saving lives</vt:lpstr>
      <vt:lpstr>smart road users </vt:lpstr>
      <vt:lpstr>smart decision makers </vt:lpstr>
      <vt:lpstr>Road safety Campaigns importance &amp; objectives </vt:lpstr>
      <vt:lpstr>Accident causes</vt:lpstr>
      <vt:lpstr>Impact on young drivers </vt:lpstr>
      <vt:lpstr>Influencing behaviour</vt:lpstr>
      <vt:lpstr>Importance of awareness raising</vt:lpstr>
      <vt:lpstr>Bad news </vt:lpstr>
      <vt:lpstr>more bad news</vt:lpstr>
      <vt:lpstr>objectives</vt:lpstr>
      <vt:lpstr>example: speeding</vt:lpstr>
      <vt:lpstr>Challenges</vt:lpstr>
      <vt:lpstr>obstacles</vt:lpstr>
      <vt:lpstr>Cast- project the campaign cycle </vt:lpstr>
      <vt:lpstr>CAST</vt:lpstr>
      <vt:lpstr>CAST – core questions</vt:lpstr>
      <vt:lpstr>CAST – research</vt:lpstr>
      <vt:lpstr>Campaign cycle: 6 steps</vt:lpstr>
      <vt:lpstr>Success factors / CAST</vt:lpstr>
      <vt:lpstr>Success factors / CAST</vt:lpstr>
      <vt:lpstr>Success factors / CAST</vt:lpstr>
      <vt:lpstr> Recommendations &amp;  Examples </vt:lpstr>
      <vt:lpstr>Avoid a false start</vt:lpstr>
      <vt:lpstr>Start out with a strategy</vt:lpstr>
      <vt:lpstr>The message: KISS</vt:lpstr>
      <vt:lpstr>target GROUP</vt:lpstr>
      <vt:lpstr>Custom made campaign </vt:lpstr>
      <vt:lpstr>Tone of voice: make a choice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Personal approach</vt:lpstr>
      <vt:lpstr>Approach: personal</vt:lpstr>
      <vt:lpstr>Personal approach</vt:lpstr>
      <vt:lpstr>Media: Choose your weapon</vt:lpstr>
      <vt:lpstr>The World is changing</vt:lpstr>
      <vt:lpstr>Sociale media</vt:lpstr>
      <vt:lpstr>Stand out: be creative</vt:lpstr>
      <vt:lpstr>PowerPoint-presentatie</vt:lpstr>
      <vt:lpstr>GrassRoots: Education!</vt:lpstr>
      <vt:lpstr>Evaluation </vt:lpstr>
      <vt:lpstr> conclusion </vt:lpstr>
      <vt:lpstr>Yes, We can be messi!</vt:lpstr>
      <vt:lpstr>PowerPoint-presentatie</vt:lpstr>
      <vt:lpstr>VSV Stationsstraat 110 2800 Mechelen T 015 44 65 50 steve.dhulster@vsv.be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Shortcut</dc:creator>
  <cp:lastModifiedBy>steve.dhulster</cp:lastModifiedBy>
  <cp:revision>165</cp:revision>
  <cp:lastPrinted>2014-10-13T07:27:22Z</cp:lastPrinted>
  <dcterms:created xsi:type="dcterms:W3CDTF">2014-05-14T08:55:54Z</dcterms:created>
  <dcterms:modified xsi:type="dcterms:W3CDTF">2016-10-25T12:27:22Z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0x010100C2ACC03E18A8014BAFB4925D59F8C6A4</vt:lpwstr>
  </property>
</Properties>
</file>