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95" r:id="rId3"/>
    <p:sldId id="290" r:id="rId4"/>
    <p:sldId id="284" r:id="rId5"/>
    <p:sldId id="289" r:id="rId6"/>
    <p:sldId id="285" r:id="rId7"/>
    <p:sldId id="288" r:id="rId8"/>
    <p:sldId id="286" r:id="rId9"/>
    <p:sldId id="287" r:id="rId10"/>
    <p:sldId id="291" r:id="rId11"/>
    <p:sldId id="297" r:id="rId12"/>
    <p:sldId id="296" r:id="rId13"/>
    <p:sldId id="298" r:id="rId14"/>
    <p:sldId id="299" r:id="rId15"/>
    <p:sldId id="292" r:id="rId16"/>
    <p:sldId id="269" r:id="rId17"/>
    <p:sldId id="258" r:id="rId18"/>
    <p:sldId id="260" r:id="rId19"/>
    <p:sldId id="261" r:id="rId20"/>
    <p:sldId id="276" r:id="rId21"/>
    <p:sldId id="271" r:id="rId22"/>
    <p:sldId id="275" r:id="rId23"/>
    <p:sldId id="294" r:id="rId24"/>
    <p:sldId id="270" r:id="rId25"/>
    <p:sldId id="273" r:id="rId26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gu01" initials="d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4500" autoAdjust="0"/>
  </p:normalViewPr>
  <p:slideViewPr>
    <p:cSldViewPr>
      <p:cViewPr varScale="1">
        <p:scale>
          <a:sx n="112" d="100"/>
          <a:sy n="112" d="100"/>
        </p:scale>
        <p:origin x="-157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0138BE-006E-410A-9675-E71C556F3B3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0044D262-97D4-4275-A107-A7BD9F6053A6}">
      <dgm:prSet phldrT="[Text]"/>
      <dgm:spPr/>
      <dgm:t>
        <a:bodyPr/>
        <a:lstStyle/>
        <a:p>
          <a:r>
            <a:rPr lang="en-GB" noProof="0" dirty="0" smtClean="0"/>
            <a:t>Police detects DUI</a:t>
          </a:r>
          <a:endParaRPr lang="en-GB" noProof="0" dirty="0"/>
        </a:p>
      </dgm:t>
    </dgm:pt>
    <dgm:pt modelId="{6B993654-A7F1-4BCF-B4C3-7925632E9FB4}" type="parTrans" cxnId="{61384528-E90B-4499-AF5E-A8ECC020CCF9}">
      <dgm:prSet/>
      <dgm:spPr/>
      <dgm:t>
        <a:bodyPr/>
        <a:lstStyle/>
        <a:p>
          <a:endParaRPr lang="sv-SE"/>
        </a:p>
      </dgm:t>
    </dgm:pt>
    <dgm:pt modelId="{4333F285-9177-4962-ADA3-E177E57F9B8B}" type="sibTrans" cxnId="{61384528-E90B-4499-AF5E-A8ECC020CCF9}">
      <dgm:prSet/>
      <dgm:spPr/>
      <dgm:t>
        <a:bodyPr/>
        <a:lstStyle/>
        <a:p>
          <a:endParaRPr lang="sv-SE"/>
        </a:p>
      </dgm:t>
    </dgm:pt>
    <dgm:pt modelId="{65D5EB9F-09BE-4110-927D-FAFCACD22DB8}">
      <dgm:prSet phldrT="[Text]"/>
      <dgm:spPr/>
      <dgm:t>
        <a:bodyPr/>
        <a:lstStyle/>
        <a:p>
          <a:r>
            <a:rPr lang="en-GB" noProof="0" dirty="0" smtClean="0"/>
            <a:t>Driver license sent to Swedish Transport Agency</a:t>
          </a:r>
          <a:endParaRPr lang="en-GB" noProof="0" dirty="0"/>
        </a:p>
      </dgm:t>
    </dgm:pt>
    <dgm:pt modelId="{2108CDE7-200D-477E-AA66-97A27824FEDE}" type="parTrans" cxnId="{FAC77E54-0887-4511-87F3-F12BAF22D6B0}">
      <dgm:prSet/>
      <dgm:spPr/>
      <dgm:t>
        <a:bodyPr/>
        <a:lstStyle/>
        <a:p>
          <a:endParaRPr lang="sv-SE"/>
        </a:p>
      </dgm:t>
    </dgm:pt>
    <dgm:pt modelId="{38EB630C-78BF-4A22-99EC-950B92BEF5D6}" type="sibTrans" cxnId="{FAC77E54-0887-4511-87F3-F12BAF22D6B0}">
      <dgm:prSet/>
      <dgm:spPr/>
      <dgm:t>
        <a:bodyPr/>
        <a:lstStyle/>
        <a:p>
          <a:endParaRPr lang="sv-SE"/>
        </a:p>
      </dgm:t>
    </dgm:pt>
    <dgm:pt modelId="{17CF36C0-8D33-42DF-91FF-E5DFBE84D8F7}">
      <dgm:prSet phldrT="[Text]"/>
      <dgm:spPr/>
      <dgm:t>
        <a:bodyPr/>
        <a:lstStyle/>
        <a:p>
          <a:r>
            <a:rPr lang="en-GB" noProof="0" dirty="0" smtClean="0"/>
            <a:t>License revoked</a:t>
          </a:r>
        </a:p>
        <a:p>
          <a:r>
            <a:rPr lang="en-GB" noProof="0" dirty="0" smtClean="0"/>
            <a:t>1 or 2 years</a:t>
          </a:r>
          <a:endParaRPr lang="en-GB" noProof="0" dirty="0"/>
        </a:p>
      </dgm:t>
    </dgm:pt>
    <dgm:pt modelId="{50D50DC5-6FAF-4060-B2BA-EE4D2717C078}" type="parTrans" cxnId="{73A23A70-5B97-4277-987C-3D0CE3BE50CE}">
      <dgm:prSet/>
      <dgm:spPr/>
      <dgm:t>
        <a:bodyPr/>
        <a:lstStyle/>
        <a:p>
          <a:endParaRPr lang="sv-SE"/>
        </a:p>
      </dgm:t>
    </dgm:pt>
    <dgm:pt modelId="{DDE90898-45F5-43E2-A393-FB2A58BA2E50}" type="sibTrans" cxnId="{73A23A70-5B97-4277-987C-3D0CE3BE50CE}">
      <dgm:prSet/>
      <dgm:spPr/>
      <dgm:t>
        <a:bodyPr/>
        <a:lstStyle/>
        <a:p>
          <a:endParaRPr lang="sv-SE"/>
        </a:p>
      </dgm:t>
    </dgm:pt>
    <dgm:pt modelId="{00B253C4-5CA8-472F-A304-F6EEDD175484}">
      <dgm:prSet phldrT="[Text]"/>
      <dgm:spPr/>
      <dgm:t>
        <a:bodyPr/>
        <a:lstStyle/>
        <a:p>
          <a:r>
            <a:rPr lang="en-GB" noProof="0" dirty="0" smtClean="0"/>
            <a:t>Interlock granted after application </a:t>
          </a:r>
        </a:p>
        <a:p>
          <a:r>
            <a:rPr lang="en-GB" noProof="0" dirty="0" smtClean="0"/>
            <a:t>for 1 or 2 years </a:t>
          </a:r>
          <a:endParaRPr lang="en-GB" noProof="0" dirty="0"/>
        </a:p>
      </dgm:t>
    </dgm:pt>
    <dgm:pt modelId="{D9435EC1-E32C-4506-A524-AF09D7AC1164}" type="parTrans" cxnId="{794F05B1-FBA8-4485-9066-FD70E0A2E91B}">
      <dgm:prSet/>
      <dgm:spPr/>
      <dgm:t>
        <a:bodyPr/>
        <a:lstStyle/>
        <a:p>
          <a:endParaRPr lang="sv-SE"/>
        </a:p>
      </dgm:t>
    </dgm:pt>
    <dgm:pt modelId="{38C590EC-11EF-4F44-B3C4-45A8110404C8}" type="sibTrans" cxnId="{794F05B1-FBA8-4485-9066-FD70E0A2E91B}">
      <dgm:prSet/>
      <dgm:spPr/>
      <dgm:t>
        <a:bodyPr/>
        <a:lstStyle/>
        <a:p>
          <a:endParaRPr lang="sv-SE"/>
        </a:p>
      </dgm:t>
    </dgm:pt>
    <dgm:pt modelId="{0FDDD8A4-1A83-4B0A-B81D-1A9174536B98}">
      <dgm:prSet phldrT="[Text]"/>
      <dgm:spPr/>
      <dgm:t>
        <a:bodyPr/>
        <a:lstStyle/>
        <a:p>
          <a:r>
            <a:rPr lang="en-GB" noProof="0" dirty="0" smtClean="0"/>
            <a:t>Report sent to the prosecutor</a:t>
          </a:r>
          <a:endParaRPr lang="en-GB" noProof="0" dirty="0"/>
        </a:p>
      </dgm:t>
    </dgm:pt>
    <dgm:pt modelId="{F30EFB19-0C06-4187-B8BA-E0A25B06FB44}" type="parTrans" cxnId="{D34538B8-7600-42C5-AC9B-514BF17F6FDD}">
      <dgm:prSet/>
      <dgm:spPr/>
      <dgm:t>
        <a:bodyPr/>
        <a:lstStyle/>
        <a:p>
          <a:endParaRPr lang="sv-SE"/>
        </a:p>
      </dgm:t>
    </dgm:pt>
    <dgm:pt modelId="{F4E014F3-4DFC-4E1D-9676-D01874E56DE5}" type="sibTrans" cxnId="{D34538B8-7600-42C5-AC9B-514BF17F6FDD}">
      <dgm:prSet/>
      <dgm:spPr/>
      <dgm:t>
        <a:bodyPr/>
        <a:lstStyle/>
        <a:p>
          <a:endParaRPr lang="sv-SE"/>
        </a:p>
      </dgm:t>
    </dgm:pt>
    <dgm:pt modelId="{5017CDD9-76A9-4DDF-AF48-E4753F5155AD}">
      <dgm:prSet phldrT="[Text]"/>
      <dgm:spPr/>
      <dgm:t>
        <a:bodyPr/>
        <a:lstStyle/>
        <a:p>
          <a:r>
            <a:rPr lang="en-GB" noProof="0" dirty="0" smtClean="0"/>
            <a:t>Criminal charges settled by prosecutor or  in court</a:t>
          </a:r>
          <a:endParaRPr lang="en-GB" noProof="0" dirty="0"/>
        </a:p>
      </dgm:t>
    </dgm:pt>
    <dgm:pt modelId="{8338C0D0-AE05-47BC-9BB5-52F24FCE80D4}" type="parTrans" cxnId="{4BE35139-B406-4F5B-AC69-1EB38CE5CDE4}">
      <dgm:prSet/>
      <dgm:spPr/>
      <dgm:t>
        <a:bodyPr/>
        <a:lstStyle/>
        <a:p>
          <a:endParaRPr lang="sv-SE"/>
        </a:p>
      </dgm:t>
    </dgm:pt>
    <dgm:pt modelId="{5C4A528B-146B-4CF4-8234-621D1CF6F7E0}" type="sibTrans" cxnId="{4BE35139-B406-4F5B-AC69-1EB38CE5CDE4}">
      <dgm:prSet/>
      <dgm:spPr/>
      <dgm:t>
        <a:bodyPr/>
        <a:lstStyle/>
        <a:p>
          <a:endParaRPr lang="sv-SE"/>
        </a:p>
      </dgm:t>
    </dgm:pt>
    <dgm:pt modelId="{F579E3F8-0BC1-495A-B2A8-C2AED95D0EB5}" type="pres">
      <dgm:prSet presAssocID="{F90138BE-006E-410A-9675-E71C556F3B3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v-SE"/>
        </a:p>
      </dgm:t>
    </dgm:pt>
    <dgm:pt modelId="{2C73726D-D5D2-4E9C-8070-6D1A1C3AAA15}" type="pres">
      <dgm:prSet presAssocID="{0044D262-97D4-4275-A107-A7BD9F6053A6}" presName="hierRoot1" presStyleCnt="0"/>
      <dgm:spPr/>
    </dgm:pt>
    <dgm:pt modelId="{215734A6-D118-4A88-A5A6-7EC4EC24EF41}" type="pres">
      <dgm:prSet presAssocID="{0044D262-97D4-4275-A107-A7BD9F6053A6}" presName="composite" presStyleCnt="0"/>
      <dgm:spPr/>
    </dgm:pt>
    <dgm:pt modelId="{97C116E0-1265-41C4-A1F9-C285EA4AFCF8}" type="pres">
      <dgm:prSet presAssocID="{0044D262-97D4-4275-A107-A7BD9F6053A6}" presName="background" presStyleLbl="node0" presStyleIdx="0" presStyleCnt="1"/>
      <dgm:spPr/>
    </dgm:pt>
    <dgm:pt modelId="{EDA53693-10E4-4894-973E-0F79FBAE1396}" type="pres">
      <dgm:prSet presAssocID="{0044D262-97D4-4275-A107-A7BD9F6053A6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414BF9BD-FFB0-4A6E-8490-52B631AFB316}" type="pres">
      <dgm:prSet presAssocID="{0044D262-97D4-4275-A107-A7BD9F6053A6}" presName="hierChild2" presStyleCnt="0"/>
      <dgm:spPr/>
    </dgm:pt>
    <dgm:pt modelId="{86309C87-188F-4E4E-8DA8-C9C95A9CAD61}" type="pres">
      <dgm:prSet presAssocID="{2108CDE7-200D-477E-AA66-97A27824FEDE}" presName="Name10" presStyleLbl="parChTrans1D2" presStyleIdx="0" presStyleCnt="2"/>
      <dgm:spPr/>
      <dgm:t>
        <a:bodyPr/>
        <a:lstStyle/>
        <a:p>
          <a:endParaRPr lang="sv-SE"/>
        </a:p>
      </dgm:t>
    </dgm:pt>
    <dgm:pt modelId="{3186C97C-09BB-450A-8E9D-D038A8FFBAE4}" type="pres">
      <dgm:prSet presAssocID="{65D5EB9F-09BE-4110-927D-FAFCACD22DB8}" presName="hierRoot2" presStyleCnt="0"/>
      <dgm:spPr/>
    </dgm:pt>
    <dgm:pt modelId="{F797B0C4-39B2-41A7-A3B2-FE9BA5648229}" type="pres">
      <dgm:prSet presAssocID="{65D5EB9F-09BE-4110-927D-FAFCACD22DB8}" presName="composite2" presStyleCnt="0"/>
      <dgm:spPr/>
    </dgm:pt>
    <dgm:pt modelId="{44FCF65D-37A9-4329-9438-79D5F248BB3D}" type="pres">
      <dgm:prSet presAssocID="{65D5EB9F-09BE-4110-927D-FAFCACD22DB8}" presName="background2" presStyleLbl="node2" presStyleIdx="0" presStyleCnt="2"/>
      <dgm:spPr/>
    </dgm:pt>
    <dgm:pt modelId="{737BDA36-6C57-4119-B8BB-797B55D16B81}" type="pres">
      <dgm:prSet presAssocID="{65D5EB9F-09BE-4110-927D-FAFCACD22DB8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C30FB3A0-8CA9-480A-B31B-8D875A22EF6E}" type="pres">
      <dgm:prSet presAssocID="{65D5EB9F-09BE-4110-927D-FAFCACD22DB8}" presName="hierChild3" presStyleCnt="0"/>
      <dgm:spPr/>
    </dgm:pt>
    <dgm:pt modelId="{B1F3C53A-423E-4439-9F78-A244DECA8E86}" type="pres">
      <dgm:prSet presAssocID="{50D50DC5-6FAF-4060-B2BA-EE4D2717C078}" presName="Name17" presStyleLbl="parChTrans1D3" presStyleIdx="0" presStyleCnt="3"/>
      <dgm:spPr/>
      <dgm:t>
        <a:bodyPr/>
        <a:lstStyle/>
        <a:p>
          <a:endParaRPr lang="sv-SE"/>
        </a:p>
      </dgm:t>
    </dgm:pt>
    <dgm:pt modelId="{9DC4F1D8-A274-46FB-81FE-CD4DE27D7638}" type="pres">
      <dgm:prSet presAssocID="{17CF36C0-8D33-42DF-91FF-E5DFBE84D8F7}" presName="hierRoot3" presStyleCnt="0"/>
      <dgm:spPr/>
    </dgm:pt>
    <dgm:pt modelId="{50220F61-9120-4640-AC41-EE5CE34B7236}" type="pres">
      <dgm:prSet presAssocID="{17CF36C0-8D33-42DF-91FF-E5DFBE84D8F7}" presName="composite3" presStyleCnt="0"/>
      <dgm:spPr/>
    </dgm:pt>
    <dgm:pt modelId="{C6D2CD4C-111D-426E-B7D9-EEF846CAE0F4}" type="pres">
      <dgm:prSet presAssocID="{17CF36C0-8D33-42DF-91FF-E5DFBE84D8F7}" presName="background3" presStyleLbl="node3" presStyleIdx="0" presStyleCnt="3"/>
      <dgm:spPr/>
    </dgm:pt>
    <dgm:pt modelId="{FA5977D6-EBCF-44EE-A959-9C1711EC37BA}" type="pres">
      <dgm:prSet presAssocID="{17CF36C0-8D33-42DF-91FF-E5DFBE84D8F7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8B9884A1-8C2C-4A59-9F1E-F8090D4F509D}" type="pres">
      <dgm:prSet presAssocID="{17CF36C0-8D33-42DF-91FF-E5DFBE84D8F7}" presName="hierChild4" presStyleCnt="0"/>
      <dgm:spPr/>
    </dgm:pt>
    <dgm:pt modelId="{1A845272-0C94-4B97-B62B-62F3AE0C4D2F}" type="pres">
      <dgm:prSet presAssocID="{D9435EC1-E32C-4506-A524-AF09D7AC1164}" presName="Name17" presStyleLbl="parChTrans1D3" presStyleIdx="1" presStyleCnt="3"/>
      <dgm:spPr/>
      <dgm:t>
        <a:bodyPr/>
        <a:lstStyle/>
        <a:p>
          <a:endParaRPr lang="sv-SE"/>
        </a:p>
      </dgm:t>
    </dgm:pt>
    <dgm:pt modelId="{B1D99332-41C4-4BAB-A3C3-71B9F07AC606}" type="pres">
      <dgm:prSet presAssocID="{00B253C4-5CA8-472F-A304-F6EEDD175484}" presName="hierRoot3" presStyleCnt="0"/>
      <dgm:spPr/>
    </dgm:pt>
    <dgm:pt modelId="{5F08DD2E-5AB0-4DA2-9C34-68553BEEC8E3}" type="pres">
      <dgm:prSet presAssocID="{00B253C4-5CA8-472F-A304-F6EEDD175484}" presName="composite3" presStyleCnt="0"/>
      <dgm:spPr/>
    </dgm:pt>
    <dgm:pt modelId="{1FCBF888-23EE-43B5-9FCE-8CEEF3EA8E0E}" type="pres">
      <dgm:prSet presAssocID="{00B253C4-5CA8-472F-A304-F6EEDD175484}" presName="background3" presStyleLbl="node3" presStyleIdx="1" presStyleCnt="3"/>
      <dgm:spPr/>
    </dgm:pt>
    <dgm:pt modelId="{151CACC3-FE52-426F-807D-112DC5D803EB}" type="pres">
      <dgm:prSet presAssocID="{00B253C4-5CA8-472F-A304-F6EEDD175484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EA83A230-F680-41E0-9D3C-37500E705414}" type="pres">
      <dgm:prSet presAssocID="{00B253C4-5CA8-472F-A304-F6EEDD175484}" presName="hierChild4" presStyleCnt="0"/>
      <dgm:spPr/>
    </dgm:pt>
    <dgm:pt modelId="{522B78A6-054E-4146-8116-B9673E0C76AC}" type="pres">
      <dgm:prSet presAssocID="{F30EFB19-0C06-4187-B8BA-E0A25B06FB44}" presName="Name10" presStyleLbl="parChTrans1D2" presStyleIdx="1" presStyleCnt="2"/>
      <dgm:spPr/>
      <dgm:t>
        <a:bodyPr/>
        <a:lstStyle/>
        <a:p>
          <a:endParaRPr lang="sv-SE"/>
        </a:p>
      </dgm:t>
    </dgm:pt>
    <dgm:pt modelId="{49C02482-2BF8-4DAD-AD4F-8945892D8AC5}" type="pres">
      <dgm:prSet presAssocID="{0FDDD8A4-1A83-4B0A-B81D-1A9174536B98}" presName="hierRoot2" presStyleCnt="0"/>
      <dgm:spPr/>
    </dgm:pt>
    <dgm:pt modelId="{C79D01FE-F6C0-4315-B143-658CF8439C83}" type="pres">
      <dgm:prSet presAssocID="{0FDDD8A4-1A83-4B0A-B81D-1A9174536B98}" presName="composite2" presStyleCnt="0"/>
      <dgm:spPr/>
    </dgm:pt>
    <dgm:pt modelId="{10BEEB14-74DA-4E16-A5B4-B828822D039B}" type="pres">
      <dgm:prSet presAssocID="{0FDDD8A4-1A83-4B0A-B81D-1A9174536B98}" presName="background2" presStyleLbl="node2" presStyleIdx="1" presStyleCnt="2"/>
      <dgm:spPr/>
    </dgm:pt>
    <dgm:pt modelId="{A5E99F4D-907D-4C03-A94A-63EB51E1E44D}" type="pres">
      <dgm:prSet presAssocID="{0FDDD8A4-1A83-4B0A-B81D-1A9174536B98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FB91637F-5A3E-450D-9CC2-0361061B4018}" type="pres">
      <dgm:prSet presAssocID="{0FDDD8A4-1A83-4B0A-B81D-1A9174536B98}" presName="hierChild3" presStyleCnt="0"/>
      <dgm:spPr/>
    </dgm:pt>
    <dgm:pt modelId="{FDAE88F0-E642-4EE6-9208-0D2304CDFAD7}" type="pres">
      <dgm:prSet presAssocID="{8338C0D0-AE05-47BC-9BB5-52F24FCE80D4}" presName="Name17" presStyleLbl="parChTrans1D3" presStyleIdx="2" presStyleCnt="3"/>
      <dgm:spPr/>
      <dgm:t>
        <a:bodyPr/>
        <a:lstStyle/>
        <a:p>
          <a:endParaRPr lang="sv-SE"/>
        </a:p>
      </dgm:t>
    </dgm:pt>
    <dgm:pt modelId="{D1502621-0D09-4FBA-A2B8-B1C3CF6D253D}" type="pres">
      <dgm:prSet presAssocID="{5017CDD9-76A9-4DDF-AF48-E4753F5155AD}" presName="hierRoot3" presStyleCnt="0"/>
      <dgm:spPr/>
    </dgm:pt>
    <dgm:pt modelId="{555A96FE-8928-40F7-B69E-455BF749013E}" type="pres">
      <dgm:prSet presAssocID="{5017CDD9-76A9-4DDF-AF48-E4753F5155AD}" presName="composite3" presStyleCnt="0"/>
      <dgm:spPr/>
    </dgm:pt>
    <dgm:pt modelId="{22B57608-1FEF-4835-AEAA-194FC17ECA86}" type="pres">
      <dgm:prSet presAssocID="{5017CDD9-76A9-4DDF-AF48-E4753F5155AD}" presName="background3" presStyleLbl="node3" presStyleIdx="2" presStyleCnt="3"/>
      <dgm:spPr/>
    </dgm:pt>
    <dgm:pt modelId="{BF6203FB-5AC0-4119-92B7-1D1FC3CCB7B5}" type="pres">
      <dgm:prSet presAssocID="{5017CDD9-76A9-4DDF-AF48-E4753F5155AD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2D313D1F-F4C6-4BE5-9E30-55C9348FBDBB}" type="pres">
      <dgm:prSet presAssocID="{5017CDD9-76A9-4DDF-AF48-E4753F5155AD}" presName="hierChild4" presStyleCnt="0"/>
      <dgm:spPr/>
    </dgm:pt>
  </dgm:ptLst>
  <dgm:cxnLst>
    <dgm:cxn modelId="{794F05B1-FBA8-4485-9066-FD70E0A2E91B}" srcId="{65D5EB9F-09BE-4110-927D-FAFCACD22DB8}" destId="{00B253C4-5CA8-472F-A304-F6EEDD175484}" srcOrd="1" destOrd="0" parTransId="{D9435EC1-E32C-4506-A524-AF09D7AC1164}" sibTransId="{38C590EC-11EF-4F44-B3C4-45A8110404C8}"/>
    <dgm:cxn modelId="{D34538B8-7600-42C5-AC9B-514BF17F6FDD}" srcId="{0044D262-97D4-4275-A107-A7BD9F6053A6}" destId="{0FDDD8A4-1A83-4B0A-B81D-1A9174536B98}" srcOrd="1" destOrd="0" parTransId="{F30EFB19-0C06-4187-B8BA-E0A25B06FB44}" sibTransId="{F4E014F3-4DFC-4E1D-9676-D01874E56DE5}"/>
    <dgm:cxn modelId="{6F50527A-49D1-47FE-BDBE-E0E0AC147375}" type="presOf" srcId="{F90138BE-006E-410A-9675-E71C556F3B37}" destId="{F579E3F8-0BC1-495A-B2A8-C2AED95D0EB5}" srcOrd="0" destOrd="0" presId="urn:microsoft.com/office/officeart/2005/8/layout/hierarchy1"/>
    <dgm:cxn modelId="{73A23A70-5B97-4277-987C-3D0CE3BE50CE}" srcId="{65D5EB9F-09BE-4110-927D-FAFCACD22DB8}" destId="{17CF36C0-8D33-42DF-91FF-E5DFBE84D8F7}" srcOrd="0" destOrd="0" parTransId="{50D50DC5-6FAF-4060-B2BA-EE4D2717C078}" sibTransId="{DDE90898-45F5-43E2-A393-FB2A58BA2E50}"/>
    <dgm:cxn modelId="{52085555-D702-468D-B89B-FC9F13E91CD7}" type="presOf" srcId="{0FDDD8A4-1A83-4B0A-B81D-1A9174536B98}" destId="{A5E99F4D-907D-4C03-A94A-63EB51E1E44D}" srcOrd="0" destOrd="0" presId="urn:microsoft.com/office/officeart/2005/8/layout/hierarchy1"/>
    <dgm:cxn modelId="{ECBC232E-913B-413F-8E4D-73161CB8AA7B}" type="presOf" srcId="{0044D262-97D4-4275-A107-A7BD9F6053A6}" destId="{EDA53693-10E4-4894-973E-0F79FBAE1396}" srcOrd="0" destOrd="0" presId="urn:microsoft.com/office/officeart/2005/8/layout/hierarchy1"/>
    <dgm:cxn modelId="{6C7A69CD-4EE4-43C4-92AE-2D8B451942EB}" type="presOf" srcId="{65D5EB9F-09BE-4110-927D-FAFCACD22DB8}" destId="{737BDA36-6C57-4119-B8BB-797B55D16B81}" srcOrd="0" destOrd="0" presId="urn:microsoft.com/office/officeart/2005/8/layout/hierarchy1"/>
    <dgm:cxn modelId="{61384528-E90B-4499-AF5E-A8ECC020CCF9}" srcId="{F90138BE-006E-410A-9675-E71C556F3B37}" destId="{0044D262-97D4-4275-A107-A7BD9F6053A6}" srcOrd="0" destOrd="0" parTransId="{6B993654-A7F1-4BCF-B4C3-7925632E9FB4}" sibTransId="{4333F285-9177-4962-ADA3-E177E57F9B8B}"/>
    <dgm:cxn modelId="{24D10724-7106-448C-AF70-78B36CF4E042}" type="presOf" srcId="{D9435EC1-E32C-4506-A524-AF09D7AC1164}" destId="{1A845272-0C94-4B97-B62B-62F3AE0C4D2F}" srcOrd="0" destOrd="0" presId="urn:microsoft.com/office/officeart/2005/8/layout/hierarchy1"/>
    <dgm:cxn modelId="{FAC77E54-0887-4511-87F3-F12BAF22D6B0}" srcId="{0044D262-97D4-4275-A107-A7BD9F6053A6}" destId="{65D5EB9F-09BE-4110-927D-FAFCACD22DB8}" srcOrd="0" destOrd="0" parTransId="{2108CDE7-200D-477E-AA66-97A27824FEDE}" sibTransId="{38EB630C-78BF-4A22-99EC-950B92BEF5D6}"/>
    <dgm:cxn modelId="{FD28B09F-CA9B-4542-9E9B-2C3ACB3DAEF8}" type="presOf" srcId="{5017CDD9-76A9-4DDF-AF48-E4753F5155AD}" destId="{BF6203FB-5AC0-4119-92B7-1D1FC3CCB7B5}" srcOrd="0" destOrd="0" presId="urn:microsoft.com/office/officeart/2005/8/layout/hierarchy1"/>
    <dgm:cxn modelId="{F4586CA5-8C08-4794-BCF5-C2CA24C96DEE}" type="presOf" srcId="{2108CDE7-200D-477E-AA66-97A27824FEDE}" destId="{86309C87-188F-4E4E-8DA8-C9C95A9CAD61}" srcOrd="0" destOrd="0" presId="urn:microsoft.com/office/officeart/2005/8/layout/hierarchy1"/>
    <dgm:cxn modelId="{0960C357-77DA-4CAB-B642-BB838BEA230B}" type="presOf" srcId="{F30EFB19-0C06-4187-B8BA-E0A25B06FB44}" destId="{522B78A6-054E-4146-8116-B9673E0C76AC}" srcOrd="0" destOrd="0" presId="urn:microsoft.com/office/officeart/2005/8/layout/hierarchy1"/>
    <dgm:cxn modelId="{E3957D23-FD59-4EBB-A285-CF0A74883CE7}" type="presOf" srcId="{17CF36C0-8D33-42DF-91FF-E5DFBE84D8F7}" destId="{FA5977D6-EBCF-44EE-A959-9C1711EC37BA}" srcOrd="0" destOrd="0" presId="urn:microsoft.com/office/officeart/2005/8/layout/hierarchy1"/>
    <dgm:cxn modelId="{9A46847F-32B7-46C2-8216-3D407457F1CD}" type="presOf" srcId="{00B253C4-5CA8-472F-A304-F6EEDD175484}" destId="{151CACC3-FE52-426F-807D-112DC5D803EB}" srcOrd="0" destOrd="0" presId="urn:microsoft.com/office/officeart/2005/8/layout/hierarchy1"/>
    <dgm:cxn modelId="{8ED45680-49F2-484F-B341-4674E7E5A25E}" type="presOf" srcId="{8338C0D0-AE05-47BC-9BB5-52F24FCE80D4}" destId="{FDAE88F0-E642-4EE6-9208-0D2304CDFAD7}" srcOrd="0" destOrd="0" presId="urn:microsoft.com/office/officeart/2005/8/layout/hierarchy1"/>
    <dgm:cxn modelId="{4BE35139-B406-4F5B-AC69-1EB38CE5CDE4}" srcId="{0FDDD8A4-1A83-4B0A-B81D-1A9174536B98}" destId="{5017CDD9-76A9-4DDF-AF48-E4753F5155AD}" srcOrd="0" destOrd="0" parTransId="{8338C0D0-AE05-47BC-9BB5-52F24FCE80D4}" sibTransId="{5C4A528B-146B-4CF4-8234-621D1CF6F7E0}"/>
    <dgm:cxn modelId="{3F2E2D18-9C88-4007-BA49-FE07173DE273}" type="presOf" srcId="{50D50DC5-6FAF-4060-B2BA-EE4D2717C078}" destId="{B1F3C53A-423E-4439-9F78-A244DECA8E86}" srcOrd="0" destOrd="0" presId="urn:microsoft.com/office/officeart/2005/8/layout/hierarchy1"/>
    <dgm:cxn modelId="{E16C95CA-EC5E-4155-9A84-3B8CBFE2B3E4}" type="presParOf" srcId="{F579E3F8-0BC1-495A-B2A8-C2AED95D0EB5}" destId="{2C73726D-D5D2-4E9C-8070-6D1A1C3AAA15}" srcOrd="0" destOrd="0" presId="urn:microsoft.com/office/officeart/2005/8/layout/hierarchy1"/>
    <dgm:cxn modelId="{C73F4E67-98DE-43B3-A1A1-70DA29A3F3A3}" type="presParOf" srcId="{2C73726D-D5D2-4E9C-8070-6D1A1C3AAA15}" destId="{215734A6-D118-4A88-A5A6-7EC4EC24EF41}" srcOrd="0" destOrd="0" presId="urn:microsoft.com/office/officeart/2005/8/layout/hierarchy1"/>
    <dgm:cxn modelId="{5E7209AA-A604-46D0-BE3C-FB99F0346BE7}" type="presParOf" srcId="{215734A6-D118-4A88-A5A6-7EC4EC24EF41}" destId="{97C116E0-1265-41C4-A1F9-C285EA4AFCF8}" srcOrd="0" destOrd="0" presId="urn:microsoft.com/office/officeart/2005/8/layout/hierarchy1"/>
    <dgm:cxn modelId="{13E57E74-8D2F-4068-A92F-FA8C40C7B633}" type="presParOf" srcId="{215734A6-D118-4A88-A5A6-7EC4EC24EF41}" destId="{EDA53693-10E4-4894-973E-0F79FBAE1396}" srcOrd="1" destOrd="0" presId="urn:microsoft.com/office/officeart/2005/8/layout/hierarchy1"/>
    <dgm:cxn modelId="{47B2EC6B-F656-49A3-ACBA-CAADC93E2198}" type="presParOf" srcId="{2C73726D-D5D2-4E9C-8070-6D1A1C3AAA15}" destId="{414BF9BD-FFB0-4A6E-8490-52B631AFB316}" srcOrd="1" destOrd="0" presId="urn:microsoft.com/office/officeart/2005/8/layout/hierarchy1"/>
    <dgm:cxn modelId="{66C8EEC8-76B8-4D85-96D0-8B5C874D3F41}" type="presParOf" srcId="{414BF9BD-FFB0-4A6E-8490-52B631AFB316}" destId="{86309C87-188F-4E4E-8DA8-C9C95A9CAD61}" srcOrd="0" destOrd="0" presId="urn:microsoft.com/office/officeart/2005/8/layout/hierarchy1"/>
    <dgm:cxn modelId="{18E324FD-56EB-44D2-A5C1-0E6F0471C390}" type="presParOf" srcId="{414BF9BD-FFB0-4A6E-8490-52B631AFB316}" destId="{3186C97C-09BB-450A-8E9D-D038A8FFBAE4}" srcOrd="1" destOrd="0" presId="urn:microsoft.com/office/officeart/2005/8/layout/hierarchy1"/>
    <dgm:cxn modelId="{CF09C7E8-ADF2-46DB-B7D3-8E88279A159F}" type="presParOf" srcId="{3186C97C-09BB-450A-8E9D-D038A8FFBAE4}" destId="{F797B0C4-39B2-41A7-A3B2-FE9BA5648229}" srcOrd="0" destOrd="0" presId="urn:microsoft.com/office/officeart/2005/8/layout/hierarchy1"/>
    <dgm:cxn modelId="{14757FBF-6DAE-4F4C-91CE-C9FD459365B0}" type="presParOf" srcId="{F797B0C4-39B2-41A7-A3B2-FE9BA5648229}" destId="{44FCF65D-37A9-4329-9438-79D5F248BB3D}" srcOrd="0" destOrd="0" presId="urn:microsoft.com/office/officeart/2005/8/layout/hierarchy1"/>
    <dgm:cxn modelId="{3FDDFB14-678C-413A-AFB6-E0CF8FC2CA33}" type="presParOf" srcId="{F797B0C4-39B2-41A7-A3B2-FE9BA5648229}" destId="{737BDA36-6C57-4119-B8BB-797B55D16B81}" srcOrd="1" destOrd="0" presId="urn:microsoft.com/office/officeart/2005/8/layout/hierarchy1"/>
    <dgm:cxn modelId="{7064DFC1-C59E-4A6C-8E14-862D8BAA09A9}" type="presParOf" srcId="{3186C97C-09BB-450A-8E9D-D038A8FFBAE4}" destId="{C30FB3A0-8CA9-480A-B31B-8D875A22EF6E}" srcOrd="1" destOrd="0" presId="urn:microsoft.com/office/officeart/2005/8/layout/hierarchy1"/>
    <dgm:cxn modelId="{1A8C59BF-2954-4797-BFB6-ED69862A7D19}" type="presParOf" srcId="{C30FB3A0-8CA9-480A-B31B-8D875A22EF6E}" destId="{B1F3C53A-423E-4439-9F78-A244DECA8E86}" srcOrd="0" destOrd="0" presId="urn:microsoft.com/office/officeart/2005/8/layout/hierarchy1"/>
    <dgm:cxn modelId="{81D1084B-14BE-4237-B58C-F77B332C6A77}" type="presParOf" srcId="{C30FB3A0-8CA9-480A-B31B-8D875A22EF6E}" destId="{9DC4F1D8-A274-46FB-81FE-CD4DE27D7638}" srcOrd="1" destOrd="0" presId="urn:microsoft.com/office/officeart/2005/8/layout/hierarchy1"/>
    <dgm:cxn modelId="{39A439C4-E964-4683-A3DC-38658FC95628}" type="presParOf" srcId="{9DC4F1D8-A274-46FB-81FE-CD4DE27D7638}" destId="{50220F61-9120-4640-AC41-EE5CE34B7236}" srcOrd="0" destOrd="0" presId="urn:microsoft.com/office/officeart/2005/8/layout/hierarchy1"/>
    <dgm:cxn modelId="{6937D15A-81EC-42EF-AF81-C27215A39960}" type="presParOf" srcId="{50220F61-9120-4640-AC41-EE5CE34B7236}" destId="{C6D2CD4C-111D-426E-B7D9-EEF846CAE0F4}" srcOrd="0" destOrd="0" presId="urn:microsoft.com/office/officeart/2005/8/layout/hierarchy1"/>
    <dgm:cxn modelId="{8315CFF8-AD4A-4481-835E-54E58FDCB19A}" type="presParOf" srcId="{50220F61-9120-4640-AC41-EE5CE34B7236}" destId="{FA5977D6-EBCF-44EE-A959-9C1711EC37BA}" srcOrd="1" destOrd="0" presId="urn:microsoft.com/office/officeart/2005/8/layout/hierarchy1"/>
    <dgm:cxn modelId="{C49A1DDB-0174-4F5A-8E9E-E6330C24EB5C}" type="presParOf" srcId="{9DC4F1D8-A274-46FB-81FE-CD4DE27D7638}" destId="{8B9884A1-8C2C-4A59-9F1E-F8090D4F509D}" srcOrd="1" destOrd="0" presId="urn:microsoft.com/office/officeart/2005/8/layout/hierarchy1"/>
    <dgm:cxn modelId="{7F5033FF-341E-4AE2-8167-CC3E7264B28D}" type="presParOf" srcId="{C30FB3A0-8CA9-480A-B31B-8D875A22EF6E}" destId="{1A845272-0C94-4B97-B62B-62F3AE0C4D2F}" srcOrd="2" destOrd="0" presId="urn:microsoft.com/office/officeart/2005/8/layout/hierarchy1"/>
    <dgm:cxn modelId="{C1F009A9-7654-4EB6-A2D9-38899DCFDEEB}" type="presParOf" srcId="{C30FB3A0-8CA9-480A-B31B-8D875A22EF6E}" destId="{B1D99332-41C4-4BAB-A3C3-71B9F07AC606}" srcOrd="3" destOrd="0" presId="urn:microsoft.com/office/officeart/2005/8/layout/hierarchy1"/>
    <dgm:cxn modelId="{2FEE8237-3631-4380-B670-2FB7BF48DB10}" type="presParOf" srcId="{B1D99332-41C4-4BAB-A3C3-71B9F07AC606}" destId="{5F08DD2E-5AB0-4DA2-9C34-68553BEEC8E3}" srcOrd="0" destOrd="0" presId="urn:microsoft.com/office/officeart/2005/8/layout/hierarchy1"/>
    <dgm:cxn modelId="{06E4DD65-0638-42F0-8ED6-34FDB92A9D92}" type="presParOf" srcId="{5F08DD2E-5AB0-4DA2-9C34-68553BEEC8E3}" destId="{1FCBF888-23EE-43B5-9FCE-8CEEF3EA8E0E}" srcOrd="0" destOrd="0" presId="urn:microsoft.com/office/officeart/2005/8/layout/hierarchy1"/>
    <dgm:cxn modelId="{B58F327D-A988-495E-8897-B38670E41BEE}" type="presParOf" srcId="{5F08DD2E-5AB0-4DA2-9C34-68553BEEC8E3}" destId="{151CACC3-FE52-426F-807D-112DC5D803EB}" srcOrd="1" destOrd="0" presId="urn:microsoft.com/office/officeart/2005/8/layout/hierarchy1"/>
    <dgm:cxn modelId="{A7E3A2C7-4414-469F-AA7D-2E1E5A154BC1}" type="presParOf" srcId="{B1D99332-41C4-4BAB-A3C3-71B9F07AC606}" destId="{EA83A230-F680-41E0-9D3C-37500E705414}" srcOrd="1" destOrd="0" presId="urn:microsoft.com/office/officeart/2005/8/layout/hierarchy1"/>
    <dgm:cxn modelId="{ABAC2EF4-B437-4AED-B19C-25194F1FF683}" type="presParOf" srcId="{414BF9BD-FFB0-4A6E-8490-52B631AFB316}" destId="{522B78A6-054E-4146-8116-B9673E0C76AC}" srcOrd="2" destOrd="0" presId="urn:microsoft.com/office/officeart/2005/8/layout/hierarchy1"/>
    <dgm:cxn modelId="{69DF0DEA-78A4-474D-A2B1-891657EA193D}" type="presParOf" srcId="{414BF9BD-FFB0-4A6E-8490-52B631AFB316}" destId="{49C02482-2BF8-4DAD-AD4F-8945892D8AC5}" srcOrd="3" destOrd="0" presId="urn:microsoft.com/office/officeart/2005/8/layout/hierarchy1"/>
    <dgm:cxn modelId="{2D673B88-E632-4420-9772-97065E73FA6E}" type="presParOf" srcId="{49C02482-2BF8-4DAD-AD4F-8945892D8AC5}" destId="{C79D01FE-F6C0-4315-B143-658CF8439C83}" srcOrd="0" destOrd="0" presId="urn:microsoft.com/office/officeart/2005/8/layout/hierarchy1"/>
    <dgm:cxn modelId="{31A626FB-AA39-43EB-A864-D1D8B20D09FE}" type="presParOf" srcId="{C79D01FE-F6C0-4315-B143-658CF8439C83}" destId="{10BEEB14-74DA-4E16-A5B4-B828822D039B}" srcOrd="0" destOrd="0" presId="urn:microsoft.com/office/officeart/2005/8/layout/hierarchy1"/>
    <dgm:cxn modelId="{93FF1453-79CA-4012-81E0-BF9343D87E4B}" type="presParOf" srcId="{C79D01FE-F6C0-4315-B143-658CF8439C83}" destId="{A5E99F4D-907D-4C03-A94A-63EB51E1E44D}" srcOrd="1" destOrd="0" presId="urn:microsoft.com/office/officeart/2005/8/layout/hierarchy1"/>
    <dgm:cxn modelId="{825D1BDA-E1CB-4E8F-AF46-38A7A84C2B42}" type="presParOf" srcId="{49C02482-2BF8-4DAD-AD4F-8945892D8AC5}" destId="{FB91637F-5A3E-450D-9CC2-0361061B4018}" srcOrd="1" destOrd="0" presId="urn:microsoft.com/office/officeart/2005/8/layout/hierarchy1"/>
    <dgm:cxn modelId="{BE332171-9FC5-475C-8AE7-A4321E622D8E}" type="presParOf" srcId="{FB91637F-5A3E-450D-9CC2-0361061B4018}" destId="{FDAE88F0-E642-4EE6-9208-0D2304CDFAD7}" srcOrd="0" destOrd="0" presId="urn:microsoft.com/office/officeart/2005/8/layout/hierarchy1"/>
    <dgm:cxn modelId="{6A81AEDD-3C15-46FA-AEA4-A27B8755DA65}" type="presParOf" srcId="{FB91637F-5A3E-450D-9CC2-0361061B4018}" destId="{D1502621-0D09-4FBA-A2B8-B1C3CF6D253D}" srcOrd="1" destOrd="0" presId="urn:microsoft.com/office/officeart/2005/8/layout/hierarchy1"/>
    <dgm:cxn modelId="{20BF8325-E319-4934-93F6-7E0EC403746B}" type="presParOf" srcId="{D1502621-0D09-4FBA-A2B8-B1C3CF6D253D}" destId="{555A96FE-8928-40F7-B69E-455BF749013E}" srcOrd="0" destOrd="0" presId="urn:microsoft.com/office/officeart/2005/8/layout/hierarchy1"/>
    <dgm:cxn modelId="{13302C0A-0804-4C06-80FC-B9894F1643F1}" type="presParOf" srcId="{555A96FE-8928-40F7-B69E-455BF749013E}" destId="{22B57608-1FEF-4835-AEAA-194FC17ECA86}" srcOrd="0" destOrd="0" presId="urn:microsoft.com/office/officeart/2005/8/layout/hierarchy1"/>
    <dgm:cxn modelId="{E3AEAD35-C4D6-4933-B915-44B8B08FE140}" type="presParOf" srcId="{555A96FE-8928-40F7-B69E-455BF749013E}" destId="{BF6203FB-5AC0-4119-92B7-1D1FC3CCB7B5}" srcOrd="1" destOrd="0" presId="urn:microsoft.com/office/officeart/2005/8/layout/hierarchy1"/>
    <dgm:cxn modelId="{3453E834-C06B-4545-A410-D84A776097AE}" type="presParOf" srcId="{D1502621-0D09-4FBA-A2B8-B1C3CF6D253D}" destId="{2D313D1F-F4C6-4BE5-9E30-55C9348FBDB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AE88F0-E642-4EE6-9208-0D2304CDFAD7}">
      <dsp:nvSpPr>
        <dsp:cNvPr id="0" name=""/>
        <dsp:cNvSpPr/>
      </dsp:nvSpPr>
      <dsp:spPr>
        <a:xfrm>
          <a:off x="5903845" y="2631408"/>
          <a:ext cx="91440" cy="4902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02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2B78A6-054E-4146-8116-B9673E0C76AC}">
      <dsp:nvSpPr>
        <dsp:cNvPr id="0" name=""/>
        <dsp:cNvSpPr/>
      </dsp:nvSpPr>
      <dsp:spPr>
        <a:xfrm>
          <a:off x="4404436" y="1070828"/>
          <a:ext cx="1545128" cy="490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075"/>
              </a:lnTo>
              <a:lnTo>
                <a:pt x="1545128" y="334075"/>
              </a:lnTo>
              <a:lnTo>
                <a:pt x="1545128" y="490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845272-0C94-4B97-B62B-62F3AE0C4D2F}">
      <dsp:nvSpPr>
        <dsp:cNvPr id="0" name=""/>
        <dsp:cNvSpPr/>
      </dsp:nvSpPr>
      <dsp:spPr>
        <a:xfrm>
          <a:off x="2859307" y="2631408"/>
          <a:ext cx="1030085" cy="490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075"/>
              </a:lnTo>
              <a:lnTo>
                <a:pt x="1030085" y="334075"/>
              </a:lnTo>
              <a:lnTo>
                <a:pt x="1030085" y="4902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F3C53A-423E-4439-9F78-A244DECA8E86}">
      <dsp:nvSpPr>
        <dsp:cNvPr id="0" name=""/>
        <dsp:cNvSpPr/>
      </dsp:nvSpPr>
      <dsp:spPr>
        <a:xfrm>
          <a:off x="1829221" y="2631408"/>
          <a:ext cx="1030085" cy="490227"/>
        </a:xfrm>
        <a:custGeom>
          <a:avLst/>
          <a:gdLst/>
          <a:ahLst/>
          <a:cxnLst/>
          <a:rect l="0" t="0" r="0" b="0"/>
          <a:pathLst>
            <a:path>
              <a:moveTo>
                <a:pt x="1030085" y="0"/>
              </a:moveTo>
              <a:lnTo>
                <a:pt x="1030085" y="334075"/>
              </a:lnTo>
              <a:lnTo>
                <a:pt x="0" y="334075"/>
              </a:lnTo>
              <a:lnTo>
                <a:pt x="0" y="4902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09C87-188F-4E4E-8DA8-C9C95A9CAD61}">
      <dsp:nvSpPr>
        <dsp:cNvPr id="0" name=""/>
        <dsp:cNvSpPr/>
      </dsp:nvSpPr>
      <dsp:spPr>
        <a:xfrm>
          <a:off x="2859307" y="1070828"/>
          <a:ext cx="1545128" cy="490227"/>
        </a:xfrm>
        <a:custGeom>
          <a:avLst/>
          <a:gdLst/>
          <a:ahLst/>
          <a:cxnLst/>
          <a:rect l="0" t="0" r="0" b="0"/>
          <a:pathLst>
            <a:path>
              <a:moveTo>
                <a:pt x="1545128" y="0"/>
              </a:moveTo>
              <a:lnTo>
                <a:pt x="1545128" y="334075"/>
              </a:lnTo>
              <a:lnTo>
                <a:pt x="0" y="334075"/>
              </a:lnTo>
              <a:lnTo>
                <a:pt x="0" y="490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C116E0-1265-41C4-A1F9-C285EA4AFCF8}">
      <dsp:nvSpPr>
        <dsp:cNvPr id="0" name=""/>
        <dsp:cNvSpPr/>
      </dsp:nvSpPr>
      <dsp:spPr>
        <a:xfrm>
          <a:off x="3561638" y="475"/>
          <a:ext cx="1685595" cy="1070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A53693-10E4-4894-973E-0F79FBAE1396}">
      <dsp:nvSpPr>
        <dsp:cNvPr id="0" name=""/>
        <dsp:cNvSpPr/>
      </dsp:nvSpPr>
      <dsp:spPr>
        <a:xfrm>
          <a:off x="3748927" y="178399"/>
          <a:ext cx="1685595" cy="10703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Police detects DUI</a:t>
          </a:r>
          <a:endParaRPr lang="en-GB" sz="1500" kern="1200" noProof="0" dirty="0"/>
        </a:p>
      </dsp:txBody>
      <dsp:txXfrm>
        <a:off x="3748927" y="178399"/>
        <a:ext cx="1685595" cy="1070352"/>
      </dsp:txXfrm>
    </dsp:sp>
    <dsp:sp modelId="{44FCF65D-37A9-4329-9438-79D5F248BB3D}">
      <dsp:nvSpPr>
        <dsp:cNvPr id="0" name=""/>
        <dsp:cNvSpPr/>
      </dsp:nvSpPr>
      <dsp:spPr>
        <a:xfrm>
          <a:off x="2016509" y="1561055"/>
          <a:ext cx="1685595" cy="1070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7BDA36-6C57-4119-B8BB-797B55D16B81}">
      <dsp:nvSpPr>
        <dsp:cNvPr id="0" name=""/>
        <dsp:cNvSpPr/>
      </dsp:nvSpPr>
      <dsp:spPr>
        <a:xfrm>
          <a:off x="2203798" y="1738979"/>
          <a:ext cx="1685595" cy="10703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Driver license sent to Swedish Transport Agency</a:t>
          </a:r>
          <a:endParaRPr lang="en-GB" sz="1500" kern="1200" noProof="0" dirty="0"/>
        </a:p>
      </dsp:txBody>
      <dsp:txXfrm>
        <a:off x="2203798" y="1738979"/>
        <a:ext cx="1685595" cy="1070352"/>
      </dsp:txXfrm>
    </dsp:sp>
    <dsp:sp modelId="{C6D2CD4C-111D-426E-B7D9-EEF846CAE0F4}">
      <dsp:nvSpPr>
        <dsp:cNvPr id="0" name=""/>
        <dsp:cNvSpPr/>
      </dsp:nvSpPr>
      <dsp:spPr>
        <a:xfrm>
          <a:off x="986424" y="3121635"/>
          <a:ext cx="1685595" cy="1070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5977D6-EBCF-44EE-A959-9C1711EC37BA}">
      <dsp:nvSpPr>
        <dsp:cNvPr id="0" name=""/>
        <dsp:cNvSpPr/>
      </dsp:nvSpPr>
      <dsp:spPr>
        <a:xfrm>
          <a:off x="1173712" y="3299559"/>
          <a:ext cx="1685595" cy="10703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License revoked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1 or 2 years</a:t>
          </a:r>
          <a:endParaRPr lang="en-GB" sz="1500" kern="1200" noProof="0" dirty="0"/>
        </a:p>
      </dsp:txBody>
      <dsp:txXfrm>
        <a:off x="1173712" y="3299559"/>
        <a:ext cx="1685595" cy="1070352"/>
      </dsp:txXfrm>
    </dsp:sp>
    <dsp:sp modelId="{1FCBF888-23EE-43B5-9FCE-8CEEF3EA8E0E}">
      <dsp:nvSpPr>
        <dsp:cNvPr id="0" name=""/>
        <dsp:cNvSpPr/>
      </dsp:nvSpPr>
      <dsp:spPr>
        <a:xfrm>
          <a:off x="3046595" y="3121635"/>
          <a:ext cx="1685595" cy="1070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1CACC3-FE52-426F-807D-112DC5D803EB}">
      <dsp:nvSpPr>
        <dsp:cNvPr id="0" name=""/>
        <dsp:cNvSpPr/>
      </dsp:nvSpPr>
      <dsp:spPr>
        <a:xfrm>
          <a:off x="3233884" y="3299559"/>
          <a:ext cx="1685595" cy="10703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Interlock granted after application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for 1 or 2 years </a:t>
          </a:r>
          <a:endParaRPr lang="en-GB" sz="1500" kern="1200" noProof="0" dirty="0"/>
        </a:p>
      </dsp:txBody>
      <dsp:txXfrm>
        <a:off x="3233884" y="3299559"/>
        <a:ext cx="1685595" cy="1070352"/>
      </dsp:txXfrm>
    </dsp:sp>
    <dsp:sp modelId="{10BEEB14-74DA-4E16-A5B4-B828822D039B}">
      <dsp:nvSpPr>
        <dsp:cNvPr id="0" name=""/>
        <dsp:cNvSpPr/>
      </dsp:nvSpPr>
      <dsp:spPr>
        <a:xfrm>
          <a:off x="5106767" y="1561055"/>
          <a:ext cx="1685595" cy="1070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E99F4D-907D-4C03-A94A-63EB51E1E44D}">
      <dsp:nvSpPr>
        <dsp:cNvPr id="0" name=""/>
        <dsp:cNvSpPr/>
      </dsp:nvSpPr>
      <dsp:spPr>
        <a:xfrm>
          <a:off x="5294055" y="1738979"/>
          <a:ext cx="1685595" cy="10703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Report sent to the prosecutor</a:t>
          </a:r>
          <a:endParaRPr lang="en-GB" sz="1500" kern="1200" noProof="0" dirty="0"/>
        </a:p>
      </dsp:txBody>
      <dsp:txXfrm>
        <a:off x="5294055" y="1738979"/>
        <a:ext cx="1685595" cy="1070352"/>
      </dsp:txXfrm>
    </dsp:sp>
    <dsp:sp modelId="{22B57608-1FEF-4835-AEAA-194FC17ECA86}">
      <dsp:nvSpPr>
        <dsp:cNvPr id="0" name=""/>
        <dsp:cNvSpPr/>
      </dsp:nvSpPr>
      <dsp:spPr>
        <a:xfrm>
          <a:off x="5106767" y="3121635"/>
          <a:ext cx="1685595" cy="1070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6203FB-5AC0-4119-92B7-1D1FC3CCB7B5}">
      <dsp:nvSpPr>
        <dsp:cNvPr id="0" name=""/>
        <dsp:cNvSpPr/>
      </dsp:nvSpPr>
      <dsp:spPr>
        <a:xfrm>
          <a:off x="5294055" y="3299559"/>
          <a:ext cx="1685595" cy="10703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Criminal charges settled by prosecutor or  in court</a:t>
          </a:r>
          <a:endParaRPr lang="en-GB" sz="1500" kern="1200" noProof="0" dirty="0"/>
        </a:p>
      </dsp:txBody>
      <dsp:txXfrm>
        <a:off x="5294055" y="3299559"/>
        <a:ext cx="1685595" cy="10703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E27D2-8DFD-4DEC-BD31-77196E7B6233}" type="datetimeFigureOut">
              <a:rPr lang="sv-SE" smtClean="0"/>
              <a:pPr/>
              <a:t>2015-10-12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8F14C-F254-4713-BE92-47130B48E534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579129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459F6-7F70-433C-9ABE-651529C4482F}" type="datetimeFigureOut">
              <a:rPr lang="sv-SE" smtClean="0"/>
              <a:pPr/>
              <a:t>2015-10-12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1E2D6-8713-4E27-B8C3-DAAE5B89C14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4177109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sv-SE" dirty="0" smtClean="0">
              <a:ea typeface="ＭＳ Ｐゴシック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1B371D-2F83-4AB4-9949-861A6DC67523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31430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Antal och andel omkomna personer i alkoholrelaterade (alkohol &gt; 0,2</a:t>
            </a:r>
            <a:r>
              <a:rPr lang="sv-SE" baseline="0" dirty="0" smtClean="0"/>
              <a:t> promille) vägtrafikolyckor, 2007-2014.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E2D6-8713-4E27-B8C3-DAAE5B89C145}" type="slidenum">
              <a:rPr lang="sv-SE" smtClean="0"/>
              <a:pPr/>
              <a:t>9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E2D6-8713-4E27-B8C3-DAAE5B89C145}" type="slidenum">
              <a:rPr lang="sv-SE" smtClean="0"/>
              <a:pPr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457468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E2D6-8713-4E27-B8C3-DAAE5B89C145}" type="slidenum">
              <a:rPr lang="sv-SE" smtClean="0"/>
              <a:pPr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697289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E2D6-8713-4E27-B8C3-DAAE5B89C145}" type="slidenum">
              <a:rPr lang="sv-SE" smtClean="0"/>
              <a:pPr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916576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E2D6-8713-4E27-B8C3-DAAE5B89C145}" type="slidenum">
              <a:rPr lang="sv-SE" smtClean="0"/>
              <a:pPr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247074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z="800" b="1" smtClean="0">
              <a:ea typeface="ＭＳ Ｐゴシック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E8DDC7-615F-46F3-878A-DA3A68FD5B68}" type="slidenum">
              <a:rPr lang="sv-SE" smtClean="0"/>
              <a:pPr>
                <a:defRPr/>
              </a:pPr>
              <a:t>20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2427626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>
              <a:ea typeface="ＭＳ Ｐゴシック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AAC1E1-A239-4C28-AA31-A5E553490033}" type="slidenum">
              <a:rPr lang="sv-SE" smtClean="0"/>
              <a:pPr>
                <a:defRPr/>
              </a:pPr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698766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E2D6-8713-4E27-B8C3-DAAE5B89C145}" type="slidenum">
              <a:rPr lang="sv-SE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69664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9" descr="top pp-framsida (kopia)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553200" y="6021388"/>
            <a:ext cx="2133600" cy="1682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380288" y="6308725"/>
            <a:ext cx="1306512" cy="1682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2FB413C4-742F-44DE-9C51-A49D1D44BF8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cxnSp>
        <p:nvCxnSpPr>
          <p:cNvPr id="11" name="Rak 7"/>
          <p:cNvCxnSpPr>
            <a:cxnSpLocks noChangeShapeType="1"/>
          </p:cNvCxnSpPr>
          <p:nvPr userDrawn="1"/>
        </p:nvCxnSpPr>
        <p:spPr bwMode="auto">
          <a:xfrm>
            <a:off x="830263" y="5965825"/>
            <a:ext cx="7856537" cy="1588"/>
          </a:xfrm>
          <a:prstGeom prst="line">
            <a:avLst/>
          </a:prstGeom>
          <a:noFill/>
          <a:ln w="12700">
            <a:solidFill>
              <a:srgbClr val="4D4F53"/>
            </a:solidFill>
            <a:round/>
            <a:headEnd/>
            <a:tailEnd/>
          </a:ln>
        </p:spPr>
      </p:cxn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720000" y="1643050"/>
            <a:ext cx="7772400" cy="1133494"/>
          </a:xfrm>
          <a:prstGeom prst="rect">
            <a:avLst/>
          </a:prstGeom>
        </p:spPr>
        <p:txBody>
          <a:bodyPr anchor="b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720000" y="2890846"/>
            <a:ext cx="7781090" cy="1752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pic>
        <p:nvPicPr>
          <p:cNvPr id="12" name="Bildobjekt 9" descr="STA_Eng_3V_RGB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6138863"/>
            <a:ext cx="1408113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553200" y="6021388"/>
            <a:ext cx="2133600" cy="1682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380288" y="6308725"/>
            <a:ext cx="1306512" cy="1682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11F2833E-87A4-43BA-9564-C10860A20FF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0"/>
            <a:ext cx="79676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12" name="Platshållare för text 13"/>
          <p:cNvSpPr>
            <a:spLocks noGrp="1"/>
          </p:cNvSpPr>
          <p:nvPr>
            <p:ph idx="1"/>
          </p:nvPr>
        </p:nvSpPr>
        <p:spPr>
          <a:xfrm>
            <a:off x="720000" y="1342800"/>
            <a:ext cx="7966800" cy="437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000" indent="-3420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lang="sv-SE" sz="24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2800" indent="-2592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SzPct val="80000"/>
              <a:buFont typeface="Arial" pitchFamily="34" charset="0"/>
              <a:buChar char="–"/>
              <a:defRPr lang="sv-SE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92800" indent="-2592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SzPct val="80000"/>
              <a:buFont typeface="Arial" pitchFamily="34" charset="0"/>
              <a:buChar char="•"/>
              <a:defRPr lang="sv-SE" sz="18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66400" indent="-2412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SzPct val="80000"/>
              <a:buFont typeface="Arial" pitchFamily="34" charset="0"/>
              <a:buChar char="–"/>
              <a:defRPr lang="sv-SE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46400" indent="-1692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SzPct val="90000"/>
              <a:buFont typeface="Arial" pitchFamily="34" charset="0"/>
              <a:buChar char="»"/>
              <a:defRPr lang="sv-SE" sz="11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utan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553200" y="6021388"/>
            <a:ext cx="2133600" cy="1682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380288" y="6308725"/>
            <a:ext cx="1306512" cy="1682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11F2833E-87A4-43BA-9564-C10860A20FF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0"/>
            <a:ext cx="79676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12" name="Platshållare för text 13"/>
          <p:cNvSpPr>
            <a:spLocks noGrp="1"/>
          </p:cNvSpPr>
          <p:nvPr>
            <p:ph idx="1"/>
          </p:nvPr>
        </p:nvSpPr>
        <p:spPr>
          <a:xfrm>
            <a:off x="720000" y="1342800"/>
            <a:ext cx="7966800" cy="437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SzPct val="85000"/>
              <a:buFont typeface="Arial" pitchFamily="34" charset="0"/>
              <a:buNone/>
              <a:defRPr lang="sv-SE" sz="24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SzPct val="80000"/>
              <a:buFont typeface="Arial" pitchFamily="34" charset="0"/>
              <a:buNone/>
              <a:defRPr lang="sv-SE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SzPct val="80000"/>
              <a:buFont typeface="Arial" pitchFamily="34" charset="0"/>
              <a:buNone/>
              <a:defRPr lang="sv-SE" sz="18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SzPct val="80000"/>
              <a:buFont typeface="Arial" pitchFamily="34" charset="0"/>
              <a:buNone/>
              <a:defRPr lang="sv-SE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SzPct val="90000"/>
              <a:buFont typeface="Arial" pitchFamily="34" charset="0"/>
              <a:buNone/>
              <a:tabLst/>
              <a:defRPr lang="sv-SE" sz="11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20000" y="1342800"/>
            <a:ext cx="3923438" cy="437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4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786314" y="1342800"/>
            <a:ext cx="3900486" cy="437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4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0"/>
            <a:ext cx="79676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53200" y="6021388"/>
            <a:ext cx="2133600" cy="1682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380288" y="6308725"/>
            <a:ext cx="1306512" cy="1682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11F2833E-87A4-43BA-9564-C10860A20FF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0000" y="1342800"/>
            <a:ext cx="392400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788000" y="1342800"/>
            <a:ext cx="390240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sz="half" idx="10"/>
          </p:nvPr>
        </p:nvSpPr>
        <p:spPr>
          <a:xfrm>
            <a:off x="720000" y="2071678"/>
            <a:ext cx="3923438" cy="364152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4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11" name="Platshållare för innehåll 3"/>
          <p:cNvSpPr>
            <a:spLocks noGrp="1"/>
          </p:cNvSpPr>
          <p:nvPr>
            <p:ph sz="half" idx="2"/>
          </p:nvPr>
        </p:nvSpPr>
        <p:spPr>
          <a:xfrm>
            <a:off x="4786314" y="2071678"/>
            <a:ext cx="3900486" cy="364152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4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0"/>
            <a:ext cx="79676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1"/>
          </p:nvPr>
        </p:nvSpPr>
        <p:spPr>
          <a:xfrm>
            <a:off x="6553200" y="6021388"/>
            <a:ext cx="2133600" cy="1682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380288" y="6308725"/>
            <a:ext cx="1306512" cy="1682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11F2833E-87A4-43BA-9564-C10860A20FF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0"/>
            <a:ext cx="79676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1"/>
          </p:nvPr>
        </p:nvSpPr>
        <p:spPr>
          <a:xfrm>
            <a:off x="6553200" y="6021388"/>
            <a:ext cx="2133600" cy="1682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380288" y="6308725"/>
            <a:ext cx="1306512" cy="1682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11F2833E-87A4-43BA-9564-C10860A20FF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datum 3"/>
          <p:cNvSpPr>
            <a:spLocks noGrp="1"/>
          </p:cNvSpPr>
          <p:nvPr>
            <p:ph type="dt" sz="half" idx="11"/>
          </p:nvPr>
        </p:nvSpPr>
        <p:spPr>
          <a:xfrm>
            <a:off x="6553200" y="6021388"/>
            <a:ext cx="2133600" cy="1682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380288" y="6308725"/>
            <a:ext cx="1306512" cy="1682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11F2833E-87A4-43BA-9564-C10860A20FF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1342800"/>
            <a:ext cx="5111750" cy="437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4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720001" y="1342800"/>
            <a:ext cx="2708992" cy="437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0"/>
            <a:ext cx="79676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1"/>
          </p:nvPr>
        </p:nvSpPr>
        <p:spPr>
          <a:xfrm>
            <a:off x="6553200" y="6021388"/>
            <a:ext cx="2133600" cy="1682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380288" y="6308725"/>
            <a:ext cx="1306512" cy="1682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11F2833E-87A4-43BA-9564-C10860A20FF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1342800"/>
            <a:ext cx="5486400" cy="34417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4905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1"/>
          </p:nvPr>
        </p:nvSpPr>
        <p:spPr>
          <a:xfrm>
            <a:off x="6553200" y="6021388"/>
            <a:ext cx="2133600" cy="1682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380288" y="6308725"/>
            <a:ext cx="1306512" cy="1682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11F2833E-87A4-43BA-9564-C10860A20FF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 descr="bg_nyPP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9144000" cy="1178099"/>
          </a:xfrm>
          <a:prstGeom prst="rect">
            <a:avLst/>
          </a:prstGeom>
        </p:spPr>
      </p:pic>
      <p:cxnSp>
        <p:nvCxnSpPr>
          <p:cNvPr id="8" name="Rak 7"/>
          <p:cNvCxnSpPr>
            <a:cxnSpLocks noChangeShapeType="1"/>
          </p:cNvCxnSpPr>
          <p:nvPr/>
        </p:nvCxnSpPr>
        <p:spPr bwMode="auto">
          <a:xfrm>
            <a:off x="830263" y="5965825"/>
            <a:ext cx="7856537" cy="1588"/>
          </a:xfrm>
          <a:prstGeom prst="line">
            <a:avLst/>
          </a:prstGeom>
          <a:noFill/>
          <a:ln w="12700">
            <a:solidFill>
              <a:srgbClr val="4D4F53"/>
            </a:solidFill>
            <a:round/>
            <a:headEnd/>
            <a:tailEnd/>
          </a:ln>
        </p:spPr>
      </p:cxnSp>
      <p:sp>
        <p:nvSpPr>
          <p:cNvPr id="9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553200" y="6021388"/>
            <a:ext cx="2133600" cy="1682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380288" y="6308725"/>
            <a:ext cx="1306512" cy="1682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D4F53"/>
                </a:solidFill>
                <a:latin typeface="Calibri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11F2833E-87A4-43BA-9564-C10860A20FF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0"/>
            <a:ext cx="79676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14" name="Platshållare för text 13"/>
          <p:cNvSpPr>
            <a:spLocks noGrp="1"/>
          </p:cNvSpPr>
          <p:nvPr>
            <p:ph type="body" idx="1"/>
          </p:nvPr>
        </p:nvSpPr>
        <p:spPr>
          <a:xfrm>
            <a:off x="720000" y="1342800"/>
            <a:ext cx="7966800" cy="437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pic>
        <p:nvPicPr>
          <p:cNvPr id="12" name="Bildobjekt 9" descr="STA_Eng_3V_RGB.jp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5750" y="6138863"/>
            <a:ext cx="1408113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22300" indent="-260350" algn="l" defTabSz="914400" rtl="0" eaLnBrk="1" latinLnBrk="0" hangingPunct="1">
        <a:lnSpc>
          <a:spcPct val="110000"/>
        </a:lnSpc>
        <a:spcBef>
          <a:spcPct val="20000"/>
        </a:spcBef>
        <a:buSzPct val="80000"/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893763" indent="-260350" algn="l" defTabSz="914400" rtl="0" eaLnBrk="1" latinLnBrk="0" hangingPunct="1">
        <a:lnSpc>
          <a:spcPct val="110000"/>
        </a:lnSpc>
        <a:spcBef>
          <a:spcPct val="200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165225" indent="-241300" algn="l" defTabSz="914400" rtl="0" eaLnBrk="1" latinLnBrk="0" hangingPunct="1">
        <a:lnSpc>
          <a:spcPct val="110000"/>
        </a:lnSpc>
        <a:spcBef>
          <a:spcPct val="20000"/>
        </a:spcBef>
        <a:buSzPct val="80000"/>
        <a:buFont typeface="Arial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346200" indent="-169863" algn="l" defTabSz="914400" rtl="0" eaLnBrk="1" latinLnBrk="0" hangingPunct="1">
        <a:lnSpc>
          <a:spcPct val="110000"/>
        </a:lnSpc>
        <a:spcBef>
          <a:spcPct val="20000"/>
        </a:spcBef>
        <a:buSzPct val="90000"/>
        <a:buFont typeface="Arial" pitchFamily="34" charset="0"/>
        <a:buChar char="»"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vernment.se/information-material/2011/05/a-cohesive-strategy-for-alcohol-narcotic-drugs-doping-and-tobacco-andt-policy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wmf"/><Relationship Id="rId3" Type="http://schemas.openxmlformats.org/officeDocument/2006/relationships/image" Target="../media/image7.wmf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wmf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4" Type="http://schemas.openxmlformats.org/officeDocument/2006/relationships/image" Target="../media/image8.wmf"/><Relationship Id="rId9" Type="http://schemas.openxmlformats.org/officeDocument/2006/relationships/image" Target="../media/image13.jpeg"/><Relationship Id="rId1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korkortsportalen.se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3568" y="2060848"/>
            <a:ext cx="7772400" cy="1133494"/>
          </a:xfrm>
        </p:spPr>
        <p:txBody>
          <a:bodyPr/>
          <a:lstStyle/>
          <a:p>
            <a:r>
              <a:rPr lang="en-GB" dirty="0" smtClean="0"/>
              <a:t>Best practices in tackling drink driving - Sweden</a:t>
            </a:r>
            <a:endParaRPr lang="en-GB" dirty="0"/>
          </a:p>
        </p:txBody>
      </p:sp>
      <p:sp>
        <p:nvSpPr>
          <p:cNvPr id="4" name="textruta 3"/>
          <p:cNvSpPr txBox="1"/>
          <p:nvPr/>
        </p:nvSpPr>
        <p:spPr>
          <a:xfrm>
            <a:off x="4716016" y="4581128"/>
            <a:ext cx="39604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14th October 2015, London, UK</a:t>
            </a:r>
          </a:p>
          <a:p>
            <a:endParaRPr lang="en-US" sz="1400" b="1" dirty="0" smtClean="0"/>
          </a:p>
          <a:p>
            <a:r>
              <a:rPr lang="en-US" b="1" dirty="0" smtClean="0"/>
              <a:t>SMART event</a:t>
            </a:r>
            <a:endParaRPr lang="en-US" cap="all" dirty="0"/>
          </a:p>
        </p:txBody>
      </p:sp>
      <p:sp>
        <p:nvSpPr>
          <p:cNvPr id="5" name="textruta 4"/>
          <p:cNvSpPr txBox="1"/>
          <p:nvPr/>
        </p:nvSpPr>
        <p:spPr>
          <a:xfrm>
            <a:off x="7164288" y="594928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mtClean="0"/>
              <a:t>Pär-Ola Skarviken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0" y="0"/>
            <a:ext cx="7967663" cy="1066800"/>
          </a:xfrm>
        </p:spPr>
        <p:txBody>
          <a:bodyPr/>
          <a:lstStyle/>
          <a:p>
            <a:pPr>
              <a:defRPr/>
            </a:pPr>
            <a:r>
              <a:rPr lang="en-GB" kern="1200" dirty="0" smtClean="0"/>
              <a:t>Long tradition of </a:t>
            </a:r>
            <a:br>
              <a:rPr lang="en-GB" kern="1200" dirty="0" smtClean="0"/>
            </a:br>
            <a:r>
              <a:rPr lang="en-GB" kern="1200" dirty="0" smtClean="0"/>
              <a:t>alcohol restrictions</a:t>
            </a:r>
            <a:endParaRPr lang="sv-SE" dirty="0"/>
          </a:p>
        </p:txBody>
      </p:sp>
      <p:sp>
        <p:nvSpPr>
          <p:cNvPr id="10243" name="Platshållare för innehåll 2"/>
          <p:cNvSpPr>
            <a:spLocks noGrp="1"/>
          </p:cNvSpPr>
          <p:nvPr>
            <p:ph sz="half" idx="1"/>
          </p:nvPr>
        </p:nvSpPr>
        <p:spPr>
          <a:xfrm>
            <a:off x="227012" y="1341438"/>
            <a:ext cx="8459788" cy="4371975"/>
          </a:xfrm>
        </p:spPr>
        <p:txBody>
          <a:bodyPr/>
          <a:lstStyle/>
          <a:p>
            <a:pPr marL="0" indent="0">
              <a:buFont typeface="Arial" pitchFamily="34" charset="0"/>
              <a:buChar char="•"/>
            </a:pPr>
            <a:r>
              <a:rPr lang="sv-SE" dirty="0" smtClean="0"/>
              <a:t> 	State </a:t>
            </a:r>
            <a:r>
              <a:rPr lang="sv-SE" dirty="0" err="1" smtClean="0"/>
              <a:t>monopoly</a:t>
            </a:r>
            <a:r>
              <a:rPr lang="sv-SE" dirty="0" smtClean="0"/>
              <a:t> for the </a:t>
            </a:r>
            <a:r>
              <a:rPr lang="sv-SE" dirty="0" err="1" smtClean="0"/>
              <a:t>sale</a:t>
            </a:r>
            <a:r>
              <a:rPr lang="sv-SE" dirty="0" smtClean="0"/>
              <a:t> of all </a:t>
            </a:r>
            <a:r>
              <a:rPr lang="sv-SE" dirty="0" err="1" smtClean="0"/>
              <a:t>beverages</a:t>
            </a:r>
            <a:r>
              <a:rPr lang="sv-SE" dirty="0" smtClean="0"/>
              <a:t> with </a:t>
            </a:r>
            <a:r>
              <a:rPr lang="sv-SE" dirty="0" err="1" smtClean="0"/>
              <a:t>more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  	</a:t>
            </a:r>
            <a:r>
              <a:rPr lang="sv-SE" dirty="0" err="1" smtClean="0"/>
              <a:t>than</a:t>
            </a:r>
            <a:r>
              <a:rPr lang="sv-SE" dirty="0" smtClean="0"/>
              <a:t> 3,5% </a:t>
            </a:r>
            <a:r>
              <a:rPr lang="sv-SE" dirty="0" err="1" smtClean="0"/>
              <a:t>alcohol</a:t>
            </a:r>
            <a:r>
              <a:rPr lang="sv-SE" dirty="0" smtClean="0"/>
              <a:t>.  </a:t>
            </a:r>
            <a:br>
              <a:rPr lang="sv-SE" dirty="0" smtClean="0"/>
            </a:br>
            <a:r>
              <a:rPr lang="sv-SE" dirty="0" smtClean="0"/>
              <a:t> 	Drinks are </a:t>
            </a:r>
            <a:r>
              <a:rPr lang="sv-SE" dirty="0" err="1" smtClean="0"/>
              <a:t>expensive</a:t>
            </a:r>
            <a:r>
              <a:rPr lang="sv-SE" dirty="0" smtClean="0"/>
              <a:t> </a:t>
            </a:r>
            <a:r>
              <a:rPr lang="sv-SE" dirty="0" err="1" smtClean="0"/>
              <a:t>because</a:t>
            </a:r>
            <a:r>
              <a:rPr lang="sv-SE" dirty="0" smtClean="0"/>
              <a:t> of high </a:t>
            </a:r>
            <a:r>
              <a:rPr lang="sv-SE" dirty="0" err="1" smtClean="0"/>
              <a:t>taxes</a:t>
            </a:r>
            <a:r>
              <a:rPr lang="sv-SE" dirty="0" smtClean="0"/>
              <a:t>.</a:t>
            </a:r>
          </a:p>
          <a:p>
            <a:pPr marL="0" indent="0">
              <a:buFont typeface="Arial" pitchFamily="34" charset="0"/>
              <a:buChar char="•"/>
            </a:pPr>
            <a:endParaRPr lang="sv-SE" dirty="0" smtClean="0"/>
          </a:p>
          <a:p>
            <a:pPr marL="0" indent="0">
              <a:buFont typeface="Arial" pitchFamily="34" charset="0"/>
              <a:buChar char="•"/>
            </a:pPr>
            <a:r>
              <a:rPr lang="sv-SE" dirty="0" smtClean="0"/>
              <a:t> 	BAC limit is 0,02 </a:t>
            </a:r>
            <a:r>
              <a:rPr lang="sv-SE" dirty="0" err="1" smtClean="0"/>
              <a:t>percent</a:t>
            </a:r>
            <a:r>
              <a:rPr lang="sv-SE" dirty="0" smtClean="0"/>
              <a:t>.</a:t>
            </a:r>
          </a:p>
          <a:p>
            <a:pPr marL="0" indent="0"/>
            <a:r>
              <a:rPr lang="sv-SE" dirty="0" smtClean="0"/>
              <a:t>	Driving </a:t>
            </a:r>
            <a:r>
              <a:rPr lang="sv-SE" dirty="0" err="1" smtClean="0"/>
              <a:t>licence</a:t>
            </a:r>
            <a:r>
              <a:rPr lang="sv-SE" dirty="0" smtClean="0"/>
              <a:t> suspension </a:t>
            </a:r>
            <a:r>
              <a:rPr lang="sv-SE" dirty="0" err="1" smtClean="0"/>
              <a:t>if</a:t>
            </a:r>
            <a:r>
              <a:rPr lang="sv-SE" dirty="0" smtClean="0"/>
              <a:t> </a:t>
            </a:r>
            <a:r>
              <a:rPr lang="sv-SE" dirty="0" err="1" smtClean="0"/>
              <a:t>violated</a:t>
            </a:r>
            <a:r>
              <a:rPr lang="sv-SE" dirty="0" smtClean="0"/>
              <a:t>.</a:t>
            </a:r>
          </a:p>
          <a:p>
            <a:pPr marL="0" indent="0">
              <a:buFont typeface="Arial" pitchFamily="34" charset="0"/>
              <a:buChar char="•"/>
            </a:pPr>
            <a:endParaRPr lang="sv-SE" dirty="0" smtClean="0"/>
          </a:p>
          <a:p>
            <a:pPr marL="0" indent="0">
              <a:buFont typeface="Arial" pitchFamily="34" charset="0"/>
              <a:buChar char="•"/>
            </a:pPr>
            <a:r>
              <a:rPr lang="sv-SE" dirty="0" smtClean="0"/>
              <a:t> 	</a:t>
            </a:r>
            <a:r>
              <a:rPr lang="sv-SE" dirty="0" err="1" smtClean="0"/>
              <a:t>Zero</a:t>
            </a:r>
            <a:r>
              <a:rPr lang="sv-SE" dirty="0" smtClean="0"/>
              <a:t> </a:t>
            </a:r>
            <a:r>
              <a:rPr lang="sv-SE" dirty="0" err="1" smtClean="0"/>
              <a:t>tolerance</a:t>
            </a:r>
            <a:r>
              <a:rPr lang="sv-SE" dirty="0" smtClean="0"/>
              <a:t> for DUI of illegal </a:t>
            </a:r>
            <a:r>
              <a:rPr lang="sv-SE" dirty="0" err="1" smtClean="0"/>
              <a:t>drugs</a:t>
            </a:r>
            <a:r>
              <a:rPr lang="sv-SE" dirty="0" smtClean="0"/>
              <a:t> and </a:t>
            </a:r>
            <a:r>
              <a:rPr lang="sv-SE" dirty="0" err="1" smtClean="0"/>
              <a:t>narcotics</a:t>
            </a:r>
            <a:r>
              <a:rPr lang="sv-SE" dirty="0" smtClean="0"/>
              <a:t>.</a:t>
            </a:r>
          </a:p>
          <a:p>
            <a:pPr marL="0" indent="0"/>
            <a:endParaRPr lang="sv-SE" dirty="0" smtClean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CF5FD43-85F5-41A9-B878-F2C35D70BC59}" type="datetime1">
              <a:rPr lang="sv-SE" smtClean="0"/>
              <a:pPr>
                <a:defRPr/>
              </a:pPr>
              <a:t>2015-10-12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7380288" y="6308725"/>
            <a:ext cx="1306512" cy="1682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2FB0FAE-596A-4CEB-BC6F-519D4165EA97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Vision </a:t>
            </a:r>
            <a:r>
              <a:rPr lang="sv-SE" dirty="0" err="1" smtClean="0"/>
              <a:t>Zero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/>
              <a:t>When</a:t>
            </a:r>
            <a:r>
              <a:rPr lang="sv-SE" dirty="0"/>
              <a:t> the </a:t>
            </a:r>
            <a:r>
              <a:rPr lang="sv-SE" dirty="0" err="1"/>
              <a:t>concept</a:t>
            </a:r>
            <a:r>
              <a:rPr lang="sv-SE" dirty="0"/>
              <a:t> of Vision </a:t>
            </a:r>
            <a:r>
              <a:rPr lang="sv-SE" dirty="0" err="1"/>
              <a:t>Zero</a:t>
            </a:r>
            <a:r>
              <a:rPr lang="sv-SE" dirty="0"/>
              <a:t> </a:t>
            </a:r>
            <a:r>
              <a:rPr lang="sv-SE" dirty="0" err="1"/>
              <a:t>was</a:t>
            </a:r>
            <a:r>
              <a:rPr lang="sv-SE" dirty="0"/>
              <a:t> </a:t>
            </a:r>
            <a:r>
              <a:rPr lang="sv-SE" dirty="0" err="1"/>
              <a:t>introduced</a:t>
            </a:r>
            <a:r>
              <a:rPr lang="sv-SE" dirty="0"/>
              <a:t> in 1995, it </a:t>
            </a:r>
            <a:r>
              <a:rPr lang="sv-SE" dirty="0" err="1"/>
              <a:t>turned</a:t>
            </a:r>
            <a:r>
              <a:rPr lang="sv-SE" dirty="0"/>
              <a:t> the </a:t>
            </a:r>
            <a:r>
              <a:rPr lang="sv-SE" dirty="0" err="1"/>
              <a:t>traditional</a:t>
            </a:r>
            <a:r>
              <a:rPr lang="sv-SE" dirty="0"/>
              <a:t> </a:t>
            </a:r>
            <a:r>
              <a:rPr lang="sv-SE" dirty="0" err="1"/>
              <a:t>view</a:t>
            </a:r>
            <a:r>
              <a:rPr lang="sv-SE" dirty="0"/>
              <a:t> of road </a:t>
            </a:r>
            <a:r>
              <a:rPr lang="sv-SE" dirty="0" err="1"/>
              <a:t>safety</a:t>
            </a:r>
            <a:r>
              <a:rPr lang="sv-SE" dirty="0"/>
              <a:t> work </a:t>
            </a:r>
            <a:r>
              <a:rPr lang="sv-SE" dirty="0" err="1"/>
              <a:t>upside</a:t>
            </a:r>
            <a:r>
              <a:rPr lang="sv-SE" dirty="0"/>
              <a:t> </a:t>
            </a:r>
            <a:r>
              <a:rPr lang="sv-SE" dirty="0" err="1"/>
              <a:t>down</a:t>
            </a:r>
            <a:r>
              <a:rPr lang="sv-SE" dirty="0"/>
              <a:t>. From a </a:t>
            </a:r>
            <a:r>
              <a:rPr lang="sv-SE" dirty="0" err="1"/>
              <a:t>focus</a:t>
            </a:r>
            <a:r>
              <a:rPr lang="sv-SE" dirty="0"/>
              <a:t> on the prevention of </a:t>
            </a:r>
            <a:r>
              <a:rPr lang="sv-SE" dirty="0" err="1"/>
              <a:t>accidents</a:t>
            </a:r>
            <a:r>
              <a:rPr lang="sv-SE" dirty="0"/>
              <a:t>, the present </a:t>
            </a:r>
            <a:r>
              <a:rPr lang="sv-SE" dirty="0" err="1"/>
              <a:t>direction</a:t>
            </a:r>
            <a:r>
              <a:rPr lang="sv-SE" dirty="0"/>
              <a:t> is that </a:t>
            </a:r>
            <a:r>
              <a:rPr lang="sv-SE" dirty="0" err="1"/>
              <a:t>no-one</a:t>
            </a:r>
            <a:r>
              <a:rPr lang="sv-SE" dirty="0"/>
              <a:t> </a:t>
            </a:r>
            <a:r>
              <a:rPr lang="sv-SE" dirty="0" err="1"/>
              <a:t>should</a:t>
            </a:r>
            <a:r>
              <a:rPr lang="sv-SE" dirty="0"/>
              <a:t> die or be </a:t>
            </a:r>
            <a:r>
              <a:rPr lang="sv-SE" dirty="0" err="1"/>
              <a:t>seriously</a:t>
            </a:r>
            <a:r>
              <a:rPr lang="sv-SE" dirty="0"/>
              <a:t> </a:t>
            </a:r>
            <a:r>
              <a:rPr lang="sv-SE" dirty="0" err="1"/>
              <a:t>injured</a:t>
            </a:r>
            <a:r>
              <a:rPr lang="sv-SE" dirty="0"/>
              <a:t> in </a:t>
            </a:r>
            <a:r>
              <a:rPr lang="sv-SE" dirty="0" err="1"/>
              <a:t>traffic</a:t>
            </a:r>
            <a:r>
              <a:rPr lang="sv-SE" dirty="0" smtClean="0"/>
              <a:t>.</a:t>
            </a:r>
            <a:endParaRPr lang="sv-SE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 </a:t>
            </a:r>
            <a:r>
              <a:rPr lang="sv-SE" dirty="0" err="1" smtClean="0"/>
              <a:t>brief</a:t>
            </a:r>
            <a:r>
              <a:rPr lang="sv-SE" dirty="0" smtClean="0"/>
              <a:t> </a:t>
            </a:r>
            <a:r>
              <a:rPr lang="sv-SE" dirty="0" err="1" smtClean="0"/>
              <a:t>overview</a:t>
            </a:r>
            <a:r>
              <a:rPr lang="sv-SE" dirty="0" smtClean="0"/>
              <a:t> of the drink </a:t>
            </a:r>
            <a:r>
              <a:rPr lang="sv-SE" dirty="0" err="1" smtClean="0"/>
              <a:t>driving</a:t>
            </a:r>
            <a:r>
              <a:rPr lang="sv-SE" dirty="0" smtClean="0"/>
              <a:t> situation in Sweden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smtClean="0"/>
              <a:t>	In 2014, 26 200 DUI </a:t>
            </a:r>
            <a:r>
              <a:rPr lang="sv-SE" dirty="0" err="1" smtClean="0"/>
              <a:t>offences</a:t>
            </a:r>
            <a:r>
              <a:rPr lang="sv-SE" dirty="0" smtClean="0"/>
              <a:t> </a:t>
            </a:r>
            <a:r>
              <a:rPr lang="sv-SE" dirty="0" err="1" smtClean="0"/>
              <a:t>were</a:t>
            </a:r>
            <a:r>
              <a:rPr lang="sv-SE" dirty="0" smtClean="0"/>
              <a:t> </a:t>
            </a:r>
            <a:r>
              <a:rPr lang="sv-SE" dirty="0" err="1" smtClean="0"/>
              <a:t>reported</a:t>
            </a:r>
            <a:r>
              <a:rPr lang="sv-SE" dirty="0" smtClean="0"/>
              <a:t> by the Police. 12 500 of </a:t>
            </a:r>
            <a:r>
              <a:rPr lang="sv-SE" dirty="0" err="1" smtClean="0"/>
              <a:t>these</a:t>
            </a:r>
            <a:r>
              <a:rPr lang="sv-SE" dirty="0" smtClean="0"/>
              <a:t> </a:t>
            </a:r>
            <a:r>
              <a:rPr lang="sv-SE" dirty="0" err="1" smtClean="0"/>
              <a:t>were</a:t>
            </a:r>
            <a:r>
              <a:rPr lang="sv-SE" dirty="0" smtClean="0"/>
              <a:t> under the </a:t>
            </a:r>
            <a:r>
              <a:rPr lang="sv-SE" dirty="0" err="1" smtClean="0"/>
              <a:t>influence</a:t>
            </a:r>
            <a:r>
              <a:rPr lang="sv-SE" dirty="0" smtClean="0"/>
              <a:t> of </a:t>
            </a:r>
            <a:r>
              <a:rPr lang="en-GB" dirty="0" smtClean="0"/>
              <a:t>narcotics</a:t>
            </a:r>
            <a:r>
              <a:rPr lang="sv-SE" dirty="0" smtClean="0"/>
              <a:t>.</a:t>
            </a:r>
          </a:p>
          <a:p>
            <a:pPr>
              <a:buNone/>
            </a:pPr>
            <a:r>
              <a:rPr lang="sv-SE" dirty="0" smtClean="0"/>
              <a:t> </a:t>
            </a:r>
          </a:p>
          <a:p>
            <a:endParaRPr lang="sv-SE" dirty="0"/>
          </a:p>
          <a:p>
            <a:endParaRPr lang="sv-SE" dirty="0" smtClean="0"/>
          </a:p>
          <a:p>
            <a:endParaRPr lang="sv-SE" dirty="0" smtClean="0"/>
          </a:p>
          <a:p>
            <a:endParaRPr lang="sv-SE" dirty="0" smtClean="0"/>
          </a:p>
          <a:p>
            <a:endParaRPr lang="sv-SE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 </a:t>
            </a:r>
            <a:r>
              <a:rPr lang="sv-SE" dirty="0" err="1" smtClean="0"/>
              <a:t>brief</a:t>
            </a:r>
            <a:r>
              <a:rPr lang="sv-SE" dirty="0" smtClean="0"/>
              <a:t> </a:t>
            </a:r>
            <a:r>
              <a:rPr lang="sv-SE" dirty="0" err="1" smtClean="0"/>
              <a:t>overview</a:t>
            </a:r>
            <a:r>
              <a:rPr lang="sv-SE" dirty="0" smtClean="0"/>
              <a:t>, </a:t>
            </a:r>
            <a:r>
              <a:rPr lang="sv-SE" dirty="0" err="1" smtClean="0"/>
              <a:t>continued</a:t>
            </a:r>
            <a:endParaRPr lang="sv-SE" dirty="0"/>
          </a:p>
        </p:txBody>
      </p:sp>
      <p:pic>
        <p:nvPicPr>
          <p:cNvPr id="4" name="Bildobjekt 16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66034" t="43163" r="16790" b="23168"/>
          <a:stretch/>
        </p:blipFill>
        <p:spPr bwMode="auto">
          <a:xfrm>
            <a:off x="1824378" y="1604035"/>
            <a:ext cx="5758769" cy="38483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 </a:t>
            </a:r>
            <a:r>
              <a:rPr lang="sv-SE" dirty="0" err="1" smtClean="0"/>
              <a:t>brief</a:t>
            </a:r>
            <a:r>
              <a:rPr lang="sv-SE" dirty="0" smtClean="0"/>
              <a:t> </a:t>
            </a:r>
            <a:r>
              <a:rPr lang="sv-SE" dirty="0" err="1" smtClean="0"/>
              <a:t>overview</a:t>
            </a:r>
            <a:r>
              <a:rPr lang="sv-SE" dirty="0" smtClean="0"/>
              <a:t>, </a:t>
            </a:r>
            <a:r>
              <a:rPr lang="sv-SE" dirty="0" err="1" smtClean="0"/>
              <a:t>continued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The </a:t>
            </a:r>
            <a:r>
              <a:rPr lang="sv-SE" dirty="0" err="1" smtClean="0"/>
              <a:t>number</a:t>
            </a:r>
            <a:r>
              <a:rPr lang="sv-SE" dirty="0" smtClean="0"/>
              <a:t> of </a:t>
            </a:r>
            <a:r>
              <a:rPr lang="sv-SE" dirty="0" err="1" smtClean="0"/>
              <a:t>reported</a:t>
            </a:r>
            <a:r>
              <a:rPr lang="sv-SE" dirty="0" smtClean="0"/>
              <a:t> DUI </a:t>
            </a:r>
            <a:r>
              <a:rPr lang="sv-SE" dirty="0" err="1" smtClean="0"/>
              <a:t>offences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related</a:t>
            </a:r>
            <a:r>
              <a:rPr lang="sv-SE" dirty="0" smtClean="0"/>
              <a:t> to the </a:t>
            </a:r>
            <a:r>
              <a:rPr lang="sv-SE" dirty="0" err="1" smtClean="0"/>
              <a:t>number</a:t>
            </a:r>
            <a:r>
              <a:rPr lang="sv-SE" dirty="0" smtClean="0"/>
              <a:t> of </a:t>
            </a:r>
            <a:r>
              <a:rPr lang="sv-SE" dirty="0" err="1" smtClean="0"/>
              <a:t>exhalation</a:t>
            </a:r>
            <a:r>
              <a:rPr lang="sv-SE" dirty="0" smtClean="0"/>
              <a:t> tests </a:t>
            </a:r>
            <a:r>
              <a:rPr lang="sv-SE" dirty="0" err="1" smtClean="0"/>
              <a:t>executed</a:t>
            </a:r>
            <a:r>
              <a:rPr lang="sv-SE" dirty="0" smtClean="0"/>
              <a:t> by the Police. </a:t>
            </a:r>
          </a:p>
          <a:p>
            <a:endParaRPr lang="sv-SE" dirty="0"/>
          </a:p>
          <a:p>
            <a:r>
              <a:rPr lang="sv-SE" dirty="0" smtClean="0"/>
              <a:t>The </a:t>
            </a:r>
            <a:r>
              <a:rPr lang="sv-SE" dirty="0" err="1" smtClean="0"/>
              <a:t>number</a:t>
            </a:r>
            <a:r>
              <a:rPr lang="sv-SE" dirty="0" smtClean="0"/>
              <a:t> of </a:t>
            </a:r>
            <a:r>
              <a:rPr lang="sv-SE" dirty="0" err="1" smtClean="0"/>
              <a:t>exhalation</a:t>
            </a:r>
            <a:r>
              <a:rPr lang="sv-SE" dirty="0" smtClean="0"/>
              <a:t> tests </a:t>
            </a:r>
            <a:r>
              <a:rPr lang="sv-SE" dirty="0" err="1" smtClean="0"/>
              <a:t>increased</a:t>
            </a:r>
            <a:r>
              <a:rPr lang="sv-SE" dirty="0" smtClean="0"/>
              <a:t> </a:t>
            </a:r>
            <a:r>
              <a:rPr lang="sv-SE" dirty="0" err="1" smtClean="0"/>
              <a:t>every</a:t>
            </a:r>
            <a:r>
              <a:rPr lang="sv-SE" dirty="0" smtClean="0"/>
              <a:t> </a:t>
            </a:r>
            <a:r>
              <a:rPr lang="sv-SE" dirty="0" err="1" smtClean="0"/>
              <a:t>year</a:t>
            </a:r>
            <a:r>
              <a:rPr lang="sv-SE" dirty="0" smtClean="0"/>
              <a:t> </a:t>
            </a:r>
            <a:r>
              <a:rPr lang="sv-SE" dirty="0" err="1" smtClean="0"/>
              <a:t>during</a:t>
            </a:r>
            <a:r>
              <a:rPr lang="sv-SE" dirty="0" smtClean="0"/>
              <a:t> the last </a:t>
            </a:r>
            <a:r>
              <a:rPr lang="sv-SE" dirty="0" err="1" smtClean="0"/>
              <a:t>decade</a:t>
            </a:r>
            <a:r>
              <a:rPr lang="sv-SE" dirty="0" smtClean="0"/>
              <a:t> (2,7 million at the </a:t>
            </a:r>
            <a:r>
              <a:rPr lang="sv-SE" dirty="0" err="1" smtClean="0"/>
              <a:t>most</a:t>
            </a:r>
            <a:r>
              <a:rPr lang="sv-SE" dirty="0" smtClean="0"/>
              <a:t>) </a:t>
            </a:r>
            <a:r>
              <a:rPr lang="sv-SE" dirty="0" err="1" smtClean="0"/>
              <a:t>but</a:t>
            </a:r>
            <a:r>
              <a:rPr lang="sv-SE" dirty="0" smtClean="0"/>
              <a:t> are </a:t>
            </a:r>
            <a:r>
              <a:rPr lang="sv-SE" dirty="0" err="1" smtClean="0"/>
              <a:t>now</a:t>
            </a:r>
            <a:r>
              <a:rPr lang="sv-SE" dirty="0" smtClean="0"/>
              <a:t> </a:t>
            </a:r>
            <a:r>
              <a:rPr lang="sv-SE" dirty="0" err="1" smtClean="0"/>
              <a:t>decreasing</a:t>
            </a:r>
            <a:r>
              <a:rPr lang="sv-SE" dirty="0" smtClean="0"/>
              <a:t> and in 2014 the </a:t>
            </a:r>
            <a:r>
              <a:rPr lang="sv-SE" dirty="0" err="1" smtClean="0"/>
              <a:t>number</a:t>
            </a:r>
            <a:r>
              <a:rPr lang="sv-SE" dirty="0" smtClean="0"/>
              <a:t> </a:t>
            </a:r>
            <a:r>
              <a:rPr lang="sv-SE" dirty="0" err="1" smtClean="0"/>
              <a:t>was</a:t>
            </a:r>
            <a:r>
              <a:rPr lang="sv-SE" dirty="0" smtClean="0"/>
              <a:t> 1,9 million.</a:t>
            </a:r>
          </a:p>
          <a:p>
            <a:endParaRPr lang="sv-SE" dirty="0" smtClean="0"/>
          </a:p>
          <a:p>
            <a:pPr>
              <a:buNone/>
            </a:pPr>
            <a:endParaRPr lang="sv-SE" dirty="0"/>
          </a:p>
          <a:p>
            <a:endParaRPr lang="sv-S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 </a:t>
            </a:r>
            <a:r>
              <a:rPr lang="sv-SE" dirty="0" err="1" smtClean="0"/>
              <a:t>brief</a:t>
            </a:r>
            <a:r>
              <a:rPr lang="sv-SE" dirty="0" smtClean="0"/>
              <a:t> </a:t>
            </a:r>
            <a:r>
              <a:rPr lang="sv-SE" dirty="0" err="1" smtClean="0"/>
              <a:t>overview</a:t>
            </a:r>
            <a:r>
              <a:rPr lang="sv-SE" dirty="0" smtClean="0"/>
              <a:t>, </a:t>
            </a:r>
            <a:r>
              <a:rPr lang="sv-SE" dirty="0" err="1" smtClean="0"/>
              <a:t>continued</a:t>
            </a:r>
            <a:endParaRPr lang="sv-SE" dirty="0"/>
          </a:p>
        </p:txBody>
      </p:sp>
      <p:pic>
        <p:nvPicPr>
          <p:cNvPr id="7" name="Bildobjekt 17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7149" t="10980" r="35356" b="7497"/>
          <a:stretch/>
        </p:blipFill>
        <p:spPr bwMode="auto">
          <a:xfrm>
            <a:off x="1962633" y="1343025"/>
            <a:ext cx="5482258" cy="43703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 </a:t>
            </a:r>
            <a:r>
              <a:rPr lang="sv-SE" dirty="0" err="1" smtClean="0"/>
              <a:t>brief</a:t>
            </a:r>
            <a:r>
              <a:rPr lang="sv-SE" dirty="0" smtClean="0"/>
              <a:t> </a:t>
            </a:r>
            <a:r>
              <a:rPr lang="sv-SE" dirty="0" err="1" smtClean="0"/>
              <a:t>overview</a:t>
            </a:r>
            <a:r>
              <a:rPr lang="sv-SE" dirty="0" smtClean="0"/>
              <a:t>, </a:t>
            </a:r>
            <a:r>
              <a:rPr lang="sv-SE" dirty="0" err="1" smtClean="0"/>
              <a:t>continued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smtClean="0"/>
              <a:t>	</a:t>
            </a:r>
            <a:r>
              <a:rPr lang="sv-SE" dirty="0" err="1" smtClean="0"/>
              <a:t>About</a:t>
            </a:r>
            <a:r>
              <a:rPr lang="sv-SE" dirty="0" smtClean="0"/>
              <a:t> </a:t>
            </a:r>
            <a:r>
              <a:rPr lang="sv-SE" dirty="0" err="1" smtClean="0"/>
              <a:t>every</a:t>
            </a:r>
            <a:r>
              <a:rPr lang="sv-SE" dirty="0" smtClean="0"/>
              <a:t> 500 driver on the road in Sweden is </a:t>
            </a:r>
            <a:r>
              <a:rPr lang="sv-SE" dirty="0" err="1" smtClean="0"/>
              <a:t>estimated</a:t>
            </a:r>
            <a:r>
              <a:rPr lang="sv-SE" dirty="0" smtClean="0"/>
              <a:t> to be under the </a:t>
            </a:r>
            <a:r>
              <a:rPr lang="sv-SE" dirty="0" err="1" smtClean="0"/>
              <a:t>influence</a:t>
            </a:r>
            <a:r>
              <a:rPr lang="sv-SE" dirty="0" smtClean="0"/>
              <a:t> of </a:t>
            </a:r>
            <a:r>
              <a:rPr lang="sv-SE" dirty="0" err="1" smtClean="0"/>
              <a:t>alcohol</a:t>
            </a:r>
            <a:r>
              <a:rPr lang="sv-SE" dirty="0" smtClean="0"/>
              <a:t>. That is </a:t>
            </a:r>
            <a:r>
              <a:rPr lang="sv-SE" dirty="0" err="1" smtClean="0"/>
              <a:t>equivalent</a:t>
            </a:r>
            <a:r>
              <a:rPr lang="sv-SE" dirty="0" smtClean="0"/>
              <a:t> to 0,2 </a:t>
            </a:r>
            <a:r>
              <a:rPr lang="sv-SE" dirty="0" err="1" smtClean="0"/>
              <a:t>percent</a:t>
            </a:r>
            <a:r>
              <a:rPr lang="sv-SE" dirty="0" smtClean="0"/>
              <a:t> of the Swedish population</a:t>
            </a:r>
            <a:r>
              <a:rPr lang="sv-SE" dirty="0" smtClean="0"/>
              <a:t>.</a:t>
            </a:r>
          </a:p>
          <a:p>
            <a:pPr>
              <a:buNone/>
            </a:pPr>
            <a:r>
              <a:rPr lang="sv-SE" dirty="0" smtClean="0"/>
              <a:t> </a:t>
            </a:r>
            <a:endParaRPr lang="sv-SE" dirty="0" smtClean="0"/>
          </a:p>
          <a:p>
            <a:pPr>
              <a:buNone/>
            </a:pPr>
            <a:r>
              <a:rPr lang="sv-SE" dirty="0" smtClean="0"/>
              <a:t>	EU </a:t>
            </a:r>
            <a:r>
              <a:rPr lang="sv-SE" dirty="0" err="1" smtClean="0"/>
              <a:t>assessements</a:t>
            </a:r>
            <a:r>
              <a:rPr lang="sv-SE" dirty="0" smtClean="0"/>
              <a:t> show that 25 </a:t>
            </a:r>
            <a:r>
              <a:rPr lang="sv-SE" dirty="0" err="1" smtClean="0"/>
              <a:t>percent</a:t>
            </a:r>
            <a:r>
              <a:rPr lang="sv-SE" dirty="0" smtClean="0"/>
              <a:t> of all road </a:t>
            </a:r>
            <a:r>
              <a:rPr lang="sv-SE" dirty="0" err="1" smtClean="0"/>
              <a:t>accidents</a:t>
            </a:r>
            <a:r>
              <a:rPr lang="sv-SE" dirty="0" smtClean="0"/>
              <a:t> with a </a:t>
            </a:r>
            <a:r>
              <a:rPr lang="sv-SE" dirty="0" err="1" smtClean="0"/>
              <a:t>deadly</a:t>
            </a:r>
            <a:r>
              <a:rPr lang="sv-SE" dirty="0" smtClean="0"/>
              <a:t> </a:t>
            </a:r>
            <a:r>
              <a:rPr lang="sv-SE" dirty="0" err="1" smtClean="0"/>
              <a:t>outcome</a:t>
            </a:r>
            <a:r>
              <a:rPr lang="sv-SE" dirty="0" smtClean="0"/>
              <a:t> are </a:t>
            </a:r>
            <a:r>
              <a:rPr lang="sv-SE" dirty="0" err="1" smtClean="0"/>
              <a:t>related</a:t>
            </a:r>
            <a:r>
              <a:rPr lang="sv-SE" dirty="0" smtClean="0"/>
              <a:t> to </a:t>
            </a:r>
            <a:r>
              <a:rPr lang="sv-SE" dirty="0" err="1" smtClean="0"/>
              <a:t>alcohol</a:t>
            </a:r>
            <a:r>
              <a:rPr lang="sv-SE" dirty="0" smtClean="0"/>
              <a:t>. In Sweden that </a:t>
            </a:r>
            <a:r>
              <a:rPr lang="sv-SE" dirty="0" err="1" smtClean="0"/>
              <a:t>figure</a:t>
            </a:r>
            <a:r>
              <a:rPr lang="sv-SE" dirty="0" smtClean="0"/>
              <a:t> is </a:t>
            </a:r>
            <a:r>
              <a:rPr lang="sv-SE" dirty="0" err="1" smtClean="0"/>
              <a:t>slightly</a:t>
            </a:r>
            <a:r>
              <a:rPr lang="sv-SE" dirty="0" smtClean="0"/>
              <a:t> </a:t>
            </a:r>
            <a:r>
              <a:rPr lang="sv-SE" dirty="0" err="1" smtClean="0"/>
              <a:t>lower</a:t>
            </a:r>
            <a:r>
              <a:rPr lang="sv-SE" dirty="0" smtClean="0"/>
              <a:t>. </a:t>
            </a:r>
            <a:endParaRPr lang="sv-SE" dirty="0" smtClean="0"/>
          </a:p>
          <a:p>
            <a:pPr>
              <a:buNone/>
            </a:pPr>
            <a:endParaRPr lang="sv-SE" dirty="0" smtClean="0"/>
          </a:p>
          <a:p>
            <a:r>
              <a:rPr lang="sv-SE" dirty="0" smtClean="0"/>
              <a:t>In 2014, 54 persons </a:t>
            </a:r>
            <a:r>
              <a:rPr lang="sv-SE" dirty="0" err="1" smtClean="0"/>
              <a:t>died</a:t>
            </a:r>
            <a:r>
              <a:rPr lang="sv-SE" dirty="0" smtClean="0"/>
              <a:t> in a </a:t>
            </a:r>
            <a:r>
              <a:rPr lang="sv-SE" dirty="0" err="1" smtClean="0"/>
              <a:t>traffic</a:t>
            </a:r>
            <a:r>
              <a:rPr lang="sv-SE" dirty="0" smtClean="0"/>
              <a:t> </a:t>
            </a:r>
            <a:r>
              <a:rPr lang="sv-SE" dirty="0" err="1" smtClean="0"/>
              <a:t>accident</a:t>
            </a:r>
            <a:r>
              <a:rPr lang="sv-SE" dirty="0" smtClean="0"/>
              <a:t> </a:t>
            </a:r>
            <a:r>
              <a:rPr lang="sv-SE" dirty="0" err="1" smtClean="0"/>
              <a:t>related</a:t>
            </a:r>
            <a:r>
              <a:rPr lang="sv-SE" dirty="0" smtClean="0"/>
              <a:t> to </a:t>
            </a:r>
            <a:r>
              <a:rPr lang="sv-SE" dirty="0" err="1" smtClean="0"/>
              <a:t>alcohol</a:t>
            </a:r>
            <a:r>
              <a:rPr lang="sv-SE" dirty="0"/>
              <a:t> </a:t>
            </a:r>
            <a:r>
              <a:rPr lang="sv-SE" dirty="0" smtClean="0"/>
              <a:t>(BAC &gt; 0,02 %) and 21 </a:t>
            </a:r>
            <a:r>
              <a:rPr lang="sv-SE" dirty="0" err="1" smtClean="0"/>
              <a:t>related</a:t>
            </a:r>
            <a:r>
              <a:rPr lang="sv-SE" dirty="0" smtClean="0"/>
              <a:t> to </a:t>
            </a:r>
            <a:r>
              <a:rPr lang="sv-SE" dirty="0" err="1" smtClean="0"/>
              <a:t>narcotics</a:t>
            </a:r>
            <a:r>
              <a:rPr lang="sv-SE" dirty="0" smtClean="0"/>
              <a:t>.</a:t>
            </a:r>
          </a:p>
          <a:p>
            <a:pPr>
              <a:buNone/>
            </a:pPr>
            <a:endParaRPr lang="sv-SE" dirty="0"/>
          </a:p>
          <a:p>
            <a:endParaRPr lang="sv-S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 </a:t>
            </a:r>
            <a:r>
              <a:rPr lang="sv-SE" dirty="0" err="1" smtClean="0"/>
              <a:t>brief</a:t>
            </a:r>
            <a:r>
              <a:rPr lang="sv-SE" dirty="0" smtClean="0"/>
              <a:t> </a:t>
            </a:r>
            <a:r>
              <a:rPr lang="sv-SE" dirty="0" err="1" smtClean="0"/>
              <a:t>overview</a:t>
            </a:r>
            <a:r>
              <a:rPr lang="sv-SE" dirty="0" smtClean="0"/>
              <a:t>, </a:t>
            </a:r>
            <a:r>
              <a:rPr lang="sv-SE" dirty="0" err="1" smtClean="0"/>
              <a:t>continued</a:t>
            </a:r>
            <a:endParaRPr lang="sv-SE" dirty="0"/>
          </a:p>
        </p:txBody>
      </p:sp>
      <p:pic>
        <p:nvPicPr>
          <p:cNvPr id="4" name="Bildobjekt 10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3593" y="1891301"/>
            <a:ext cx="5200339" cy="32738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Strategies</a:t>
            </a:r>
            <a:r>
              <a:rPr lang="sv-SE" dirty="0" smtClean="0"/>
              <a:t> undertaken to </a:t>
            </a:r>
            <a:r>
              <a:rPr lang="sv-SE" dirty="0" err="1" smtClean="0"/>
              <a:t>tackle</a:t>
            </a:r>
            <a:r>
              <a:rPr lang="sv-SE" dirty="0" smtClean="0"/>
              <a:t> drink </a:t>
            </a:r>
            <a:r>
              <a:rPr lang="sv-SE" dirty="0" err="1" smtClean="0"/>
              <a:t>driving</a:t>
            </a:r>
            <a:r>
              <a:rPr lang="sv-SE" dirty="0" smtClean="0"/>
              <a:t> in Sweden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20000" y="1556792"/>
            <a:ext cx="7966800" cy="223021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Strong </a:t>
            </a:r>
            <a:r>
              <a:rPr lang="en-US" dirty="0"/>
              <a:t>political commitment from the Swedish government by making drink driving one of its highest priorities. 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sv-SE" dirty="0" err="1" smtClean="0"/>
              <a:t>Alcohol</a:t>
            </a:r>
            <a:r>
              <a:rPr lang="sv-SE" dirty="0" smtClean="0"/>
              <a:t> </a:t>
            </a:r>
            <a:r>
              <a:rPr lang="sv-SE" dirty="0" err="1"/>
              <a:t>ignition</a:t>
            </a:r>
            <a:r>
              <a:rPr lang="sv-SE" dirty="0"/>
              <a:t> </a:t>
            </a:r>
            <a:r>
              <a:rPr lang="sv-SE" dirty="0" smtClean="0"/>
              <a:t>interlocks</a:t>
            </a:r>
            <a:r>
              <a:rPr lang="sv-SE" i="1" dirty="0"/>
              <a:t> </a:t>
            </a:r>
            <a:r>
              <a:rPr lang="sv-SE" i="1" dirty="0" smtClean="0"/>
              <a:t>”Swedish </a:t>
            </a:r>
            <a:r>
              <a:rPr lang="sv-SE" i="1" dirty="0" err="1"/>
              <a:t>strategy</a:t>
            </a:r>
            <a:r>
              <a:rPr lang="sv-SE" i="1" dirty="0"/>
              <a:t> </a:t>
            </a:r>
            <a:r>
              <a:rPr lang="sv-SE" i="1" dirty="0" smtClean="0"/>
              <a:t>2007”</a:t>
            </a:r>
            <a:r>
              <a:rPr lang="sv-SE" dirty="0"/>
              <a:t> </a:t>
            </a:r>
            <a:endParaRPr lang="sv-SE" dirty="0" smtClean="0"/>
          </a:p>
          <a:p>
            <a:pPr marL="0" indent="0">
              <a:buNone/>
            </a:pPr>
            <a:r>
              <a:rPr lang="sv-SE" i="1" dirty="0" smtClean="0"/>
              <a:t>The </a:t>
            </a:r>
            <a:r>
              <a:rPr lang="sv-SE" i="1" dirty="0" err="1"/>
              <a:t>ministry</a:t>
            </a:r>
            <a:r>
              <a:rPr lang="sv-SE" i="1" dirty="0"/>
              <a:t> </a:t>
            </a:r>
            <a:r>
              <a:rPr lang="sv-SE" i="1" dirty="0" err="1"/>
              <a:t>of</a:t>
            </a:r>
            <a:r>
              <a:rPr lang="sv-SE" i="1" dirty="0"/>
              <a:t> Enterprise Energy and Communications     </a:t>
            </a:r>
          </a:p>
          <a:p>
            <a:pPr marL="0" indent="0">
              <a:buNone/>
            </a:pPr>
            <a:endParaRPr lang="sv-SE" i="1" dirty="0"/>
          </a:p>
          <a:p>
            <a:pPr marL="0" indent="0">
              <a:buNone/>
            </a:pPr>
            <a:endParaRPr lang="sv-SE" sz="1200" dirty="0"/>
          </a:p>
          <a:p>
            <a:pPr marL="0" lvl="0" indent="0">
              <a:buNone/>
            </a:pPr>
            <a:r>
              <a:rPr lang="en-US" dirty="0" smtClean="0"/>
              <a:t>There is a strong </a:t>
            </a:r>
            <a:r>
              <a:rPr lang="en-US" dirty="0"/>
              <a:t>and wide public awareness </a:t>
            </a:r>
            <a:r>
              <a:rPr lang="en-US" dirty="0" smtClean="0"/>
              <a:t>of </a:t>
            </a:r>
            <a:r>
              <a:rPr lang="en-US" dirty="0"/>
              <a:t>drink </a:t>
            </a:r>
            <a:r>
              <a:rPr lang="en-US" dirty="0" smtClean="0"/>
              <a:t>driving.</a:t>
            </a:r>
          </a:p>
          <a:p>
            <a:pPr lvl="0"/>
            <a:endParaRPr lang="en-US" sz="1200" dirty="0" smtClean="0"/>
          </a:p>
          <a:p>
            <a:pPr lvl="0"/>
            <a:endParaRPr lang="sv-SE" u="sng" dirty="0"/>
          </a:p>
          <a:p>
            <a:pPr lvl="0"/>
            <a:endParaRPr lang="sv-SE" u="sng" dirty="0" smtClean="0"/>
          </a:p>
          <a:p>
            <a:pPr lvl="0"/>
            <a:endParaRPr lang="sv-SE" u="sng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Strategies</a:t>
            </a:r>
            <a:r>
              <a:rPr lang="sv-SE" dirty="0" smtClean="0"/>
              <a:t> undertaken to </a:t>
            </a:r>
            <a:r>
              <a:rPr lang="sv-SE" dirty="0" err="1" smtClean="0"/>
              <a:t>tackle</a:t>
            </a:r>
            <a:r>
              <a:rPr lang="sv-SE" dirty="0" smtClean="0"/>
              <a:t> drink </a:t>
            </a:r>
            <a:r>
              <a:rPr lang="sv-SE" dirty="0" err="1" smtClean="0"/>
              <a:t>driving</a:t>
            </a:r>
            <a:r>
              <a:rPr lang="sv-SE" dirty="0" smtClean="0"/>
              <a:t> in Sweden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43020" y="2276872"/>
            <a:ext cx="7966800" cy="2734272"/>
          </a:xfrm>
        </p:spPr>
        <p:txBody>
          <a:bodyPr/>
          <a:lstStyle/>
          <a:p>
            <a:pPr marL="0" lvl="0" indent="0">
              <a:buNone/>
            </a:pPr>
            <a:r>
              <a:rPr lang="en-US" dirty="0"/>
              <a:t>Sweden has a cohesive strategy that include preventive work in the whole society, (ANDT policy). </a:t>
            </a:r>
            <a:r>
              <a:rPr lang="sv-SE" u="sng" dirty="0">
                <a:hlinkClick r:id="rId2"/>
              </a:rPr>
              <a:t>http://www.government.se/information-material/2011/05/a-cohesive-strategy-for-alcohol-narcotic-drugs-doping-and-tobacco-andt-policy</a:t>
            </a:r>
            <a:endParaRPr lang="sv-SE" u="sng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2588107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Strategies</a:t>
            </a:r>
            <a:r>
              <a:rPr lang="sv-SE" dirty="0" smtClean="0"/>
              <a:t> undertaken to </a:t>
            </a:r>
            <a:r>
              <a:rPr lang="sv-SE" dirty="0" err="1" smtClean="0"/>
              <a:t>tackle</a:t>
            </a:r>
            <a:r>
              <a:rPr lang="sv-SE" dirty="0" smtClean="0"/>
              <a:t> drink </a:t>
            </a:r>
            <a:r>
              <a:rPr lang="sv-SE" dirty="0" err="1" smtClean="0"/>
              <a:t>driving</a:t>
            </a:r>
            <a:r>
              <a:rPr lang="sv-SE" dirty="0" smtClean="0"/>
              <a:t> in Sweden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There is a mandatory </a:t>
            </a:r>
            <a:r>
              <a:rPr lang="en-US" dirty="0"/>
              <a:t>education on negative effects of alcohol and drugs </a:t>
            </a:r>
            <a:r>
              <a:rPr lang="en-US" dirty="0" smtClean="0"/>
              <a:t>in the process to obtain </a:t>
            </a:r>
            <a:r>
              <a:rPr lang="en-US" dirty="0" smtClean="0"/>
              <a:t>a driving license. </a:t>
            </a:r>
            <a:endParaRPr lang="en-US" dirty="0" smtClean="0"/>
          </a:p>
          <a:p>
            <a:pPr marL="0" indent="0">
              <a:buNone/>
            </a:pPr>
            <a:endParaRPr lang="sv-SE" dirty="0"/>
          </a:p>
          <a:p>
            <a:pPr marL="0" lvl="0" indent="0">
              <a:buNone/>
            </a:pPr>
            <a:r>
              <a:rPr lang="en-US" dirty="0" smtClean="0"/>
              <a:t>Alcohol </a:t>
            </a:r>
            <a:r>
              <a:rPr lang="en-US" dirty="0"/>
              <a:t>Interlocks </a:t>
            </a:r>
            <a:r>
              <a:rPr lang="en-US" dirty="0" smtClean="0"/>
              <a:t>is used in </a:t>
            </a:r>
            <a:r>
              <a:rPr lang="en-US" dirty="0" smtClean="0"/>
              <a:t>most traffic </a:t>
            </a:r>
            <a:r>
              <a:rPr lang="en-US" dirty="0" smtClean="0"/>
              <a:t>school vehicles and in </a:t>
            </a:r>
            <a:r>
              <a:rPr lang="en-US" dirty="0" smtClean="0"/>
              <a:t>all test </a:t>
            </a:r>
            <a:r>
              <a:rPr lang="en-US" dirty="0" err="1" smtClean="0"/>
              <a:t>vechicles</a:t>
            </a:r>
            <a:r>
              <a:rPr lang="en-US" dirty="0" smtClean="0"/>
              <a:t>.</a:t>
            </a:r>
            <a:endParaRPr lang="en-US" dirty="0" smtClean="0"/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 smtClean="0"/>
              <a:t>  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985358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Strategies</a:t>
            </a:r>
            <a:r>
              <a:rPr lang="sv-SE" dirty="0" smtClean="0"/>
              <a:t> undertaken to </a:t>
            </a:r>
            <a:r>
              <a:rPr lang="sv-SE" dirty="0" err="1" smtClean="0"/>
              <a:t>tackle</a:t>
            </a:r>
            <a:r>
              <a:rPr lang="sv-SE" dirty="0" smtClean="0"/>
              <a:t> drink </a:t>
            </a:r>
            <a:r>
              <a:rPr lang="sv-SE" dirty="0" err="1" smtClean="0"/>
              <a:t>driving</a:t>
            </a:r>
            <a:r>
              <a:rPr lang="sv-SE" dirty="0" smtClean="0"/>
              <a:t> in Sweden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27584" y="1124744"/>
            <a:ext cx="7966800" cy="4370400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In Sweden you </a:t>
            </a: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find</a:t>
            </a:r>
            <a:r>
              <a:rPr lang="sv-SE" dirty="0"/>
              <a:t> </a:t>
            </a:r>
            <a:r>
              <a:rPr lang="sv-SE" dirty="0" err="1"/>
              <a:t>alcolocks</a:t>
            </a:r>
            <a:r>
              <a:rPr lang="sv-SE" dirty="0"/>
              <a:t> in </a:t>
            </a:r>
            <a:r>
              <a:rPr lang="sv-SE" dirty="0" err="1"/>
              <a:t>vechicles</a:t>
            </a:r>
            <a:r>
              <a:rPr lang="sv-SE" dirty="0"/>
              <a:t>, </a:t>
            </a:r>
            <a:r>
              <a:rPr lang="sv-SE" dirty="0" err="1"/>
              <a:t>lorries</a:t>
            </a:r>
            <a:r>
              <a:rPr lang="sv-SE" dirty="0"/>
              <a:t>, taxis, buses, trams, </a:t>
            </a:r>
            <a:r>
              <a:rPr lang="sv-SE" dirty="0" err="1" smtClean="0"/>
              <a:t>locomotives</a:t>
            </a:r>
            <a:r>
              <a:rPr lang="sv-SE" dirty="0"/>
              <a:t>, </a:t>
            </a:r>
            <a:r>
              <a:rPr lang="sv-SE" dirty="0" err="1"/>
              <a:t>snow-mobiles</a:t>
            </a:r>
            <a:r>
              <a:rPr lang="sv-SE" dirty="0"/>
              <a:t> and </a:t>
            </a:r>
            <a:r>
              <a:rPr lang="sv-SE" dirty="0" err="1" smtClean="0"/>
              <a:t>motorcycles</a:t>
            </a:r>
            <a:r>
              <a:rPr lang="sv-SE" dirty="0" smtClean="0"/>
              <a:t>.</a:t>
            </a:r>
          </a:p>
          <a:p>
            <a:pPr marL="0" indent="0">
              <a:buNone/>
            </a:pPr>
            <a:endParaRPr lang="sv-SE" sz="1400" dirty="0" smtClean="0"/>
          </a:p>
          <a:p>
            <a:pPr marL="0" indent="0">
              <a:buNone/>
            </a:pPr>
            <a:r>
              <a:rPr lang="sv-SE" dirty="0" err="1" smtClean="0"/>
              <a:t>Started</a:t>
            </a:r>
            <a:r>
              <a:rPr lang="sv-SE" dirty="0"/>
              <a:t> </a:t>
            </a:r>
            <a:r>
              <a:rPr lang="sv-SE" dirty="0" smtClean="0"/>
              <a:t>in 1999 </a:t>
            </a:r>
            <a:r>
              <a:rPr lang="sv-SE" dirty="0" err="1" smtClean="0"/>
              <a:t>with</a:t>
            </a:r>
            <a:r>
              <a:rPr lang="sv-SE" dirty="0" smtClean="0"/>
              <a:t> a national </a:t>
            </a:r>
            <a:r>
              <a:rPr lang="sv-SE" dirty="0" err="1" smtClean="0"/>
              <a:t>wide</a:t>
            </a:r>
            <a:r>
              <a:rPr lang="sv-SE" dirty="0" smtClean="0"/>
              <a:t> trial.</a:t>
            </a:r>
            <a:endParaRPr lang="sv-SE" dirty="0"/>
          </a:p>
          <a:p>
            <a:pPr marL="0" lvl="0" indent="0">
              <a:buNone/>
            </a:pPr>
            <a:endParaRPr lang="en-US" sz="1400" dirty="0" smtClean="0"/>
          </a:p>
          <a:p>
            <a:pPr marL="0" lvl="0" indent="0">
              <a:buNone/>
            </a:pPr>
            <a:r>
              <a:rPr lang="en-US" dirty="0" err="1" smtClean="0"/>
              <a:t>Alcolocks</a:t>
            </a:r>
            <a:r>
              <a:rPr lang="en-US" dirty="0" smtClean="0"/>
              <a:t> is also used in commercial </a:t>
            </a:r>
            <a:r>
              <a:rPr lang="en-US" dirty="0"/>
              <a:t>transports, </a:t>
            </a:r>
            <a:r>
              <a:rPr lang="en-US" dirty="0" smtClean="0"/>
              <a:t>government </a:t>
            </a:r>
            <a:r>
              <a:rPr lang="en-US" dirty="0" smtClean="0"/>
              <a:t>vehicles and </a:t>
            </a:r>
            <a:r>
              <a:rPr lang="en-US" dirty="0"/>
              <a:t>school transport </a:t>
            </a:r>
            <a:r>
              <a:rPr lang="en-US" dirty="0" smtClean="0"/>
              <a:t>vehicles. </a:t>
            </a:r>
            <a:endParaRPr lang="sv-SE" dirty="0" smtClean="0"/>
          </a:p>
          <a:p>
            <a:pPr lvl="0"/>
            <a:endParaRPr lang="sv-SE" sz="1400" dirty="0"/>
          </a:p>
          <a:p>
            <a:pPr marL="0" indent="0">
              <a:buNone/>
            </a:pPr>
            <a:r>
              <a:rPr lang="sv-SE" dirty="0" err="1"/>
              <a:t>Alcolocks</a:t>
            </a:r>
            <a:r>
              <a:rPr lang="sv-SE" dirty="0"/>
              <a:t> is </a:t>
            </a:r>
            <a:r>
              <a:rPr lang="sv-SE" dirty="0" err="1"/>
              <a:t>used</a:t>
            </a:r>
            <a:r>
              <a:rPr lang="sv-SE" dirty="0"/>
              <a:t> in 95% </a:t>
            </a:r>
            <a:r>
              <a:rPr lang="sv-SE" dirty="0" err="1"/>
              <a:t>of</a:t>
            </a:r>
            <a:r>
              <a:rPr lang="sv-SE" dirty="0"/>
              <a:t> all buses in </a:t>
            </a:r>
            <a:r>
              <a:rPr lang="en-US" dirty="0"/>
              <a:t>local and regional public </a:t>
            </a:r>
            <a:r>
              <a:rPr lang="en-US" dirty="0" smtClean="0"/>
              <a:t>transport</a:t>
            </a:r>
            <a:r>
              <a:rPr lang="en-US" dirty="0" smtClean="0"/>
              <a:t>.</a:t>
            </a:r>
            <a:endParaRPr lang="en-US" i="1" dirty="0" smtClean="0"/>
          </a:p>
          <a:p>
            <a:pPr marL="0" lvl="0" indent="0">
              <a:buNone/>
            </a:pPr>
            <a:endParaRPr lang="sv-SE" dirty="0"/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659658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Strategies</a:t>
            </a:r>
            <a:r>
              <a:rPr lang="sv-SE" dirty="0" smtClean="0"/>
              <a:t> undertaken to </a:t>
            </a:r>
            <a:r>
              <a:rPr lang="sv-SE" dirty="0" err="1" smtClean="0"/>
              <a:t>tackle</a:t>
            </a:r>
            <a:r>
              <a:rPr lang="sv-SE" dirty="0" smtClean="0"/>
              <a:t> drink </a:t>
            </a:r>
            <a:r>
              <a:rPr lang="sv-SE" dirty="0" err="1" smtClean="0"/>
              <a:t>driving</a:t>
            </a:r>
            <a:r>
              <a:rPr lang="sv-SE" dirty="0" smtClean="0"/>
              <a:t> in Sweden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Assignment to investigate and analyze the conditions for introducing </a:t>
            </a:r>
            <a:r>
              <a:rPr lang="en-US" dirty="0" err="1"/>
              <a:t>alcogates</a:t>
            </a:r>
            <a:r>
              <a:rPr lang="en-US" dirty="0"/>
              <a:t> in ports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* </a:t>
            </a:r>
            <a:r>
              <a:rPr lang="en-US" dirty="0"/>
              <a:t>legal, financial and practical conditions</a:t>
            </a:r>
          </a:p>
          <a:p>
            <a:pPr marL="0" indent="0">
              <a:buNone/>
            </a:pPr>
            <a:r>
              <a:rPr lang="en-US" dirty="0"/>
              <a:t> * propose a timetable </a:t>
            </a:r>
            <a:r>
              <a:rPr lang="en-US" dirty="0" smtClean="0"/>
              <a:t>for</a:t>
            </a:r>
            <a:r>
              <a:rPr lang="en-US" dirty="0" smtClean="0"/>
              <a:t> </a:t>
            </a:r>
            <a:r>
              <a:rPr lang="en-US" dirty="0"/>
              <a:t>which ports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Consultation </a:t>
            </a:r>
            <a:r>
              <a:rPr lang="en-US" dirty="0"/>
              <a:t>with other </a:t>
            </a:r>
            <a:r>
              <a:rPr lang="en-US" dirty="0" smtClean="0"/>
              <a:t>actors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i="1" dirty="0" smtClean="0"/>
              <a:t>To be reported November 2015</a:t>
            </a:r>
            <a:endParaRPr lang="sv-SE" sz="2000" i="1" dirty="0"/>
          </a:p>
        </p:txBody>
      </p:sp>
    </p:spTree>
    <p:extLst>
      <p:ext uri="{BB962C8B-B14F-4D97-AF65-F5344CB8AC3E}">
        <p14:creationId xmlns:p14="http://schemas.microsoft.com/office/powerpoint/2010/main" xmlns="" val="377855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Strategies</a:t>
            </a:r>
            <a:r>
              <a:rPr lang="sv-SE" dirty="0" smtClean="0"/>
              <a:t> undertaken to </a:t>
            </a:r>
            <a:r>
              <a:rPr lang="sv-SE" dirty="0" err="1" smtClean="0"/>
              <a:t>tackle</a:t>
            </a:r>
            <a:r>
              <a:rPr lang="sv-SE" dirty="0" smtClean="0"/>
              <a:t> drink </a:t>
            </a:r>
            <a:r>
              <a:rPr lang="sv-SE" dirty="0" err="1" smtClean="0"/>
              <a:t>driving</a:t>
            </a:r>
            <a:r>
              <a:rPr lang="sv-SE" dirty="0" smtClean="0"/>
              <a:t> in Sweden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err="1" smtClean="0"/>
              <a:t>Alcohol</a:t>
            </a:r>
            <a:r>
              <a:rPr lang="sv-SE" dirty="0" smtClean="0"/>
              <a:t> </a:t>
            </a:r>
            <a:r>
              <a:rPr lang="sv-SE" dirty="0" smtClean="0"/>
              <a:t>Interlock Program</a:t>
            </a:r>
            <a:endParaRPr lang="sv-SE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>
          <a:xfrm>
            <a:off x="720000" y="1342800"/>
            <a:ext cx="8028464" cy="4318448"/>
          </a:xfrm>
        </p:spPr>
        <p:txBody>
          <a:bodyPr/>
          <a:lstStyle/>
          <a:p>
            <a:r>
              <a:rPr lang="en-US" dirty="0" smtClean="0"/>
              <a:t>Trial-program (for cars) 1999</a:t>
            </a:r>
          </a:p>
          <a:p>
            <a:r>
              <a:rPr lang="en-US" dirty="0" smtClean="0"/>
              <a:t>Extension of the trial-program (now includes cars, busses and trucks) 2003</a:t>
            </a:r>
          </a:p>
          <a:p>
            <a:r>
              <a:rPr lang="en-US" dirty="0" smtClean="0"/>
              <a:t>Law regarding a permanent program for DUI-offenders since the 1</a:t>
            </a:r>
            <a:r>
              <a:rPr lang="en-US" baseline="30000" dirty="0" smtClean="0"/>
              <a:t>st</a:t>
            </a:r>
            <a:r>
              <a:rPr lang="en-US" dirty="0" smtClean="0"/>
              <a:t> of January 2012 (implemented on the 1</a:t>
            </a:r>
            <a:r>
              <a:rPr lang="en-US" baseline="30000" dirty="0" smtClean="0"/>
              <a:t>st</a:t>
            </a:r>
            <a:r>
              <a:rPr lang="en-US" dirty="0" smtClean="0"/>
              <a:t> of January 2012)</a:t>
            </a: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Alcohol interlock program for DUI-offenders – a brief history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Driving license and criminal charges in Sweden - overview</a:t>
            </a:r>
            <a:endParaRPr lang="en-GB" dirty="0"/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idx="1"/>
          </p:nvPr>
        </p:nvGraphicFramePr>
        <p:xfrm>
          <a:off x="323528" y="1340768"/>
          <a:ext cx="7966075" cy="4370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Höger 6"/>
          <p:cNvSpPr/>
          <p:nvPr/>
        </p:nvSpPr>
        <p:spPr>
          <a:xfrm>
            <a:off x="3059832" y="5013176"/>
            <a:ext cx="648072" cy="432048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en-GB" b="1" cap="all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Application procedure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3568" y="1124744"/>
            <a:ext cx="7966800" cy="4370400"/>
          </a:xfrm>
        </p:spPr>
        <p:txBody>
          <a:bodyPr/>
          <a:lstStyle/>
          <a:p>
            <a:r>
              <a:rPr lang="en-GB" dirty="0" smtClean="0"/>
              <a:t>The program is open for </a:t>
            </a:r>
            <a:r>
              <a:rPr lang="en-GB" dirty="0"/>
              <a:t>all </a:t>
            </a:r>
            <a:r>
              <a:rPr lang="en-GB" dirty="0" smtClean="0"/>
              <a:t>DUI (of alcohol) -offenders</a:t>
            </a:r>
          </a:p>
          <a:p>
            <a:r>
              <a:rPr lang="en-GB" dirty="0" smtClean="0"/>
              <a:t>Differentiated conditional time</a:t>
            </a:r>
          </a:p>
          <a:p>
            <a:pPr lvl="1"/>
            <a:r>
              <a:rPr lang="en-GB" dirty="0"/>
              <a:t>Two years</a:t>
            </a:r>
          </a:p>
          <a:p>
            <a:pPr lvl="2"/>
            <a:r>
              <a:rPr lang="en-GB" dirty="0"/>
              <a:t>BAC </a:t>
            </a:r>
            <a:r>
              <a:rPr lang="en-GB" dirty="0" smtClean="0"/>
              <a:t>≥ 0,1%</a:t>
            </a:r>
            <a:endParaRPr lang="en-GB" sz="1100" b="1" dirty="0" smtClean="0">
              <a:solidFill>
                <a:srgbClr val="C00000"/>
              </a:solidFill>
            </a:endParaRPr>
          </a:p>
          <a:p>
            <a:pPr lvl="2"/>
            <a:r>
              <a:rPr lang="en-GB" dirty="0" smtClean="0"/>
              <a:t>Repeated </a:t>
            </a:r>
            <a:r>
              <a:rPr lang="en-GB" dirty="0"/>
              <a:t>DUI during a five year period</a:t>
            </a:r>
          </a:p>
          <a:p>
            <a:pPr lvl="2"/>
            <a:r>
              <a:rPr lang="en-GB" dirty="0"/>
              <a:t>DUI in combination with a diagnosed addiction or abuse of </a:t>
            </a:r>
            <a:r>
              <a:rPr lang="en-GB" dirty="0" smtClean="0"/>
              <a:t>alcohol</a:t>
            </a:r>
          </a:p>
          <a:p>
            <a:pPr lvl="1"/>
            <a:r>
              <a:rPr lang="en-GB" dirty="0" smtClean="0"/>
              <a:t>Otherwise </a:t>
            </a:r>
            <a:r>
              <a:rPr lang="en-GB" dirty="0"/>
              <a:t>one </a:t>
            </a:r>
            <a:r>
              <a:rPr lang="en-GB" dirty="0" smtClean="0"/>
              <a:t>year (BAC 0,02-0,09%) - prolonged </a:t>
            </a:r>
            <a:r>
              <a:rPr lang="en-GB" dirty="0"/>
              <a:t>to two years in case of </a:t>
            </a:r>
            <a:r>
              <a:rPr lang="en-GB" dirty="0" smtClean="0"/>
              <a:t>diagnosis</a:t>
            </a:r>
            <a:endParaRPr lang="en-GB" dirty="0"/>
          </a:p>
          <a:p>
            <a:r>
              <a:rPr lang="nl-NL" dirty="0" smtClean="0"/>
              <a:t>Cost: 1-year</a:t>
            </a:r>
            <a:r>
              <a:rPr lang="nl-NL" dirty="0"/>
              <a:t>: 2 150-2 700 </a:t>
            </a:r>
            <a:r>
              <a:rPr lang="nl-NL" dirty="0" smtClean="0"/>
              <a:t>EUR, 2-years</a:t>
            </a:r>
            <a:r>
              <a:rPr lang="nl-NL" dirty="0"/>
              <a:t>: 2 850 - 4 150 EUR</a:t>
            </a:r>
            <a:endParaRPr lang="sv-SE" dirty="0"/>
          </a:p>
          <a:p>
            <a:endParaRPr lang="sv-SE" dirty="0"/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Obligations during- and after the program</a:t>
            </a:r>
            <a:endParaRPr lang="en-GB" sz="28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5576" y="1124744"/>
            <a:ext cx="7966800" cy="4370400"/>
          </a:xfrm>
        </p:spPr>
        <p:txBody>
          <a:bodyPr/>
          <a:lstStyle/>
          <a:p>
            <a:r>
              <a:rPr lang="en-GB" sz="2000" b="1" dirty="0" smtClean="0"/>
              <a:t>During the program</a:t>
            </a:r>
            <a:endParaRPr lang="en-GB" sz="2000" b="1" dirty="0"/>
          </a:p>
          <a:p>
            <a:pPr lvl="1"/>
            <a:r>
              <a:rPr lang="en-GB" sz="1800" dirty="0" smtClean="0"/>
              <a:t>Data transmission</a:t>
            </a:r>
          </a:p>
          <a:p>
            <a:pPr lvl="1"/>
            <a:r>
              <a:rPr lang="en-GB" sz="1800" dirty="0"/>
              <a:t>Breath test at start and during driving</a:t>
            </a:r>
          </a:p>
          <a:p>
            <a:pPr lvl="1"/>
            <a:r>
              <a:rPr lang="en-GB" sz="1800" dirty="0"/>
              <a:t>Doctors certificate of drug and alcohol </a:t>
            </a:r>
            <a:r>
              <a:rPr lang="en-GB" sz="1800" dirty="0" smtClean="0"/>
              <a:t>use</a:t>
            </a:r>
          </a:p>
          <a:p>
            <a:pPr lvl="1"/>
            <a:r>
              <a:rPr lang="en-GB" sz="1800" dirty="0" smtClean="0"/>
              <a:t>Conditional </a:t>
            </a:r>
            <a:r>
              <a:rPr lang="en-GB" sz="1800" dirty="0"/>
              <a:t>license is invalid after the determined </a:t>
            </a:r>
            <a:r>
              <a:rPr lang="en-GB" sz="1800" dirty="0" smtClean="0"/>
              <a:t>conditional time </a:t>
            </a:r>
          </a:p>
          <a:p>
            <a:r>
              <a:rPr lang="en-GB" sz="2000" b="1" dirty="0"/>
              <a:t>Regular license after conditional </a:t>
            </a:r>
            <a:r>
              <a:rPr lang="en-GB" sz="2000" b="1" dirty="0" smtClean="0"/>
              <a:t>time</a:t>
            </a:r>
            <a:endParaRPr lang="en-GB" sz="2000" b="1" dirty="0"/>
          </a:p>
          <a:p>
            <a:pPr lvl="1"/>
            <a:r>
              <a:rPr lang="en-GB" sz="1800" dirty="0" smtClean="0"/>
              <a:t>Application procedure</a:t>
            </a:r>
          </a:p>
          <a:p>
            <a:pPr lvl="1"/>
            <a:r>
              <a:rPr lang="en-GB" sz="1800" dirty="0"/>
              <a:t>Two </a:t>
            </a:r>
            <a:r>
              <a:rPr lang="en-GB" sz="1800" dirty="0" smtClean="0"/>
              <a:t>year participants </a:t>
            </a:r>
            <a:r>
              <a:rPr lang="en-GB" sz="1800" dirty="0"/>
              <a:t>needs to verify </a:t>
            </a:r>
            <a:r>
              <a:rPr lang="en-GB" sz="1800" dirty="0" smtClean="0"/>
              <a:t>sobriety</a:t>
            </a:r>
          </a:p>
          <a:p>
            <a:r>
              <a:rPr lang="en-GB" sz="2000" b="1" dirty="0"/>
              <a:t>Follow </a:t>
            </a:r>
            <a:r>
              <a:rPr lang="en-GB" sz="2000" b="1" dirty="0" smtClean="0"/>
              <a:t>up</a:t>
            </a:r>
          </a:p>
          <a:p>
            <a:pPr lvl="1"/>
            <a:r>
              <a:rPr lang="en-GB" sz="1800" dirty="0"/>
              <a:t>Two year participants are followed after a regular licence is </a:t>
            </a:r>
            <a:r>
              <a:rPr lang="en-GB" sz="1800" dirty="0" smtClean="0"/>
              <a:t>granted</a:t>
            </a:r>
          </a:p>
          <a:p>
            <a:pPr lvl="1"/>
            <a:r>
              <a:rPr lang="en-GB" sz="1800" dirty="0"/>
              <a:t>Medical certificate of drug and alcohol use after 6 months and after an additional 12 months (18 in total)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ruta 43"/>
          <p:cNvSpPr txBox="1"/>
          <p:nvPr/>
        </p:nvSpPr>
        <p:spPr>
          <a:xfrm>
            <a:off x="1835696" y="404664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Alcohol</a:t>
            </a:r>
            <a:r>
              <a:rPr lang="sv-SE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Interlock Process</a:t>
            </a:r>
            <a:endParaRPr lang="sv-SE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7380288" y="6308725"/>
            <a:ext cx="1306512" cy="1682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C9B0FA0-2AC2-4A48-B01A-7E945900518F}" type="slidenum">
              <a:rPr lang="sv-SE" smtClean="0"/>
              <a:pPr>
                <a:defRPr/>
              </a:pPr>
              <a:t>20</a:t>
            </a:fld>
            <a:endParaRPr lang="sv-SE"/>
          </a:p>
        </p:txBody>
      </p:sp>
      <p:pic>
        <p:nvPicPr>
          <p:cNvPr id="1026" name="Picture 2" descr="C:\Documents and Settings\olst01\Lokala inställningar\Temporary Internet Files\Content.IE5\RHYI5IEX\MC90023903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5625" y="179388"/>
            <a:ext cx="1363663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C:\Documents and Settings\olst01\Lokala inställningar\Temporary Internet Files\Content.IE5\E9DM0GKG\MC900324352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497388" y="179388"/>
            <a:ext cx="1417637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Bildobjekt 17" descr="Ich habe den Fehler PKW Version klein"/>
          <p:cNvPicPr>
            <a:picLocks noChangeAspect="1" noChangeArrowheads="1"/>
          </p:cNvPicPr>
          <p:nvPr/>
        </p:nvPicPr>
        <p:blipFill>
          <a:blip r:embed="rId5" cstate="print"/>
          <a:srcRect l="2480" t="21065" r="50414" b="5209"/>
          <a:stretch>
            <a:fillRect/>
          </a:stretch>
        </p:blipFill>
        <p:spPr bwMode="auto">
          <a:xfrm>
            <a:off x="1825625" y="3776663"/>
            <a:ext cx="1184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C:\Program\Microsoft Office\MEDIA\CAGCAT10\j0240719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27400" y="2144713"/>
            <a:ext cx="82550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Bildobjekt 21" descr="Ich habe den Fehler PKW Version klein"/>
          <p:cNvPicPr>
            <a:picLocks noChangeAspect="1" noChangeArrowheads="1"/>
          </p:cNvPicPr>
          <p:nvPr/>
        </p:nvPicPr>
        <p:blipFill>
          <a:blip r:embed="rId7" cstate="print"/>
          <a:srcRect l="2480" t="21065" r="50414" b="5209"/>
          <a:stretch>
            <a:fillRect/>
          </a:stretch>
        </p:blipFill>
        <p:spPr bwMode="auto">
          <a:xfrm>
            <a:off x="3276600" y="3797300"/>
            <a:ext cx="12207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Bildobjekt 22" descr="Ich habe den Fehler PKW Version klein"/>
          <p:cNvPicPr>
            <a:picLocks noChangeAspect="1" noChangeArrowheads="1"/>
          </p:cNvPicPr>
          <p:nvPr/>
        </p:nvPicPr>
        <p:blipFill>
          <a:blip r:embed="rId8" cstate="print"/>
          <a:srcRect l="2480" t="21065" r="50414" b="5209"/>
          <a:stretch>
            <a:fillRect/>
          </a:stretch>
        </p:blipFill>
        <p:spPr bwMode="auto">
          <a:xfrm>
            <a:off x="4733925" y="3763963"/>
            <a:ext cx="11747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 descr="C:\Documents and Settings\olst01\Lokala inställningar\Temporary Internet Files\Content.IE5\RHYI5IEX\MP900422442[1]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99300" y="425450"/>
            <a:ext cx="1522413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C:\Program\Microsoft Office\MEDIA\CAGCAT10\j0240719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43613" y="179388"/>
            <a:ext cx="795337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4" descr="C:\Documents and Settings\olst01\Lokala inställningar\Temporary Internet Files\Content.IE5\RHYI5IEX\MP900422442[1]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45225" y="2638425"/>
            <a:ext cx="15605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ruta 36"/>
          <p:cNvSpPr txBox="1">
            <a:spLocks noChangeArrowheads="1"/>
          </p:cNvSpPr>
          <p:nvPr/>
        </p:nvSpPr>
        <p:spPr bwMode="auto">
          <a:xfrm>
            <a:off x="82550" y="3797300"/>
            <a:ext cx="1635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Conditional driver’s licence </a:t>
            </a:r>
            <a:endParaRPr lang="sv-SE"/>
          </a:p>
        </p:txBody>
      </p:sp>
      <p:pic>
        <p:nvPicPr>
          <p:cNvPr id="4110" name="Picture 3" descr="C:\Program\Microsoft Office\MEDIA\CAGCAT10\j0240719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53213" y="5211763"/>
            <a:ext cx="912812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40150" y="4991100"/>
            <a:ext cx="2303463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2550" y="42863"/>
            <a:ext cx="1695450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5" descr="C:\Documents and Settings\olst01\Lokala inställningar\Temporary Internet Files\Content.IE5\B4BDU66A\MC900150741[1].wm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7713" y="644525"/>
            <a:ext cx="1793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1" name="Rak 70"/>
          <p:cNvCxnSpPr>
            <a:cxnSpLocks noChangeShapeType="1"/>
          </p:cNvCxnSpPr>
          <p:nvPr/>
        </p:nvCxnSpPr>
        <p:spPr bwMode="auto">
          <a:xfrm flipV="1">
            <a:off x="7956550" y="3494088"/>
            <a:ext cx="750888" cy="7937"/>
          </a:xfrm>
          <a:prstGeom prst="line">
            <a:avLst/>
          </a:prstGeom>
          <a:noFill/>
          <a:ln w="76200" algn="ctr">
            <a:solidFill>
              <a:srgbClr val="005BBB"/>
            </a:solidFill>
            <a:round/>
            <a:headEnd/>
            <a:tailEnd/>
          </a:ln>
        </p:spPr>
      </p:cxnSp>
      <p:cxnSp>
        <p:nvCxnSpPr>
          <p:cNvPr id="73" name="Rak 72"/>
          <p:cNvCxnSpPr>
            <a:cxnSpLocks noChangeShapeType="1"/>
          </p:cNvCxnSpPr>
          <p:nvPr/>
        </p:nvCxnSpPr>
        <p:spPr bwMode="auto">
          <a:xfrm rot="16200000" flipH="1">
            <a:off x="7975600" y="4170363"/>
            <a:ext cx="1438275" cy="9525"/>
          </a:xfrm>
          <a:prstGeom prst="line">
            <a:avLst/>
          </a:prstGeom>
          <a:noFill/>
          <a:ln w="76200" algn="ctr">
            <a:solidFill>
              <a:srgbClr val="005BBB"/>
            </a:solidFill>
            <a:round/>
            <a:headEnd/>
            <a:tailEnd/>
          </a:ln>
        </p:spPr>
      </p:cxnSp>
      <p:cxnSp>
        <p:nvCxnSpPr>
          <p:cNvPr id="75" name="Rak 74"/>
          <p:cNvCxnSpPr>
            <a:cxnSpLocks noChangeShapeType="1"/>
          </p:cNvCxnSpPr>
          <p:nvPr/>
        </p:nvCxnSpPr>
        <p:spPr bwMode="auto">
          <a:xfrm rot="10800000" flipV="1">
            <a:off x="2354263" y="4865688"/>
            <a:ext cx="6332537" cy="6350"/>
          </a:xfrm>
          <a:prstGeom prst="line">
            <a:avLst/>
          </a:prstGeom>
          <a:noFill/>
          <a:ln w="76200" algn="ctr">
            <a:solidFill>
              <a:srgbClr val="005BBB"/>
            </a:solidFill>
            <a:round/>
            <a:headEnd/>
            <a:tailEnd/>
          </a:ln>
        </p:spPr>
      </p:cxnSp>
      <p:cxnSp>
        <p:nvCxnSpPr>
          <p:cNvPr id="77" name="Rak 76"/>
          <p:cNvCxnSpPr>
            <a:cxnSpLocks noChangeShapeType="1"/>
          </p:cNvCxnSpPr>
          <p:nvPr/>
        </p:nvCxnSpPr>
        <p:spPr bwMode="auto">
          <a:xfrm rot="16200000" flipH="1">
            <a:off x="1913731" y="5290344"/>
            <a:ext cx="919163" cy="9525"/>
          </a:xfrm>
          <a:prstGeom prst="line">
            <a:avLst/>
          </a:prstGeom>
          <a:noFill/>
          <a:ln w="76200" algn="ctr">
            <a:solidFill>
              <a:srgbClr val="005BBB"/>
            </a:solidFill>
            <a:round/>
            <a:headEnd/>
            <a:tailEnd/>
          </a:ln>
        </p:spPr>
      </p:cxnSp>
      <p:cxnSp>
        <p:nvCxnSpPr>
          <p:cNvPr id="80" name="Rak 79"/>
          <p:cNvCxnSpPr>
            <a:cxnSpLocks noChangeShapeType="1"/>
          </p:cNvCxnSpPr>
          <p:nvPr/>
        </p:nvCxnSpPr>
        <p:spPr bwMode="auto">
          <a:xfrm>
            <a:off x="8669338" y="1116013"/>
            <a:ext cx="352425" cy="4762"/>
          </a:xfrm>
          <a:prstGeom prst="line">
            <a:avLst/>
          </a:prstGeom>
          <a:noFill/>
          <a:ln w="76200" algn="ctr">
            <a:solidFill>
              <a:srgbClr val="005BBB"/>
            </a:solidFill>
            <a:round/>
            <a:headEnd/>
            <a:tailEnd/>
          </a:ln>
        </p:spPr>
      </p:cxnSp>
      <p:cxnSp>
        <p:nvCxnSpPr>
          <p:cNvPr id="85" name="Rak 84"/>
          <p:cNvCxnSpPr>
            <a:cxnSpLocks noChangeShapeType="1"/>
          </p:cNvCxnSpPr>
          <p:nvPr/>
        </p:nvCxnSpPr>
        <p:spPr bwMode="auto">
          <a:xfrm rot="16200000" flipH="1">
            <a:off x="8471694" y="1607344"/>
            <a:ext cx="1028700" cy="1588"/>
          </a:xfrm>
          <a:prstGeom prst="line">
            <a:avLst/>
          </a:prstGeom>
          <a:noFill/>
          <a:ln w="76200" algn="ctr">
            <a:solidFill>
              <a:srgbClr val="005BBB"/>
            </a:solidFill>
            <a:round/>
            <a:headEnd/>
            <a:tailEnd/>
          </a:ln>
        </p:spPr>
      </p:cxnSp>
      <p:cxnSp>
        <p:nvCxnSpPr>
          <p:cNvPr id="86" name="Rak 85"/>
          <p:cNvCxnSpPr>
            <a:cxnSpLocks noChangeShapeType="1"/>
          </p:cNvCxnSpPr>
          <p:nvPr/>
        </p:nvCxnSpPr>
        <p:spPr bwMode="auto">
          <a:xfrm rot="10800000">
            <a:off x="788988" y="2092325"/>
            <a:ext cx="8228012" cy="0"/>
          </a:xfrm>
          <a:prstGeom prst="line">
            <a:avLst/>
          </a:prstGeom>
          <a:noFill/>
          <a:ln w="76200" algn="ctr">
            <a:solidFill>
              <a:srgbClr val="005BBB"/>
            </a:solidFill>
            <a:round/>
            <a:headEnd/>
            <a:tailEnd/>
          </a:ln>
        </p:spPr>
      </p:cxnSp>
      <p:cxnSp>
        <p:nvCxnSpPr>
          <p:cNvPr id="96" name="Rak pil 95"/>
          <p:cNvCxnSpPr>
            <a:cxnSpLocks noChangeShapeType="1"/>
          </p:cNvCxnSpPr>
          <p:nvPr/>
        </p:nvCxnSpPr>
        <p:spPr bwMode="auto">
          <a:xfrm>
            <a:off x="2347913" y="5753100"/>
            <a:ext cx="912812" cy="1588"/>
          </a:xfrm>
          <a:prstGeom prst="straightConnector1">
            <a:avLst/>
          </a:prstGeom>
          <a:noFill/>
          <a:ln w="76200" algn="ctr">
            <a:solidFill>
              <a:srgbClr val="005BBB"/>
            </a:solidFill>
            <a:round/>
            <a:headEnd/>
            <a:tailEnd type="arrow" w="med" len="med"/>
          </a:ln>
        </p:spPr>
      </p:cxnSp>
      <p:cxnSp>
        <p:nvCxnSpPr>
          <p:cNvPr id="98" name="Rak pil 97"/>
          <p:cNvCxnSpPr>
            <a:cxnSpLocks noChangeShapeType="1"/>
          </p:cNvCxnSpPr>
          <p:nvPr/>
        </p:nvCxnSpPr>
        <p:spPr bwMode="auto">
          <a:xfrm rot="16200000" flipH="1">
            <a:off x="492125" y="2341563"/>
            <a:ext cx="587375" cy="6350"/>
          </a:xfrm>
          <a:prstGeom prst="straightConnector1">
            <a:avLst/>
          </a:prstGeom>
          <a:noFill/>
          <a:ln w="76200" algn="ctr">
            <a:solidFill>
              <a:srgbClr val="005BBB"/>
            </a:solidFill>
            <a:round/>
            <a:headEnd/>
            <a:tailEnd type="arrow" w="med" len="med"/>
          </a:ln>
        </p:spPr>
      </p:cxnSp>
      <p:sp>
        <p:nvSpPr>
          <p:cNvPr id="102" name="textruta 101"/>
          <p:cNvSpPr txBox="1">
            <a:spLocks noChangeArrowheads="1"/>
          </p:cNvSpPr>
          <p:nvPr/>
        </p:nvSpPr>
        <p:spPr bwMode="auto">
          <a:xfrm>
            <a:off x="6043613" y="3797300"/>
            <a:ext cx="29416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Application for a license without condition at the end of the period</a:t>
            </a:r>
          </a:p>
        </p:txBody>
      </p:sp>
      <p:sp>
        <p:nvSpPr>
          <p:cNvPr id="36" name="textruta 35"/>
          <p:cNvSpPr txBox="1">
            <a:spLocks noChangeArrowheads="1"/>
          </p:cNvSpPr>
          <p:nvPr/>
        </p:nvSpPr>
        <p:spPr bwMode="auto">
          <a:xfrm>
            <a:off x="7334250" y="1538288"/>
            <a:ext cx="1373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/>
              <a:t>Application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08200" y="2668588"/>
            <a:ext cx="479425" cy="83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Svängd 40"/>
          <p:cNvSpPr/>
          <p:nvPr/>
        </p:nvSpPr>
        <p:spPr bwMode="auto">
          <a:xfrm rot="5400000">
            <a:off x="2598738" y="2922587"/>
            <a:ext cx="400050" cy="422275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eaLnBrk="0" hangingPunct="0">
              <a:defRPr/>
            </a:pPr>
            <a:endParaRPr lang="sv-SE">
              <a:latin typeface="Arial" charset="0"/>
              <a:ea typeface="ＭＳ Ｐゴシック" pitchFamily="-65" charset="-128"/>
            </a:endParaRPr>
          </a:p>
        </p:txBody>
      </p:sp>
      <p:sp>
        <p:nvSpPr>
          <p:cNvPr id="42" name="Höger 41"/>
          <p:cNvSpPr>
            <a:spLocks noChangeArrowheads="1"/>
          </p:cNvSpPr>
          <p:nvPr/>
        </p:nvSpPr>
        <p:spPr bwMode="auto">
          <a:xfrm>
            <a:off x="1825625" y="3333750"/>
            <a:ext cx="4397375" cy="525463"/>
          </a:xfrm>
          <a:prstGeom prst="rightArrow">
            <a:avLst>
              <a:gd name="adj1" fmla="val 50000"/>
              <a:gd name="adj2" fmla="val 4997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eaLnBrk="0" hangingPunct="0"/>
            <a:endParaRPr lang="sv-SE"/>
          </a:p>
        </p:txBody>
      </p:sp>
      <p:sp>
        <p:nvSpPr>
          <p:cNvPr id="43" name="textruta 42"/>
          <p:cNvSpPr txBox="1">
            <a:spLocks noChangeArrowheads="1"/>
          </p:cNvSpPr>
          <p:nvPr/>
        </p:nvSpPr>
        <p:spPr bwMode="auto">
          <a:xfrm>
            <a:off x="1825625" y="3419475"/>
            <a:ext cx="4397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>
                <a:solidFill>
                  <a:schemeClr val="bg1"/>
                </a:solidFill>
              </a:rPr>
              <a:t>Conditional period 1 or 2 years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550" y="2782888"/>
            <a:ext cx="1573213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284663" y="5900738"/>
            <a:ext cx="654050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260725" y="407988"/>
            <a:ext cx="1204913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5" name="Rak 64"/>
          <p:cNvCxnSpPr>
            <a:cxnSpLocks noChangeShapeType="1"/>
          </p:cNvCxnSpPr>
          <p:nvPr/>
        </p:nvCxnSpPr>
        <p:spPr bwMode="auto">
          <a:xfrm rot="16200000" flipH="1">
            <a:off x="3275012" y="182563"/>
            <a:ext cx="1274763" cy="1169988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66" name="Rak 65"/>
          <p:cNvCxnSpPr>
            <a:cxnSpLocks noChangeShapeType="1"/>
          </p:cNvCxnSpPr>
          <p:nvPr/>
        </p:nvCxnSpPr>
        <p:spPr bwMode="auto">
          <a:xfrm rot="5400000" flipH="1" flipV="1">
            <a:off x="3250406" y="207169"/>
            <a:ext cx="1274763" cy="1120775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72" name="textruta 71"/>
          <p:cNvSpPr txBox="1">
            <a:spLocks noChangeArrowheads="1"/>
          </p:cNvSpPr>
          <p:nvPr/>
        </p:nvSpPr>
        <p:spPr bwMode="auto">
          <a:xfrm>
            <a:off x="5513388" y="1546225"/>
            <a:ext cx="1704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/>
              <a:t>Medical check</a:t>
            </a:r>
          </a:p>
        </p:txBody>
      </p:sp>
      <p:sp>
        <p:nvSpPr>
          <p:cNvPr id="40" name="textruta 39"/>
          <p:cNvSpPr txBox="1">
            <a:spLocks noChangeArrowheads="1"/>
          </p:cNvSpPr>
          <p:nvPr/>
        </p:nvSpPr>
        <p:spPr bwMode="auto">
          <a:xfrm>
            <a:off x="2846388" y="1404938"/>
            <a:ext cx="22558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dirty="0" smtClean="0"/>
              <a:t>Banperiod at </a:t>
            </a:r>
            <a:r>
              <a:rPr lang="sv-SE" dirty="0" err="1" smtClean="0"/>
              <a:t>least</a:t>
            </a:r>
            <a:endParaRPr lang="sv-SE" dirty="0" smtClean="0"/>
          </a:p>
          <a:p>
            <a:r>
              <a:rPr lang="sv-SE" dirty="0" smtClean="0"/>
              <a:t>1 </a:t>
            </a:r>
            <a:r>
              <a:rPr lang="sv-SE" dirty="0"/>
              <a:t>or 2 </a:t>
            </a:r>
            <a:r>
              <a:rPr lang="sv-SE" dirty="0" err="1"/>
              <a:t>years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37" grpId="0"/>
      <p:bldP spid="102" grpId="0"/>
      <p:bldP spid="36" grpId="0"/>
      <p:bldP spid="42" grpId="0" animBg="1"/>
      <p:bldP spid="43" grpId="0"/>
      <p:bldP spid="72" grpId="0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The Swedish system in </a:t>
            </a:r>
            <a:r>
              <a:rPr lang="en-GB" sz="2800" smtClean="0"/>
              <a:t>numbers 2012-2014</a:t>
            </a:r>
            <a:endParaRPr lang="sv-SE" sz="2800" dirty="0"/>
          </a:p>
        </p:txBody>
      </p:sp>
      <p:graphicFrame>
        <p:nvGraphicFramePr>
          <p:cNvPr id="6" name="Platshållare för innehåll 5"/>
          <p:cNvGraphicFramePr>
            <a:graphicFrameLocks noGrp="1"/>
          </p:cNvGraphicFramePr>
          <p:nvPr>
            <p:ph idx="1"/>
          </p:nvPr>
        </p:nvGraphicFramePr>
        <p:xfrm>
          <a:off x="683567" y="1343025"/>
          <a:ext cx="8003232" cy="4349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08"/>
                <a:gridCol w="2000808"/>
                <a:gridCol w="2000808"/>
                <a:gridCol w="2000808"/>
              </a:tblGrid>
              <a:tr h="75736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2012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 smtClean="0"/>
                        <a:t>2013</a:t>
                      </a:r>
                    </a:p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2014</a:t>
                      </a:r>
                      <a:endParaRPr lang="sv-SE" dirty="0"/>
                    </a:p>
                  </a:txBody>
                  <a:tcPr/>
                </a:tc>
              </a:tr>
              <a:tr h="494903">
                <a:tc>
                  <a:txBody>
                    <a:bodyPr/>
                    <a:lstStyle/>
                    <a:p>
                      <a:r>
                        <a:rPr lang="en-US" smtClean="0"/>
                        <a:t>Revoked licenses because of DUI (incl. drug use)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6850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 smtClean="0"/>
                        <a:t>7396</a:t>
                      </a:r>
                    </a:p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6438</a:t>
                      </a:r>
                      <a:endParaRPr lang="sv-SE" dirty="0"/>
                    </a:p>
                  </a:txBody>
                  <a:tcPr/>
                </a:tc>
              </a:tr>
              <a:tr h="7573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 smtClean="0"/>
                        <a:t>Applications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1650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 smtClean="0"/>
                        <a:t>2374</a:t>
                      </a:r>
                    </a:p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2196</a:t>
                      </a:r>
                      <a:endParaRPr lang="sv-SE" dirty="0"/>
                    </a:p>
                  </a:txBody>
                  <a:tcPr/>
                </a:tc>
              </a:tr>
              <a:tr h="4949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/>
                        <a:t>Denied 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133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 smtClean="0"/>
                        <a:t>286</a:t>
                      </a:r>
                    </a:p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288</a:t>
                      </a:r>
                      <a:endParaRPr lang="sv-SE" dirty="0"/>
                    </a:p>
                  </a:txBody>
                  <a:tcPr/>
                </a:tc>
              </a:tr>
              <a:tr h="438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/>
                        <a:t>Conditional licenses granted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1517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 smtClean="0"/>
                        <a:t>2088</a:t>
                      </a:r>
                    </a:p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1908</a:t>
                      </a:r>
                      <a:endParaRPr lang="sv-SE" dirty="0"/>
                    </a:p>
                  </a:txBody>
                  <a:tcPr/>
                </a:tc>
              </a:tr>
              <a:tr h="4387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Valid </a:t>
                      </a:r>
                      <a:r>
                        <a:rPr lang="en-US" sz="18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conditional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driving licenses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1409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 smtClean="0"/>
                        <a:t>2836</a:t>
                      </a:r>
                    </a:p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3256</a:t>
                      </a:r>
                      <a:endParaRPr lang="sv-S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Underway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Evaluation </a:t>
            </a:r>
            <a:r>
              <a:rPr lang="en-US" dirty="0"/>
              <a:t>o</a:t>
            </a:r>
            <a:r>
              <a:rPr lang="en-US" dirty="0" smtClean="0"/>
              <a:t>f the (new) alcohol interlock program</a:t>
            </a:r>
          </a:p>
          <a:p>
            <a:pPr lvl="0">
              <a:buFontTx/>
              <a:buChar char="-"/>
            </a:pPr>
            <a:r>
              <a:rPr lang="en-US" sz="2000" dirty="0" smtClean="0"/>
              <a:t>The program as a whole – good/changes?</a:t>
            </a:r>
          </a:p>
          <a:p>
            <a:pPr lvl="0">
              <a:buFontTx/>
              <a:buChar char="-"/>
            </a:pPr>
            <a:r>
              <a:rPr lang="en-US" sz="2000" dirty="0" smtClean="0"/>
              <a:t>The alcohol interlock itself – technical difficulties?</a:t>
            </a:r>
          </a:p>
          <a:p>
            <a:pPr lvl="0">
              <a:buFontTx/>
              <a:buChar char="-"/>
            </a:pPr>
            <a:r>
              <a:rPr lang="en-US" sz="2000" dirty="0" smtClean="0"/>
              <a:t>Participation in the program vs. not participating – consequences for a persons health, work, family, social life etc.?</a:t>
            </a:r>
            <a:endParaRPr lang="en-US" sz="2000" dirty="0"/>
          </a:p>
          <a:p>
            <a:pPr lvl="0">
              <a:buFontTx/>
              <a:buChar char="-"/>
            </a:pPr>
            <a:r>
              <a:rPr lang="en-US" sz="2000" dirty="0" smtClean="0"/>
              <a:t>Integrity issues</a:t>
            </a:r>
          </a:p>
          <a:p>
            <a:pPr lvl="0">
              <a:buFontTx/>
              <a:buChar char="-"/>
            </a:pPr>
            <a:endParaRPr lang="en-US" sz="2000" dirty="0"/>
          </a:p>
          <a:p>
            <a:pPr lvl="0">
              <a:buFont typeface="Arial" charset="0"/>
              <a:buChar char="•"/>
            </a:pPr>
            <a:r>
              <a:rPr lang="en-US" dirty="0" smtClean="0"/>
              <a:t>Request (to the Ministry) for changes in the law regarding participants with a prescribed use of narcotic substances</a:t>
            </a:r>
          </a:p>
          <a:p>
            <a:pPr lvl="0">
              <a:buFont typeface="Arial" charset="0"/>
              <a:buChar char="•"/>
            </a:pPr>
            <a:endParaRPr lang="en-US" sz="2000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0" y="0"/>
            <a:ext cx="7967662" cy="1066800"/>
          </a:xfrm>
        </p:spPr>
        <p:txBody>
          <a:bodyPr/>
          <a:lstStyle/>
          <a:p>
            <a:r>
              <a:rPr lang="en-GB" dirty="0" smtClean="0"/>
              <a:t>Good experiences of </a:t>
            </a:r>
            <a:br>
              <a:rPr lang="en-GB" dirty="0" smtClean="0"/>
            </a:br>
            <a:r>
              <a:rPr lang="en-GB" dirty="0" smtClean="0"/>
              <a:t>the </a:t>
            </a:r>
            <a:r>
              <a:rPr lang="en-GB" smtClean="0"/>
              <a:t>Pilot program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sv-SE" dirty="0" smtClean="0"/>
              <a:t>Successful for </a:t>
            </a:r>
            <a:r>
              <a:rPr lang="sv-SE" dirty="0" err="1" smtClean="0"/>
              <a:t>those</a:t>
            </a:r>
            <a:r>
              <a:rPr lang="sv-SE" dirty="0" smtClean="0"/>
              <a:t> who </a:t>
            </a:r>
            <a:r>
              <a:rPr lang="sv-SE" dirty="0" err="1" smtClean="0"/>
              <a:t>fulfilled</a:t>
            </a:r>
            <a:r>
              <a:rPr lang="sv-SE" dirty="0" smtClean="0"/>
              <a:t> the program</a:t>
            </a:r>
          </a:p>
          <a:p>
            <a:pPr>
              <a:buFont typeface="Arial" pitchFamily="34" charset="0"/>
              <a:buChar char="•"/>
            </a:pPr>
            <a:r>
              <a:rPr lang="sv-SE" dirty="0" smtClean="0"/>
              <a:t>Lasting </a:t>
            </a:r>
            <a:r>
              <a:rPr lang="sv-SE" dirty="0" err="1" smtClean="0"/>
              <a:t>changes</a:t>
            </a:r>
            <a:r>
              <a:rPr lang="sv-SE" dirty="0" smtClean="0"/>
              <a:t> in </a:t>
            </a:r>
            <a:r>
              <a:rPr lang="sv-SE" dirty="0" err="1" smtClean="0"/>
              <a:t>alcohol</a:t>
            </a:r>
            <a:r>
              <a:rPr lang="sv-SE" dirty="0" smtClean="0"/>
              <a:t> and </a:t>
            </a:r>
            <a:r>
              <a:rPr lang="sv-SE" dirty="0" err="1" smtClean="0"/>
              <a:t>driving</a:t>
            </a:r>
            <a:r>
              <a:rPr lang="sv-SE" dirty="0" smtClean="0"/>
              <a:t> habits</a:t>
            </a:r>
          </a:p>
          <a:p>
            <a:pPr>
              <a:buFont typeface="Arial" pitchFamily="34" charset="0"/>
              <a:buChar char="•"/>
            </a:pPr>
            <a:r>
              <a:rPr lang="sv-SE" dirty="0" smtClean="0"/>
              <a:t>Less </a:t>
            </a:r>
            <a:r>
              <a:rPr lang="sv-SE" dirty="0" err="1" smtClean="0"/>
              <a:t>relapse</a:t>
            </a:r>
            <a:r>
              <a:rPr lang="sv-SE" dirty="0" smtClean="0"/>
              <a:t> to DUI</a:t>
            </a:r>
          </a:p>
          <a:p>
            <a:pPr>
              <a:buFont typeface="Arial" pitchFamily="34" charset="0"/>
              <a:buChar char="•"/>
            </a:pPr>
            <a:r>
              <a:rPr lang="sv-SE" dirty="0" err="1" smtClean="0"/>
              <a:t>Reduced</a:t>
            </a:r>
            <a:r>
              <a:rPr lang="sv-SE" dirty="0" smtClean="0"/>
              <a:t> </a:t>
            </a:r>
            <a:r>
              <a:rPr lang="sv-SE" dirty="0" err="1" smtClean="0"/>
              <a:t>number</a:t>
            </a:r>
            <a:r>
              <a:rPr lang="sv-SE" dirty="0" smtClean="0"/>
              <a:t> of </a:t>
            </a:r>
            <a:r>
              <a:rPr lang="sv-SE" dirty="0" err="1" smtClean="0"/>
              <a:t>traffic</a:t>
            </a:r>
            <a:r>
              <a:rPr lang="sv-SE" dirty="0" smtClean="0"/>
              <a:t> </a:t>
            </a:r>
            <a:r>
              <a:rPr lang="sv-SE" dirty="0" err="1" smtClean="0"/>
              <a:t>accidents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sv-SE" dirty="0" err="1" smtClean="0"/>
              <a:t>Reduces</a:t>
            </a:r>
            <a:r>
              <a:rPr lang="sv-SE" dirty="0" smtClean="0"/>
              <a:t> </a:t>
            </a:r>
            <a:r>
              <a:rPr lang="sv-SE" dirty="0" err="1" smtClean="0"/>
              <a:t>alcohol</a:t>
            </a:r>
            <a:r>
              <a:rPr lang="sv-SE" dirty="0" smtClean="0"/>
              <a:t> </a:t>
            </a:r>
            <a:r>
              <a:rPr lang="sv-SE" dirty="0" err="1" smtClean="0"/>
              <a:t>consumption</a:t>
            </a:r>
            <a:endParaRPr lang="sv-SE" dirty="0" smtClean="0"/>
          </a:p>
          <a:p>
            <a:pPr>
              <a:buFont typeface="Arial" pitchFamily="34" charset="0"/>
              <a:buChar char="•"/>
            </a:pPr>
            <a:r>
              <a:rPr lang="sv-SE" dirty="0" err="1" smtClean="0"/>
              <a:t>Reduced</a:t>
            </a:r>
            <a:r>
              <a:rPr lang="sv-SE" dirty="0" smtClean="0"/>
              <a:t> </a:t>
            </a:r>
            <a:r>
              <a:rPr lang="sv-SE" dirty="0" err="1" smtClean="0"/>
              <a:t>need</a:t>
            </a:r>
            <a:r>
              <a:rPr lang="sv-SE" dirty="0" smtClean="0"/>
              <a:t> for hospital </a:t>
            </a:r>
            <a:r>
              <a:rPr lang="sv-SE" dirty="0" err="1" smtClean="0"/>
              <a:t>treatment</a:t>
            </a:r>
            <a:endParaRPr lang="sv-SE" dirty="0" smtClean="0"/>
          </a:p>
          <a:p>
            <a:pPr>
              <a:buFont typeface="Arial" pitchFamily="34" charset="0"/>
              <a:buChar char="•"/>
            </a:pPr>
            <a:r>
              <a:rPr lang="sv-SE" dirty="0" err="1" smtClean="0"/>
              <a:t>Reduced</a:t>
            </a:r>
            <a:r>
              <a:rPr lang="sv-SE" dirty="0" smtClean="0"/>
              <a:t> </a:t>
            </a:r>
            <a:r>
              <a:rPr lang="sv-SE" dirty="0" err="1" smtClean="0"/>
              <a:t>sick-leave</a:t>
            </a:r>
            <a:endParaRPr lang="sv-SE" dirty="0" smtClean="0"/>
          </a:p>
          <a:p>
            <a:pPr>
              <a:buFont typeface="Arial" pitchFamily="34" charset="0"/>
              <a:buChar char="•"/>
            </a:pPr>
            <a:r>
              <a:rPr lang="sv-SE" dirty="0" err="1" smtClean="0"/>
              <a:t>Saved</a:t>
            </a:r>
            <a:r>
              <a:rPr lang="sv-SE" dirty="0" smtClean="0"/>
              <a:t> </a:t>
            </a:r>
            <a:r>
              <a:rPr lang="sv-SE" dirty="0" err="1" smtClean="0"/>
              <a:t>jobs</a:t>
            </a:r>
            <a:endParaRPr lang="sv-SE" dirty="0" smtClean="0"/>
          </a:p>
          <a:p>
            <a:pPr>
              <a:buFont typeface="Arial" pitchFamily="34" charset="0"/>
              <a:buChar char="•"/>
            </a:pPr>
            <a:r>
              <a:rPr lang="sv-SE" dirty="0" err="1" smtClean="0"/>
              <a:t>Saved</a:t>
            </a:r>
            <a:r>
              <a:rPr lang="sv-SE" dirty="0" smtClean="0"/>
              <a:t> </a:t>
            </a:r>
            <a:r>
              <a:rPr lang="sv-SE" dirty="0" err="1" smtClean="0"/>
              <a:t>marriages</a:t>
            </a:r>
            <a:endParaRPr lang="sv-SE" dirty="0" smtClean="0"/>
          </a:p>
          <a:p>
            <a:pPr>
              <a:buFont typeface="Arial" pitchFamily="34" charset="0"/>
              <a:buChar char="•"/>
            </a:pPr>
            <a:endParaRPr lang="sv-SE" dirty="0" smtClean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AC1F26-304A-4938-AE5E-2043CFD4A55B}" type="datetime1">
              <a:rPr lang="sv-SE" smtClean="0"/>
              <a:pPr>
                <a:defRPr/>
              </a:pPr>
              <a:t>2015-10-12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7380288" y="6308725"/>
            <a:ext cx="1306512" cy="1682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12AE84F-5EAB-46E4-B33A-73E88962AFB8}" type="slidenum">
              <a:rPr lang="sv-SE" smtClean="0"/>
              <a:pPr>
                <a:defRPr/>
              </a:pPr>
              <a:t>23</a:t>
            </a:fld>
            <a:endParaRPr lang="sv-SE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www.korkortsportalen.se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”Everything you need to know about drivers license in one webpage”</a:t>
            </a:r>
          </a:p>
          <a:p>
            <a:r>
              <a:rPr lang="en-US" dirty="0" smtClean="0"/>
              <a:t>Application forms</a:t>
            </a:r>
          </a:p>
          <a:p>
            <a:r>
              <a:rPr lang="en-US" dirty="0" smtClean="0"/>
              <a:t>Information brochures </a:t>
            </a:r>
          </a:p>
          <a:p>
            <a:r>
              <a:rPr lang="en-US" dirty="0" smtClean="0"/>
              <a:t>FAQ about the alcohol interlock program</a:t>
            </a:r>
          </a:p>
          <a:p>
            <a:r>
              <a:rPr lang="en-US" dirty="0" smtClean="0"/>
              <a:t>Film describing the process behind the alcohol interlock program</a:t>
            </a:r>
          </a:p>
          <a:p>
            <a:endParaRPr lang="en-US" dirty="0" smtClean="0"/>
          </a:p>
          <a:p>
            <a:r>
              <a:rPr lang="en-US" dirty="0" smtClean="0">
                <a:hlinkClick r:id="rId2"/>
              </a:rPr>
              <a:t>www.korkortsportalen.se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709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Questions?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Pär-Ola Skarviken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par-ola.skarviken@transportstyrelsen.se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Direct: +46 10 495 76 55 </a:t>
            </a:r>
            <a:endParaRPr lang="sv-SE" dirty="0" smtClean="0">
              <a:solidFill>
                <a:schemeClr val="bg1"/>
              </a:solidFill>
            </a:endParaRPr>
          </a:p>
          <a:p>
            <a:r>
              <a:rPr lang="sv-SE" dirty="0" smtClean="0">
                <a:solidFill>
                  <a:schemeClr val="bg1"/>
                </a:solidFill>
              </a:rPr>
              <a:t>Mobile: +46 767 24 77 20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www.transportstyrelsen.se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+46 (0) 771 503 503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">
  <a:themeElements>
    <a:clrScheme name="Transportstyrelsen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5BBB"/>
      </a:accent1>
      <a:accent2>
        <a:srgbClr val="616365"/>
      </a:accent2>
      <a:accent3>
        <a:srgbClr val="00A1DE"/>
      </a:accent3>
      <a:accent4>
        <a:srgbClr val="CF0072"/>
      </a:accent4>
      <a:accent5>
        <a:srgbClr val="E98300"/>
      </a:accent5>
      <a:accent6>
        <a:srgbClr val="B6BF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1715</TotalTime>
  <Words>937</Words>
  <Application>Microsoft Office PowerPoint</Application>
  <PresentationFormat>Bildspel på skärmen (4:3)</PresentationFormat>
  <Paragraphs>188</Paragraphs>
  <Slides>25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25</vt:i4>
      </vt:variant>
    </vt:vector>
  </HeadingPairs>
  <TitlesOfParts>
    <vt:vector size="26" baseType="lpstr">
      <vt:lpstr>TS</vt:lpstr>
      <vt:lpstr>Best practices in tackling drink driving - Sweden</vt:lpstr>
      <vt:lpstr>Long tradition of  alcohol restrictions</vt:lpstr>
      <vt:lpstr>Vision Zero</vt:lpstr>
      <vt:lpstr>A brief overview of the drink driving situation in Sweden</vt:lpstr>
      <vt:lpstr>A brief overview, continued</vt:lpstr>
      <vt:lpstr>A brief overview, continued</vt:lpstr>
      <vt:lpstr>A brief overview, continued</vt:lpstr>
      <vt:lpstr>A brief overview, continued</vt:lpstr>
      <vt:lpstr>A brief overview, continued</vt:lpstr>
      <vt:lpstr>Strategies undertaken to tackle drink driving in Sweden</vt:lpstr>
      <vt:lpstr>Strategies undertaken to tackle drink driving in Sweden</vt:lpstr>
      <vt:lpstr>Strategies undertaken to tackle drink driving in Sweden</vt:lpstr>
      <vt:lpstr>Strategies undertaken to tackle drink driving in Sweden</vt:lpstr>
      <vt:lpstr>Strategies undertaken to tackle drink driving in Sweden</vt:lpstr>
      <vt:lpstr>Strategies undertaken to tackle drink driving in Sweden</vt:lpstr>
      <vt:lpstr>Alcohol interlock program for DUI-offenders – a brief history</vt:lpstr>
      <vt:lpstr>Driving license and criminal charges in Sweden - overview</vt:lpstr>
      <vt:lpstr>Application procedure</vt:lpstr>
      <vt:lpstr>Obligations during- and after the program</vt:lpstr>
      <vt:lpstr>Bild 20</vt:lpstr>
      <vt:lpstr>The Swedish system in numbers 2012-2014</vt:lpstr>
      <vt:lpstr>Underway</vt:lpstr>
      <vt:lpstr>Good experiences of  the Pilot program</vt:lpstr>
      <vt:lpstr>www.korkortsportalen.se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Rubrikbild</dc:title>
  <dc:creator>Hedåberg Anders</dc:creator>
  <dc:description>TS9000E, v1.0, 2011-06-13</dc:description>
  <cp:lastModifiedBy>paol01</cp:lastModifiedBy>
  <cp:revision>218</cp:revision>
  <dcterms:created xsi:type="dcterms:W3CDTF">2011-05-06T09:23:01Z</dcterms:created>
  <dcterms:modified xsi:type="dcterms:W3CDTF">2015-10-12T13:26:30Z</dcterms:modified>
</cp:coreProperties>
</file>