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9" r:id="rId1"/>
  </p:sldMasterIdLst>
  <p:notesMasterIdLst>
    <p:notesMasterId r:id="rId9"/>
  </p:notesMasterIdLst>
  <p:handoutMasterIdLst>
    <p:handoutMasterId r:id="rId10"/>
  </p:handoutMasterIdLst>
  <p:sldIdLst>
    <p:sldId id="256" r:id="rId2"/>
    <p:sldId id="695" r:id="rId3"/>
    <p:sldId id="697" r:id="rId4"/>
    <p:sldId id="692" r:id="rId5"/>
    <p:sldId id="702" r:id="rId6"/>
    <p:sldId id="701" r:id="rId7"/>
    <p:sldId id="549" r:id="rId8"/>
  </p:sldIdLst>
  <p:sldSz cx="9144000" cy="6858000" type="screen4x3"/>
  <p:notesSz cx="6797675" cy="9926638"/>
  <p:embeddedFontLst>
    <p:embeddedFont>
      <p:font typeface="Frutiger-Bold" pitchFamily="2" charset="0"/>
      <p:regular r:id="rId11"/>
    </p:embeddedFont>
    <p:embeddedFont>
      <p:font typeface="Frutiger-Light" pitchFamily="2" charset="0"/>
      <p:regular r:id="rId12"/>
    </p:embeddedFont>
    <p:embeddedFont>
      <p:font typeface="Frutiger-Black" pitchFamily="2" charset="0"/>
      <p:regular r:id="rId13"/>
    </p:embeddedFont>
    <p:embeddedFont>
      <p:font typeface="Frutiger-Roman" pitchFamily="2" charset="0"/>
      <p:regular r:id="rId14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65D64A"/>
    <a:srgbClr val="FFFF99"/>
    <a:srgbClr val="9AF729"/>
    <a:srgbClr val="FF7C80"/>
    <a:srgbClr val="6699FF"/>
    <a:srgbClr val="FFFFCC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838" autoAdjust="0"/>
    <p:restoredTop sz="78687" autoAdjust="0"/>
  </p:normalViewPr>
  <p:slideViewPr>
    <p:cSldViewPr>
      <p:cViewPr varScale="1">
        <p:scale>
          <a:sx n="58" d="100"/>
          <a:sy n="58" d="100"/>
        </p:scale>
        <p:origin x="55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06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840"/>
    </p:cViewPr>
  </p:sorterViewPr>
  <p:notesViewPr>
    <p:cSldViewPr>
      <p:cViewPr varScale="1">
        <p:scale>
          <a:sx n="76" d="100"/>
          <a:sy n="76" d="100"/>
        </p:scale>
        <p:origin x="-2166" y="-10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4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63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63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63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110C37B-F05E-43CF-9DFF-87EE2546B0B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96674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90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4" tIns="45718" rIns="91434" bIns="45718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90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4" tIns="45718" rIns="91434" bIns="4571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292B1AA-654C-4750-A726-76258CF1C4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16663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C09721A-60CB-4DC3-ADFC-BDF2A617AD03}" type="slidenum">
              <a:rPr lang="en-US" altLang="en-US" smtClean="0"/>
              <a:pPr>
                <a:spcBef>
                  <a:spcPct val="0"/>
                </a:spcBef>
              </a:pPr>
              <a:t>1</a:t>
            </a:fld>
            <a:endParaRPr lang="en-US" altLang="en-US" dirty="0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2687"/>
          </a:xfrm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 smtClean="0">
              <a:latin typeface="Arial" panose="020B0604020202020204" pitchFamily="34" charset="0"/>
            </a:endParaRPr>
          </a:p>
        </p:txBody>
      </p:sp>
      <p:sp>
        <p:nvSpPr>
          <p:cNvPr id="18437" name="Text Box 4"/>
          <p:cNvSpPr txBox="1">
            <a:spLocks noChangeArrowheads="1"/>
          </p:cNvSpPr>
          <p:nvPr/>
        </p:nvSpPr>
        <p:spPr bwMode="auto">
          <a:xfrm>
            <a:off x="906463" y="5105400"/>
            <a:ext cx="4913312" cy="423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288" tIns="45144" rIns="90288" bIns="45144">
            <a:spAutoFit/>
          </a:bodyPr>
          <a:lstStyle>
            <a:lvl1pPr defTabSz="9032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32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32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32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32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400" dirty="0">
                <a:latin typeface="Times New Roman" panose="02020603050405020304" pitchFamily="18" charset="0"/>
              </a:rPr>
              <a:t>Welcome participants, speakers…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 sz="2400" dirty="0">
                <a:latin typeface="Times New Roman" panose="02020603050405020304" pitchFamily="18" charset="0"/>
              </a:rPr>
              <a:t>Thank 10 colleagues 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 sz="2400" dirty="0">
                <a:latin typeface="Times New Roman" panose="02020603050405020304" pitchFamily="18" charset="0"/>
              </a:rPr>
              <a:t>Theme of conference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 sz="2400" dirty="0">
                <a:latin typeface="Times New Roman" panose="02020603050405020304" pitchFamily="18" charset="0"/>
              </a:rPr>
              <a:t>Depending on how successful we are with this and other activities we might  “</a:t>
            </a:r>
            <a:r>
              <a:rPr lang="en-GB" altLang="en-US" sz="2400" dirty="0" err="1">
                <a:latin typeface="Times New Roman" panose="02020603050405020304" pitchFamily="18" charset="0"/>
              </a:rPr>
              <a:t>decapitalise</a:t>
            </a:r>
            <a:r>
              <a:rPr lang="en-GB" altLang="en-US" sz="2400">
                <a:latin typeface="Times New Roman" panose="02020603050405020304" pitchFamily="18" charset="0"/>
              </a:rPr>
              <a:t>” the E and become the electronic transport safety council…</a:t>
            </a:r>
          </a:p>
          <a:p>
            <a:pPr eaLnBrk="1" hangingPunct="1">
              <a:spcBef>
                <a:spcPct val="50000"/>
              </a:spcBef>
            </a:pPr>
            <a:endParaRPr lang="en-GB" altLang="en-US" sz="24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sz="2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1843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fr-FR" smtClean="0">
                <a:latin typeface="Arial" panose="020B0604020202020204" pitchFamily="34" charset="0"/>
              </a:rPr>
              <a:t>Out of 4 deaths from all causes, one is due to a road collision. </a:t>
            </a:r>
            <a:endParaRPr lang="fr-BE" altLang="fr-FR" smtClean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1A645F8-D6FB-4A43-BFD6-9A61F588E7EF}" type="slidenum">
              <a:rPr lang="en-US" altLang="fr-FR" sz="1100"/>
              <a:pPr eaLnBrk="1" hangingPunct="1"/>
              <a:t>4</a:t>
            </a:fld>
            <a:endParaRPr lang="en-US" altLang="fr-FR" sz="1100"/>
          </a:p>
        </p:txBody>
      </p:sp>
    </p:spTree>
    <p:extLst>
      <p:ext uri="{BB962C8B-B14F-4D97-AF65-F5344CB8AC3E}">
        <p14:creationId xmlns:p14="http://schemas.microsoft.com/office/powerpoint/2010/main" val="26525388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 dirty="0" smtClean="0">
              <a:latin typeface="Arial" panose="020B0604020202020204" pitchFamily="34" charset="0"/>
            </a:endParaRP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678237A-95AD-4DAF-BF3B-238E010B8F66}" type="slidenum">
              <a:rPr lang="en-US" altLang="fr-FR"/>
              <a:pPr>
                <a:spcBef>
                  <a:spcPct val="0"/>
                </a:spcBef>
              </a:pPr>
              <a:t>5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1313738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 smtClean="0">
              <a:latin typeface="Arial" panose="020B0604020202020204" pitchFamily="34" charset="0"/>
            </a:endParaRP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3B1F7A3-F6A9-417A-B22A-3B1E5E1DA29E}" type="slidenum">
              <a:rPr lang="en-US" altLang="fr-FR"/>
              <a:pPr>
                <a:spcBef>
                  <a:spcPct val="0"/>
                </a:spcBef>
              </a:pPr>
              <a:t>6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12028353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 txBox="1">
            <a:spLocks noGrp="1" noChangeArrowheads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EAA55EFE-B457-4B8B-B975-D664630D5F62}" type="slidenum">
              <a:rPr lang="en-GB" altLang="en-US"/>
              <a:pPr algn="r" eaLnBrk="1" hangingPunct="1">
                <a:spcBef>
                  <a:spcPct val="0"/>
                </a:spcBef>
              </a:pPr>
              <a:t>7</a:t>
            </a:fld>
            <a:endParaRPr lang="en-GB" altLang="en-US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/>
          <a:lstStyle/>
          <a:p>
            <a:pPr eaLnBrk="1" hangingPunct="1"/>
            <a:endParaRPr lang="en-GB" altLang="en-US" dirty="0" smtClean="0">
              <a:latin typeface="Arial" panose="020B0604020202020204" pitchFamily="34" charset="0"/>
            </a:endParaRPr>
          </a:p>
          <a:p>
            <a:pPr eaLnBrk="1" hangingPunct="1"/>
            <a:endParaRPr lang="en-U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63692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752600" y="6019800"/>
            <a:ext cx="7010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>
              <a:defRPr/>
            </a:pPr>
            <a:endParaRPr lang="en-US" altLang="en-US" sz="2000" smtClean="0">
              <a:solidFill>
                <a:srgbClr val="FFFFFF"/>
              </a:solidFill>
              <a:latin typeface="Frutiger-Light" pitchFamily="2" charset="0"/>
            </a:endParaRPr>
          </a:p>
          <a:p>
            <a:pPr eaLnBrk="1" hangingPunct="1">
              <a:defRPr/>
            </a:pPr>
            <a:r>
              <a:rPr lang="nl-NL" altLang="en-US" sz="1600" b="1" smtClean="0">
                <a:solidFill>
                  <a:srgbClr val="FFFFFF"/>
                </a:solidFill>
                <a:latin typeface="Frutiger-Light" pitchFamily="2" charset="0"/>
              </a:rPr>
              <a:t> 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676400" y="3429000"/>
            <a:ext cx="7086600" cy="1143000"/>
          </a:xfrm>
        </p:spPr>
        <p:txBody>
          <a:bodyPr/>
          <a:lstStyle>
            <a:lvl1pPr>
              <a:defRPr sz="5000">
                <a:solidFill>
                  <a:srgbClr val="CC6600"/>
                </a:solidFill>
                <a:latin typeface="Frutiger-Black" pitchFamily="2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676400" y="2743200"/>
            <a:ext cx="7010400" cy="457200"/>
          </a:xfrm>
        </p:spPr>
        <p:txBody>
          <a:bodyPr/>
          <a:lstStyle>
            <a:lvl1pPr marL="0" indent="0">
              <a:buFont typeface="Frutiger-Roman" pitchFamily="2" charset="0"/>
              <a:buNone/>
              <a:defRPr sz="2800">
                <a:solidFill>
                  <a:srgbClr val="000000"/>
                </a:solidFill>
                <a:latin typeface="Frutiger-Roman" pitchFamily="2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subtitle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507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568431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13194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650" y="1052513"/>
            <a:ext cx="3924300" cy="53276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2350" y="1052513"/>
            <a:ext cx="3924300" cy="53276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557129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90792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latin typeface="Frutiger-Black" pitchFamily="2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933378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4820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05522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BE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87378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243247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86539" y="2"/>
            <a:ext cx="2170112" cy="63801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1" y="2"/>
            <a:ext cx="6357938" cy="63801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14662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"/>
            <a:ext cx="7239000" cy="7651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55650" y="1052513"/>
            <a:ext cx="3924300" cy="53276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2350" y="1052513"/>
            <a:ext cx="3924300" cy="53276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50037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457200"/>
            <a:ext cx="8229600" cy="5410200"/>
          </a:xfrm>
        </p:spPr>
        <p:txBody>
          <a:bodyPr/>
          <a:lstStyle>
            <a:lvl1pPr>
              <a:defRPr sz="2800">
                <a:latin typeface="Arial" pitchFamily="34" charset="0"/>
                <a:cs typeface="Arial" pitchFamily="34" charset="0"/>
              </a:defRPr>
            </a:lvl1pPr>
            <a:lvl2pPr>
              <a:defRPr sz="2800">
                <a:latin typeface="Arial" pitchFamily="34" charset="0"/>
                <a:cs typeface="Arial" pitchFamily="34" charset="0"/>
              </a:defRPr>
            </a:lvl2pPr>
            <a:lvl3pPr>
              <a:defRPr sz="2800">
                <a:latin typeface="Arial" pitchFamily="34" charset="0"/>
                <a:cs typeface="Arial" pitchFamily="34" charset="0"/>
              </a:defRPr>
            </a:lvl3pPr>
            <a:lvl4pPr>
              <a:defRPr sz="2800">
                <a:latin typeface="Arial" pitchFamily="34" charset="0"/>
                <a:cs typeface="Arial" pitchFamily="34" charset="0"/>
              </a:defRPr>
            </a:lvl4pPr>
            <a:lvl5pPr>
              <a:defRPr sz="28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400788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5650" y="1052513"/>
            <a:ext cx="8001000" cy="532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 smtClean="0"/>
              <a:t>Klik om de opmaakprofielen van de modeltekst te bewerken</a:t>
            </a:r>
          </a:p>
          <a:p>
            <a:pPr lvl="1"/>
            <a:r>
              <a:rPr lang="nl-NL" altLang="en-US" smtClean="0"/>
              <a:t>Tweede niveau</a:t>
            </a:r>
          </a:p>
          <a:p>
            <a:pPr lvl="2"/>
            <a:r>
              <a:rPr lang="nl-NL" altLang="en-US" smtClean="0"/>
              <a:t>Derde niveau</a:t>
            </a:r>
          </a:p>
          <a:p>
            <a:pPr lvl="3"/>
            <a:r>
              <a:rPr lang="nl-NL" altLang="en-US" smtClean="0"/>
              <a:t>Vierde niveau</a:t>
            </a:r>
          </a:p>
          <a:p>
            <a:pPr lvl="4"/>
            <a:r>
              <a:rPr lang="nl-NL" altLang="en-US" smtClean="0"/>
              <a:t>Vijfde niveau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76200" y="2"/>
            <a:ext cx="7239000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TITLE OF SHEET</a:t>
            </a:r>
            <a:endParaRPr lang="nl-NL" altLang="en-US" smtClean="0"/>
          </a:p>
        </p:txBody>
      </p:sp>
      <p:sp>
        <p:nvSpPr>
          <p:cNvPr id="1029" name="Rectangle 11"/>
          <p:cNvSpPr>
            <a:spLocks noChangeArrowheads="1"/>
          </p:cNvSpPr>
          <p:nvPr/>
        </p:nvSpPr>
        <p:spPr bwMode="auto">
          <a:xfrm rot="-5400000">
            <a:off x="-2516980" y="3498057"/>
            <a:ext cx="5394325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20000"/>
              </a:spcBef>
              <a:defRPr/>
            </a:pPr>
            <a:endParaRPr lang="nl-NL" altLang="en-US" sz="2000" smtClean="0">
              <a:solidFill>
                <a:srgbClr val="996633"/>
              </a:solidFill>
              <a:latin typeface="Frutiger-Roman" pitchFamily="2" charset="0"/>
            </a:endParaRPr>
          </a:p>
        </p:txBody>
      </p:sp>
      <p:sp>
        <p:nvSpPr>
          <p:cNvPr id="1033" name="Text Box 62"/>
          <p:cNvSpPr txBox="1">
            <a:spLocks noChangeArrowheads="1"/>
          </p:cNvSpPr>
          <p:nvPr/>
        </p:nvSpPr>
        <p:spPr bwMode="auto">
          <a:xfrm>
            <a:off x="6659564" y="6237290"/>
            <a:ext cx="24844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>
              <a:defRPr/>
            </a:pPr>
            <a:endParaRPr lang="nl-BE" altLang="en-US" sz="2000" smtClean="0">
              <a:solidFill>
                <a:srgbClr val="996633"/>
              </a:solidFill>
              <a:latin typeface="Frutiger-Roman" pitchFamily="2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91" r:id="rId1"/>
    <p:sldLayoutId id="2147484578" r:id="rId2"/>
    <p:sldLayoutId id="2147484579" r:id="rId3"/>
    <p:sldLayoutId id="2147484580" r:id="rId4"/>
    <p:sldLayoutId id="2147484581" r:id="rId5"/>
    <p:sldLayoutId id="2147484582" r:id="rId6"/>
    <p:sldLayoutId id="2147484583" r:id="rId7"/>
    <p:sldLayoutId id="2147484584" r:id="rId8"/>
    <p:sldLayoutId id="2147484585" r:id="rId9"/>
    <p:sldLayoutId id="2147484586" r:id="rId10"/>
    <p:sldLayoutId id="2147484587" r:id="rId11"/>
    <p:sldLayoutId id="2147484588" r:id="rId12"/>
    <p:sldLayoutId id="2147484590" r:id="rId13"/>
  </p:sldLayoutIdLst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6600"/>
          </a:solidFill>
          <a:latin typeface="Frutiger-Black" pitchFamily="2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6600"/>
          </a:solidFill>
          <a:latin typeface="Frutiger-Black" pitchFamily="2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6600"/>
          </a:solidFill>
          <a:latin typeface="Frutiger-Black" pitchFamily="2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6600"/>
          </a:solidFill>
          <a:latin typeface="Frutiger-Black" pitchFamily="2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6600"/>
          </a:solidFill>
          <a:latin typeface="Frutiger-Black" pitchFamily="2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Frutiger-Bold" pitchFamily="2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Frutiger-Bold" pitchFamily="2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Frutiger-Bold" pitchFamily="2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Frutiger-Bold" pitchFamily="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CC6600"/>
        </a:buClr>
        <a:buFont typeface="Frutiger-Roman" pitchFamily="2" charset="0"/>
        <a:buChar char="•"/>
        <a:defRPr sz="2500">
          <a:solidFill>
            <a:schemeClr val="tx1"/>
          </a:solidFill>
          <a:latin typeface="Frutiger-Roman" pitchFamily="2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CC6600"/>
        </a:buClr>
        <a:buChar char="•"/>
        <a:defRPr sz="2500">
          <a:solidFill>
            <a:schemeClr val="tx1"/>
          </a:solidFill>
          <a:latin typeface="Frutiger-Roman" pitchFamily="2" charset="0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CC6600"/>
        </a:buClr>
        <a:buChar char="•"/>
        <a:defRPr sz="2500">
          <a:solidFill>
            <a:schemeClr val="tx1"/>
          </a:solidFill>
          <a:latin typeface="Frutiger-Roman" pitchFamily="2" charset="0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CC6600"/>
        </a:buClr>
        <a:buChar char="•"/>
        <a:defRPr sz="2500">
          <a:solidFill>
            <a:schemeClr val="tx1"/>
          </a:solidFill>
          <a:latin typeface="Frutiger-Roman" pitchFamily="2" charset="0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CC6600"/>
        </a:buClr>
        <a:buChar char="•"/>
        <a:defRPr sz="2500">
          <a:solidFill>
            <a:schemeClr val="tx1"/>
          </a:solidFill>
          <a:latin typeface="Frutiger-Roman" pitchFamily="2" charset="0"/>
          <a:cs typeface="Arial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CC6600"/>
        </a:buClr>
        <a:buChar char="•"/>
        <a:defRPr sz="25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CC6600"/>
        </a:buClr>
        <a:buChar char="•"/>
        <a:defRPr sz="25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CC6600"/>
        </a:buClr>
        <a:buChar char="•"/>
        <a:defRPr sz="25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CC6600"/>
        </a:buClr>
        <a:buChar char="•"/>
        <a:defRPr sz="2500">
          <a:solidFill>
            <a:schemeClr val="tx1"/>
          </a:solidFill>
          <a:latin typeface="+mn-lt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26" Type="http://schemas.openxmlformats.org/officeDocument/2006/relationships/image" Target="../media/image24.png"/><Relationship Id="rId39" Type="http://schemas.openxmlformats.org/officeDocument/2006/relationships/image" Target="../media/image37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34" Type="http://schemas.openxmlformats.org/officeDocument/2006/relationships/image" Target="../media/image32.png"/><Relationship Id="rId42" Type="http://schemas.openxmlformats.org/officeDocument/2006/relationships/image" Target="../media/image40.png"/><Relationship Id="rId47" Type="http://schemas.openxmlformats.org/officeDocument/2006/relationships/image" Target="../media/image45.png"/><Relationship Id="rId50" Type="http://schemas.openxmlformats.org/officeDocument/2006/relationships/image" Target="../media/image48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5" Type="http://schemas.openxmlformats.org/officeDocument/2006/relationships/image" Target="../media/image23.png"/><Relationship Id="rId33" Type="http://schemas.openxmlformats.org/officeDocument/2006/relationships/image" Target="../media/image31.png"/><Relationship Id="rId38" Type="http://schemas.openxmlformats.org/officeDocument/2006/relationships/image" Target="../media/image36.png"/><Relationship Id="rId46" Type="http://schemas.openxmlformats.org/officeDocument/2006/relationships/image" Target="../media/image44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29" Type="http://schemas.openxmlformats.org/officeDocument/2006/relationships/image" Target="../media/image27.png"/><Relationship Id="rId41" Type="http://schemas.openxmlformats.org/officeDocument/2006/relationships/image" Target="../media/image39.png"/><Relationship Id="rId54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24" Type="http://schemas.openxmlformats.org/officeDocument/2006/relationships/image" Target="../media/image22.png"/><Relationship Id="rId32" Type="http://schemas.openxmlformats.org/officeDocument/2006/relationships/image" Target="../media/image30.png"/><Relationship Id="rId37" Type="http://schemas.openxmlformats.org/officeDocument/2006/relationships/image" Target="../media/image35.png"/><Relationship Id="rId40" Type="http://schemas.openxmlformats.org/officeDocument/2006/relationships/image" Target="../media/image38.png"/><Relationship Id="rId45" Type="http://schemas.openxmlformats.org/officeDocument/2006/relationships/image" Target="../media/image43.png"/><Relationship Id="rId53" Type="http://schemas.openxmlformats.org/officeDocument/2006/relationships/image" Target="../media/image51.png"/><Relationship Id="rId5" Type="http://schemas.openxmlformats.org/officeDocument/2006/relationships/image" Target="../media/image5.jpeg"/><Relationship Id="rId15" Type="http://schemas.openxmlformats.org/officeDocument/2006/relationships/image" Target="../media/image15.png"/><Relationship Id="rId23" Type="http://schemas.openxmlformats.org/officeDocument/2006/relationships/hyperlink" Target="http://www.moving-roadsafety.com/en/" TargetMode="External"/><Relationship Id="rId28" Type="http://schemas.openxmlformats.org/officeDocument/2006/relationships/image" Target="../media/image26.png"/><Relationship Id="rId36" Type="http://schemas.openxmlformats.org/officeDocument/2006/relationships/image" Target="../media/image34.png"/><Relationship Id="rId49" Type="http://schemas.openxmlformats.org/officeDocument/2006/relationships/image" Target="../media/image47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31" Type="http://schemas.openxmlformats.org/officeDocument/2006/relationships/image" Target="../media/image29.png"/><Relationship Id="rId44" Type="http://schemas.openxmlformats.org/officeDocument/2006/relationships/image" Target="../media/image42.png"/><Relationship Id="rId52" Type="http://schemas.openxmlformats.org/officeDocument/2006/relationships/image" Target="../media/image5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hyperlink" Target="http://www.kfv.at/" TargetMode="External"/><Relationship Id="rId27" Type="http://schemas.openxmlformats.org/officeDocument/2006/relationships/image" Target="../media/image25.png"/><Relationship Id="rId30" Type="http://schemas.openxmlformats.org/officeDocument/2006/relationships/image" Target="../media/image28.png"/><Relationship Id="rId35" Type="http://schemas.openxmlformats.org/officeDocument/2006/relationships/image" Target="../media/image33.png"/><Relationship Id="rId43" Type="http://schemas.openxmlformats.org/officeDocument/2006/relationships/image" Target="../media/image41.png"/><Relationship Id="rId48" Type="http://schemas.openxmlformats.org/officeDocument/2006/relationships/image" Target="../media/image46.png"/><Relationship Id="rId8" Type="http://schemas.openxmlformats.org/officeDocument/2006/relationships/image" Target="../media/image8.png"/><Relationship Id="rId51" Type="http://schemas.openxmlformats.org/officeDocument/2006/relationships/image" Target="../media/image4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jpeg"/><Relationship Id="rId4" Type="http://schemas.openxmlformats.org/officeDocument/2006/relationships/image" Target="../media/image5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15.png"/><Relationship Id="rId4" Type="http://schemas.openxmlformats.org/officeDocument/2006/relationships/image" Target="../media/image6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93877" y="1875934"/>
            <a:ext cx="8353100" cy="1223962"/>
          </a:xfrm>
        </p:spPr>
        <p:txBody>
          <a:bodyPr/>
          <a:lstStyle/>
          <a:p>
            <a:pPr eaLnBrk="1" hangingPunct="1">
              <a:defRPr/>
            </a:pPr>
            <a:r>
              <a:rPr lang="nl-BE" altLang="en-US" sz="2800" dirty="0"/>
              <a:t/>
            </a:r>
            <a:br>
              <a:rPr lang="nl-BE" altLang="en-US" sz="2800" dirty="0"/>
            </a:br>
            <a:r>
              <a:rPr lang="nl-BE" altLang="en-US" sz="2800" dirty="0"/>
              <a:t/>
            </a:r>
            <a:br>
              <a:rPr lang="nl-BE" altLang="en-US" sz="2800" dirty="0"/>
            </a:br>
            <a:r>
              <a:rPr lang="nl-BE" altLang="en-US" sz="2800" dirty="0"/>
              <a:t/>
            </a:r>
            <a:br>
              <a:rPr lang="nl-BE" altLang="en-US" sz="2800" dirty="0"/>
            </a:br>
            <a:r>
              <a:rPr lang="nl-BE" altLang="en-US" sz="2800" dirty="0"/>
              <a:t/>
            </a:r>
            <a:br>
              <a:rPr lang="nl-BE" altLang="en-US" sz="2800" dirty="0"/>
            </a:br>
            <a:r>
              <a:rPr lang="nl-BE" altLang="en-US" sz="4000" dirty="0" smtClean="0"/>
              <a:t>Young Europeans Acting for Road Safety - YEARS</a:t>
            </a:r>
            <a:r>
              <a:rPr lang="en-GB" altLang="en-US" sz="2800" dirty="0"/>
              <a:t/>
            </a:r>
            <a:br>
              <a:rPr lang="en-GB" altLang="en-US" sz="2800" dirty="0"/>
            </a:br>
            <a:r>
              <a:rPr lang="nl-BE" altLang="en-US" sz="2800" dirty="0"/>
              <a:t/>
            </a:r>
            <a:br>
              <a:rPr lang="nl-BE" altLang="en-US" sz="2800" dirty="0"/>
            </a:br>
            <a:r>
              <a:rPr lang="nl-BE" altLang="en-US" sz="2800" dirty="0">
                <a:solidFill>
                  <a:schemeClr val="tx1"/>
                </a:solidFill>
                <a:latin typeface="+mn-lt"/>
              </a:rPr>
              <a:t/>
            </a:r>
            <a:br>
              <a:rPr lang="nl-BE" altLang="en-US" sz="2800" dirty="0">
                <a:solidFill>
                  <a:schemeClr val="tx1"/>
                </a:solidFill>
                <a:latin typeface="+mn-lt"/>
              </a:rPr>
            </a:br>
            <a:r>
              <a:rPr lang="nl-BE" altLang="en-US" sz="2800" dirty="0" smtClean="0">
                <a:solidFill>
                  <a:schemeClr val="tx1"/>
                </a:solidFill>
                <a:latin typeface="+mn-lt"/>
              </a:rPr>
              <a:t>European Transport Safety Lecture</a:t>
            </a:r>
            <a:br>
              <a:rPr lang="nl-BE" altLang="en-US" sz="2800" dirty="0" smtClean="0">
                <a:solidFill>
                  <a:schemeClr val="tx1"/>
                </a:solidFill>
                <a:latin typeface="+mn-lt"/>
              </a:rPr>
            </a:br>
            <a:r>
              <a:rPr lang="nl-BE" altLang="en-US" sz="2800" dirty="0" smtClean="0">
                <a:solidFill>
                  <a:schemeClr val="tx1"/>
                </a:solidFill>
                <a:latin typeface="+mn-lt"/>
              </a:rPr>
              <a:t>Brussels - 19 October 2015</a:t>
            </a:r>
            <a:br>
              <a:rPr lang="nl-BE" altLang="en-US" sz="2800" dirty="0" smtClean="0">
                <a:solidFill>
                  <a:schemeClr val="tx1"/>
                </a:solidFill>
                <a:latin typeface="+mn-lt"/>
              </a:rPr>
            </a:br>
            <a:r>
              <a:rPr lang="nl-BE" altLang="en-US" sz="2800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nl-BE" altLang="en-US" sz="2800" dirty="0" smtClean="0">
                <a:solidFill>
                  <a:schemeClr val="tx1"/>
                </a:solidFill>
                <a:latin typeface="+mn-lt"/>
              </a:rPr>
            </a:br>
            <a:r>
              <a:rPr lang="nl-BE" altLang="en-US" sz="2800" dirty="0" smtClean="0">
                <a:solidFill>
                  <a:schemeClr val="tx1"/>
                </a:solidFill>
                <a:latin typeface="+mn-lt"/>
              </a:rPr>
              <a:t>Antonio Avenoso</a:t>
            </a:r>
            <a:r>
              <a:rPr lang="nl-BE" altLang="en-US" sz="2800" dirty="0"/>
              <a:t/>
            </a:r>
            <a:br>
              <a:rPr lang="nl-BE" altLang="en-US" sz="2800" dirty="0"/>
            </a:br>
            <a:endParaRPr lang="en-US" altLang="en-US" sz="2800" dirty="0"/>
          </a:p>
        </p:txBody>
      </p:sp>
      <p:sp>
        <p:nvSpPr>
          <p:cNvPr id="4099" name="Rectangle 5"/>
          <p:cNvSpPr>
            <a:spLocks noChangeArrowheads="1"/>
          </p:cNvSpPr>
          <p:nvPr/>
        </p:nvSpPr>
        <p:spPr bwMode="auto">
          <a:xfrm>
            <a:off x="1619250" y="476250"/>
            <a:ext cx="7215188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endParaRPr lang="nl-BE" sz="2800" b="1" dirty="0">
              <a:solidFill>
                <a:srgbClr val="000000"/>
              </a:solidFill>
              <a:latin typeface="+mn-lt"/>
              <a:cs typeface="Arial" charset="0"/>
            </a:endParaRPr>
          </a:p>
          <a:p>
            <a:pPr algn="ctr" eaLnBrk="1" hangingPunct="1">
              <a:defRPr/>
            </a:pPr>
            <a:endParaRPr lang="nl-BE" sz="2800" b="1" dirty="0">
              <a:solidFill>
                <a:srgbClr val="000000"/>
              </a:solidFill>
              <a:latin typeface="+mn-lt"/>
              <a:cs typeface="Arial" charset="0"/>
            </a:endParaRPr>
          </a:p>
          <a:p>
            <a:pPr algn="ctr" eaLnBrk="1" hangingPunct="1">
              <a:defRPr/>
            </a:pPr>
            <a:endParaRPr lang="nl-BE" sz="2800" b="1" dirty="0">
              <a:solidFill>
                <a:srgbClr val="000000"/>
              </a:solidFill>
              <a:latin typeface="+mn-lt"/>
              <a:cs typeface="Arial" charset="0"/>
            </a:endParaRPr>
          </a:p>
          <a:p>
            <a:pPr algn="ctr" eaLnBrk="1" hangingPunct="1">
              <a:defRPr/>
            </a:pPr>
            <a:endParaRPr lang="nl-BE" sz="2800" b="1" dirty="0">
              <a:solidFill>
                <a:srgbClr val="000000"/>
              </a:solidFill>
              <a:latin typeface="+mn-lt"/>
              <a:cs typeface="Arial" charset="0"/>
            </a:endParaRPr>
          </a:p>
        </p:txBody>
      </p:sp>
      <p:sp>
        <p:nvSpPr>
          <p:cNvPr id="17412" name="Text Box 5"/>
          <p:cNvSpPr txBox="1">
            <a:spLocks noChangeArrowheads="1"/>
          </p:cNvSpPr>
          <p:nvPr/>
        </p:nvSpPr>
        <p:spPr bwMode="auto">
          <a:xfrm>
            <a:off x="3040065" y="4889500"/>
            <a:ext cx="3260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6600"/>
              </a:buClr>
              <a:buFont typeface="Frutiger-Roman" pitchFamily="2" charset="0"/>
              <a:buChar char="•"/>
              <a:defRPr sz="2500">
                <a:solidFill>
                  <a:schemeClr val="tx1"/>
                </a:solidFill>
                <a:latin typeface="Frutiger-Roman" pitchFamily="2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Frutiger-Roman" pitchFamily="2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Frutiger-Roman" pitchFamily="2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Frutiger-Roman" pitchFamily="2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Frutiger-Roman" pitchFamily="2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Frutiger-Roman" pitchFamily="2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Frutiger-Roman" pitchFamily="2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Frutiger-Roman" pitchFamily="2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Frutiger-Roman" pitchFamily="2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sv-SE" altLang="en-US" sz="2400">
              <a:latin typeface="Times New Roman" panose="02020603050405020304" pitchFamily="18" charset="0"/>
            </a:endParaRPr>
          </a:p>
        </p:txBody>
      </p:sp>
      <p:pic>
        <p:nvPicPr>
          <p:cNvPr id="17414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5301208"/>
            <a:ext cx="2454275" cy="80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1"/>
          <p:cNvSpPr>
            <a:spLocks noGrp="1"/>
          </p:cNvSpPr>
          <p:nvPr>
            <p:ph type="title"/>
          </p:nvPr>
        </p:nvSpPr>
        <p:spPr>
          <a:xfrm>
            <a:off x="-1527745" y="143242"/>
            <a:ext cx="7239000" cy="765175"/>
          </a:xfrm>
        </p:spPr>
        <p:txBody>
          <a:bodyPr/>
          <a:lstStyle/>
          <a:p>
            <a:pPr algn="ctr"/>
            <a:r>
              <a:rPr lang="en-US" altLang="en-US" sz="3500" dirty="0" smtClean="0"/>
              <a:t>ETSC Network</a:t>
            </a:r>
            <a:endParaRPr lang="en-GB" altLang="en-US" sz="3500" dirty="0" smtClean="0"/>
          </a:p>
        </p:txBody>
      </p:sp>
      <p:sp>
        <p:nvSpPr>
          <p:cNvPr id="4" name="AutoShape 16" descr="data:image/jpeg;base64,/9j/4AAQSkZJRgABAQAAAQABAAD/2wCEAAkGBxMTERQSExQRFhMUFBoTGBUVGBgWFhUXFhciIhgbGBgbKCgsGSYmHBUXITEhJSktOjE6IB80ODMsNyktLisBCgoKDg0OGxAQGywkHyQsLCw0NDcsLCwsLCwsLSwsLDQsLywsLCwsLCwsLCwsLCwsLCwsLCwsLCwsLCwsLCwsLP/AABEIAGAAsAMBEQACEQEDEQH/xAAcAAEAAwEBAQEBAAAAAAAAAAAABAYHBQMCCAH/xABAEAACAQEDCAgEBAQFBQAAAAABAgMABAURBxIVITFTktEGEzNRcXOhsiJBYYEUUmKRI0JywTJjgrHhFhckk8L/xAAaAQEAAgMBAAAAAAAAAAAAAAAAAwQBAgUG/8QALREAAgIBAwIFAwMFAAAAAAAAAAECAxEEITESEwUiMkFRYXGBkbHwI0LB0eH/2gAMAwEAAhEDEQA/ANfu2wRGGMmOMkxqSSq6/hH0oCRo6HdRcC8qAaOh3UXAvKgGjod1FwLyoBo6HdRcC8qAaOh3UXAvKgGjod1FwLyoBo6HdRcC8qAaOh3UXAvKgGjod1FwLyoBo6HdRcC8qAaOh3UXAvKgGjod1FwLyoBo6HdRcC8qAaOh3UXAvKgGjod1FwLyoBo6HdRcC8qAaOh3UXAvKgGjod1FwLyoBo6HdRcC8qAaOh3UXAvKgI95WCIQyERxgiNiCFXV8J+lASLr7CLy09ooCVQCgFAKAUAoBQCgFAKAUAoBQCgFAKAUAoBQCgIt6dhL5b+00AuvsIvLT2igJVAKA8551RSzsqqNrMQAPEmsNpcm0Yyk8RWWVe35Q7FGcFdpD/lriOI4CoXqII6EPCtS+Vj7kBcqVlx1xzgd+Cn+9FfEzLwu1e6O5c/TGx2lgkcyhzsR/gY+AO37VJGcXwVLNLbWstbHfrcrigFAKAUAoBQCgFAKAUAoBQCgIt6dhL5b+00AuvsIvLT2igJVAcvpFfkdkhMsm06kQbXbuHP5VHZYoRyy1o9JZqrOiH5fwjFr+v6e1vnTNq/ljXUi+A+fia5s7JTe57TT6OrSxxWvz7s5LURrYeTGpUUrCNOe4kEawRqII2EH5VuitLg27ov0nZoIHlOIljDFvmrDU32xGNULPEHpNT27N4S3X0z/AIPPWxSk0i5A4667ieVlER/ayBQCgFAKAUAoBQCgFAKAUBFvTsJfLf2mgF19hF5ae0UBKoDE+ld4SW62MIlZ1QmONVGOoHW30xI2n6Vy7ZO2eEe40FFej0yc2lnds61wZOzMM6WdAAcCsJWQqRtDNsB+mupoaOX9+xz9T49BPFMc/VlssmT2wJtjaQ98jsfQYD0qxGiC9jkWeK6mfvj7Inf9IWHDD8LBwit+3H4Kz1d75kziX5kyscynqg0EmGoqSUx/Uhx9MKw6o+xJDXWraW6OS13tZILNZ3zesSI5+brGcXJ1GvL+Ox/qx+xVtsTm2WvodeXWRtGTrjww/pOz9sP9q6Pgmoc6nXLmP7f8NFLJYq7Zk87TOqIzscFRSxPcFGJ9BQFIbK3dnyeY+ET/AN6l7MiLvQPuDKvdjNgZJU+rxOAPHAGnZkO9At932+KdBJC6SI2xkIYH7io2muSRNPgr9/8AT+w2OYwTPIJFAJCxs2o7NY1VtGuUllGkrYxeGcz/ALuXb+af/wBTVt2ZGO9A71wdMbFbDmwTqz4Y9WwKPh9FbDH7VpKEo8m0bIy4OhfN6xWWFp5iVjTDEgFjrOGweNYSbeEbNpLLKkcrd2/mnPhE1SdmRH3oHvYsqV2SNm9cyfWRHUfc4YD71h1SQV0HsXGGVXUMpDKwxDKQQR3gjbUZKeF6dhL5b+00AuvsIvLT2igPq8WIhkIIBCMQTqAObtNYabWxvW4qacuMn5wt1+kr1NmLR2fYSPhkn/VI23DuTYK6Gl0UKY8bkmv8Qs1VjlJ7ey9ka7kbkQ3aFXDFJXDAd5OI9CKh1aasKlbyi9VWJBQCgMz6X20Panw2Jgn7bfUmvI+Kz7moePbYrze5I6Cz/wDlYfmRsftgal8GbV7XyjMHuaJXqSc4PTq3CG7rVJ/kso8WGA/3raCzJGk3iLMUyQ3YJryjJAKwo0hx1juX1NWrXiJUpjmRe8uFggFjjlzUWYShUYAAkEHOU4bRgMftUNLecE16XScXIHO/X2qME9V1aOR8g+cQD9CRj+30re/hGun9ypZULcJbztLDYhEY/wBC4H1xqSpYiiK15mzdro6OwLYIrNLFGyiFVcMo25vxYnxx11Vcn1ZLiiunB+crErLa0FmLFhaM2FhtOD4KfuKuPjcor1bG35Z7d1d2FNWdNIkf/wBN6Kaq0rMi3e8QKbkKuwPaLRMygiONUGIxGc5JPovrUl72SItOt2z0y7WKFJrM6KqyusmfmgDOVSuaSB9SwxpQ3hjUJZRZMhUztYJAxJVLSypj8l6tCQPpnFq0u9RLR6S+3p2Evlv7TUJMLr7CLy09ooD6vCz9ZFJH+dGTiUj+9ZTw8g/LnUMhKMMGQlWHcynA+ortrfdFOcsFzyadJhY7QVkOEE2CsfkjD/C3rgf+Kj1NDshlcogq1ChPD4Zu4ONcc6Z/aA59/XmtngeU7QMFHex2Cob7VVByNZy6VkxxrQSSScSTiT3k7a8nKpyeWVOotmTiItaHf5Rph93Or0U10/CqcWOXwv3Jat2aPXfLBm+XO8MywxwjbNMB/pQYn1zampXmyQah+XBQ8mdrttnM01ksRtIcLEWxwCFdeAP1zh6VLYovZshqclukdm9ejF83rMr2pI4I0xCqzDNQHbgiklicBrOH2rVThBbG7hOb3NG6L9G4LrsrhCWOBklkO1yo9ABjgKhlJzZNGCgjAOjtnNsvCFW1me0B38C2c/pjVuT6YlOK6pl2yq9K7witEtjz1jhIzlMa4NJGw2M5J+eIObhUVUItZJbpyTwWvJh0QsKQxW2LOlkdNTSYfwzsYKo1Ag4jHbUdk5ZwyWquKWUVzL5bsZLLADqVXlYfViFX0DVJQuWR6h8IhZPLwvKy2Zvwt3mZJn6wSk4A6sNmOsDCs2KLe7MVOSWyPY9AL1vG0dfbmSHHVrKswX8qIpIH3P71juQisRHanN5ka50fuWKxwJZ4Rgid+ssTtYnvJqvKTk8stRiorCPe9Owl8t/aawZF19hF5ae0UBKoDHMrHRRo5TbYlxikP8UD+R/zeB7+/wAa6WjuTXQ+SnqYteZFBgWumjjzZqWT/pnmKLNaW+Eao5D/AC/pc93ca5+r0fV54flF3Sa1R8ln4Zeb76RWayqGmkAzgSoGLM+H5QNu0Vx5zUPUdSVkY8syTpT0ua2SA61iX/And9W7zXM1Dla/oU7LepnGjtBYhVBLE4ADWSTsAFV+w/Yjybb0OuT8LZwrYdY/xyH9R+X2Gr9662npVUMe5frh0o7tWCQx3LNYLVabVCkME0iRRHWqkrnOdevwUVYpaS3K16cnsi65LroazXdGkilJGZpHU6iCx1YjwAqKx5kS1R6Y4LbWhIV3KC0mjrQsSO8jp1aqgJb4zgdQ+hNbwx1LJpZnpeDMsknRa0JbxLPBLGkcbEF1wBY4AYfYmprZpxwivTW1LLRacsnRh7TBHPCheaE5pVRizRvtAHzwIB/etKZ4eGSXQcllEDIz+LgMtlngnSJv4sbOpCq384x+WIwP2PfWbul7oxR1LZlayn3TbLTeMzx2a0OihY1IQ4HNHyPiTW9UoqPJHbGUpGzdGLv/AA9kghwwMcSqfHDX641Wk8vJaisLB1KwbCgIt6dhL5b+00AuvsIvLT2igJVAfE0SupVgGVhgVIxBB2gj51lPG6MNZMv6SZMGDGSxEFTrMLnAr/Qx2+B/eunRrlxZ+pzL9C3vX+hUJrtmhOEsUiH9SnD99ldGFkJel5OVbVOPqTR0bLeZMfUSKJoTr6t8TmnvjYa0PhUWo0dVy8yw/kVaqyvy8r4/18Cz9A3tDfwPxMSnfIrIPB8VJ4TXDu0MK+JpnSqzbxGS+/8AMmhdDegcViPWM3XT7M9hgE/oXXh47agjWonRroUN/ct9bkwoBQCgFAKAUAoBQCgFAKAUBFvTsJfLf2mgF19hF5ae0UBKoBQCgP4RQHyIVGxV/YVnLMdKPusGRQCgFAKAUAoBQCgFAKAUAoBQCgIt6dhL5b+00AuvsIvLT2igJVAKAUAoBQCgFAKAUAoBQCgFAKAUAoBQCgFAKAi3p2Evlv7TQEe7bfEIYwZIwRGoILLq+EUBI0jDvYuNedANIw72LjXnQDSMO9i4150A0jDvYuNedANIw72LjXnQDSMO9i4150A0jDvYuNedANIw72LjXnQDSMO9i4150A0jDvYuNedANIw72LjXnQDSMO9i4150A0jDvYuNedANIw72LjXnQDSMO9i4150A0jDvYuNedANIw72LjXnQDSMO9i4150A0jDvYuNedANIw72LjXnQEe8rfEYZAJIyTGwADLr+E0B//2Q=="/>
          <p:cNvSpPr>
            <a:spLocks noChangeAspect="1" noChangeArrowheads="1"/>
          </p:cNvSpPr>
          <p:nvPr/>
        </p:nvSpPr>
        <p:spPr bwMode="auto">
          <a:xfrm>
            <a:off x="155575" y="-547688"/>
            <a:ext cx="2095500" cy="115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54" name="Picture 53" descr="European Federation of Road Traffic Victims (FEVR)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7092" y="2402511"/>
            <a:ext cx="750888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54" descr="Finnish Transport Safety Agency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02767" y="1142036"/>
            <a:ext cx="749300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6" descr="Safer Roads Foundation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71032" y="2461248"/>
            <a:ext cx="5746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Picture 10" descr="Chalmers University of Technology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60267" y="1129336"/>
            <a:ext cx="7493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Picture 12" descr="Parliamentary Advisory Council for Transport Safety (PACTS)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83955" y="1149973"/>
            <a:ext cx="7493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Picture 14" descr="Confederation of Organisations in Road Transport Enforcement (CORTE)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64555" y="3088311"/>
            <a:ext cx="7493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Picture 16" descr="Road and Safety, Poland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48792" y="1777036"/>
            <a:ext cx="7493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Picture 18" descr="Medizinischen Hochschule Hannover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74305" y="1802436"/>
            <a:ext cx="7493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Picture 20" descr="Association Prévention Routière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84082" y="2354886"/>
            <a:ext cx="750887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Picture 22" descr="Folksam Research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80780" y="1778625"/>
            <a:ext cx="749300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Picture 24" descr="Liikenneturva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95192" y="1791323"/>
            <a:ext cx="750888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Picture 26" descr="Confederación Nacional de Autoescuelas (CNAE) (ES)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31455" y="1135686"/>
            <a:ext cx="7493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Picture 30" descr="Centre for Transport and Logistics (CTL), Sapienza – University of Rome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3607" y="3791573"/>
            <a:ext cx="750887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Picture 32" descr="Belgian Road Safety Institute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0742" y="4528173"/>
            <a:ext cx="7493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Picture 34" descr="Transport Infrastructure, Systems and Policy Group (TISPG), Portugal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21930" y="2402511"/>
            <a:ext cx="749300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Picture 36" descr="Swedish Abstaining Motorists’ Association (MHF)"/>
          <p:cNvPicPr>
            <a:picLocks noChangeAspect="1" noChangeArrowheads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64905" y="2372348"/>
            <a:ext cx="7493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38" descr="Road Safety Institute – Panos Mylonas, Greece"/>
          <p:cNvPicPr>
            <a:picLocks noChangeAspect="1" noChangeArrowheads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48756" y="5098332"/>
            <a:ext cx="7493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Picture 40" descr="Road Safety Authority, Ireland"/>
          <p:cNvPicPr>
            <a:picLocks noChangeAspect="1" noChangeArrowheads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02892" y="4461498"/>
            <a:ext cx="7493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" name="Picture 42" descr="Austrian Road Safety Board – KFV"/>
          <p:cNvPicPr>
            <a:picLocks noChangeAspect="1" noChangeArrowheads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92280" y="5085184"/>
            <a:ext cx="7493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" name="Picture 44" descr="MOVING International Road Safety Association"/>
          <p:cNvPicPr>
            <a:picLocks noChangeAspect="1" noChangeArrowheads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94957" y="3062911"/>
            <a:ext cx="750887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" name="Picture 48" descr="Austrian Road Safety Board – KFV">
            <a:hlinkClick r:id="rId22"/>
          </p:cNvPr>
          <p:cNvPicPr>
            <a:picLocks noChangeAspect="1" noChangeArrowheads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56617" y="1807198"/>
            <a:ext cx="750888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" name="Picture 49" descr="MOVING International Road Safety Association">
            <a:hlinkClick r:id="rId23"/>
          </p:cNvPr>
          <p:cNvPicPr>
            <a:picLocks noChangeAspect="1" noChangeArrowheads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0430" y="1164261"/>
            <a:ext cx="749300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" name="Picture 51" descr="Institute for Transport Studies, University of Leeds"/>
          <p:cNvPicPr>
            <a:picLocks noChangeAspect="1" noChangeArrowheads="1"/>
          </p:cNvPicPr>
          <p:nvPr/>
        </p:nvPicPr>
        <p:blipFill>
          <a:blip r:embed="rId2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63207" y="3677273"/>
            <a:ext cx="750887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" name="Picture 53" descr="Finnish Motor Insurers’ Centre"/>
          <p:cNvPicPr>
            <a:picLocks noChangeAspect="1" noChangeArrowheads="1"/>
          </p:cNvPicPr>
          <p:nvPr/>
        </p:nvPicPr>
        <p:blipFill>
          <a:blip r:embed="rId2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09617" y="4453561"/>
            <a:ext cx="7493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" name="Picture 55" descr="Dutch Safety Board"/>
          <p:cNvPicPr>
            <a:picLocks noChangeAspect="1" noChangeArrowheads="1"/>
          </p:cNvPicPr>
          <p:nvPr/>
        </p:nvPicPr>
        <p:blipFill>
          <a:blip r:embed="rId2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68332" y="1142036"/>
            <a:ext cx="75088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" name="Picture 57" descr="P.A.U. Education"/>
          <p:cNvPicPr>
            <a:picLocks noChangeAspect="1" noChangeArrowheads="1"/>
          </p:cNvPicPr>
          <p:nvPr/>
        </p:nvPicPr>
        <p:blipFill>
          <a:blip r:embed="rId2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14130" y="3078788"/>
            <a:ext cx="5651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" name="Picture 59" descr="Fundación MAPFRE"/>
          <p:cNvPicPr>
            <a:picLocks noChangeAspect="1" noChangeArrowheads="1"/>
          </p:cNvPicPr>
          <p:nvPr/>
        </p:nvPicPr>
        <p:blipFill>
          <a:blip r:embed="rId2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07767" y="3721723"/>
            <a:ext cx="750888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" name="Picture 61" descr="Auto und Reiseclub Deutschland"/>
          <p:cNvPicPr>
            <a:picLocks noChangeAspect="1" noChangeArrowheads="1"/>
          </p:cNvPicPr>
          <p:nvPr/>
        </p:nvPicPr>
        <p:blipFill>
          <a:blip r:embed="rId2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14117" y="4464673"/>
            <a:ext cx="7493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" name="Picture 63" descr="International Motorcycling Federation"/>
          <p:cNvPicPr>
            <a:picLocks noChangeAspect="1" noChangeArrowheads="1"/>
          </p:cNvPicPr>
          <p:nvPr/>
        </p:nvPicPr>
        <p:blipFill>
          <a:blip r:embed="rId3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39892" y="2977186"/>
            <a:ext cx="7493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" name="Picture 65" descr="Road Traffic Safety Agency of the Republic of Serbia"/>
          <p:cNvPicPr>
            <a:picLocks noChangeAspect="1" noChangeArrowheads="1"/>
          </p:cNvPicPr>
          <p:nvPr/>
        </p:nvPicPr>
        <p:blipFill>
          <a:blip r:embed="rId3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09117" y="4502773"/>
            <a:ext cx="7493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" name="Picture 67" descr="Global Road Safety Partnership"/>
          <p:cNvPicPr>
            <a:picLocks noChangeAspect="1" noChangeArrowheads="1"/>
          </p:cNvPicPr>
          <p:nvPr/>
        </p:nvPicPr>
        <p:blipFill>
          <a:blip r:embed="rId3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31615" y="5130530"/>
            <a:ext cx="749300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" name="Picture 69" descr="Hellenic Institute of Transport – Centre for Research and Technology Hellas (CERTH)"/>
          <p:cNvPicPr>
            <a:picLocks noChangeAspect="1" noChangeArrowheads="1"/>
          </p:cNvPicPr>
          <p:nvPr/>
        </p:nvPicPr>
        <p:blipFill>
          <a:blip r:embed="rId3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36467" y="3737600"/>
            <a:ext cx="75088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" name="Picture 71" descr="Norwegian Abstaining Motorists’ Association"/>
          <p:cNvPicPr>
            <a:picLocks noChangeAspect="1" noChangeArrowheads="1"/>
          </p:cNvPicPr>
          <p:nvPr/>
        </p:nvPicPr>
        <p:blipFill>
          <a:blip r:embed="rId3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17667" y="4464673"/>
            <a:ext cx="7493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" name="Picture 73" descr="Danish Road Safety Council"/>
          <p:cNvPicPr>
            <a:picLocks noChangeAspect="1" noChangeArrowheads="1"/>
          </p:cNvPicPr>
          <p:nvPr/>
        </p:nvPicPr>
        <p:blipFill>
          <a:blip r:embed="rId3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76282" y="3728075"/>
            <a:ext cx="75088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" name="Picture 75" descr="German Road Safety Council / Deutscher Verkehrssicherheitsrat (DVR)"/>
          <p:cNvPicPr>
            <a:picLocks noChangeAspect="1" noChangeArrowheads="1"/>
          </p:cNvPicPr>
          <p:nvPr/>
        </p:nvPicPr>
        <p:blipFill>
          <a:blip r:embed="rId3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68467" y="3783636"/>
            <a:ext cx="75088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" name="Picture 77" descr="Motor Transport Institute, Poland"/>
          <p:cNvPicPr>
            <a:picLocks noChangeAspect="1" noChangeArrowheads="1"/>
          </p:cNvPicPr>
          <p:nvPr/>
        </p:nvPicPr>
        <p:blipFill>
          <a:blip r:embed="rId3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69917" y="2999411"/>
            <a:ext cx="7493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" name="Picture 79" descr="Region Midtjylland – Central Region Denmark"/>
          <p:cNvPicPr>
            <a:picLocks noChangeAspect="1" noChangeArrowheads="1"/>
          </p:cNvPicPr>
          <p:nvPr/>
        </p:nvPicPr>
        <p:blipFill>
          <a:blip r:embed="rId3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36467" y="4471025"/>
            <a:ext cx="75088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" name="Picture 81" descr="Czech Transport Research Center"/>
          <p:cNvPicPr>
            <a:picLocks noChangeAspect="1" noChangeArrowheads="1"/>
          </p:cNvPicPr>
          <p:nvPr/>
        </p:nvPicPr>
        <p:blipFill>
          <a:blip r:embed="rId3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28517" y="3029573"/>
            <a:ext cx="7493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" name="Picture 83" descr="Swiss Council for Accident Prevention"/>
          <p:cNvPicPr>
            <a:picLocks noChangeAspect="1" noChangeArrowheads="1"/>
          </p:cNvPicPr>
          <p:nvPr/>
        </p:nvPicPr>
        <p:blipFill>
          <a:blip r:embed="rId4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82617" y="2386636"/>
            <a:ext cx="750888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" name="Picture 85" descr="Catalan Traffic Service (SCT)"/>
          <p:cNvPicPr>
            <a:picLocks noChangeAspect="1" noChangeArrowheads="1"/>
          </p:cNvPicPr>
          <p:nvPr/>
        </p:nvPicPr>
        <p:blipFill>
          <a:blip r:embed="rId4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58942" y="2375523"/>
            <a:ext cx="7493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" name="Picture 87" descr="VdTÜV"/>
          <p:cNvPicPr>
            <a:picLocks noChangeAspect="1" noChangeArrowheads="1"/>
          </p:cNvPicPr>
          <p:nvPr/>
        </p:nvPicPr>
        <p:blipFill>
          <a:blip r:embed="rId4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69317" y="5177706"/>
            <a:ext cx="750888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" name="Picture 89" descr="Flemish Foundation for Traffic Knowledge"/>
          <p:cNvPicPr>
            <a:picLocks noChangeAspect="1" noChangeArrowheads="1"/>
          </p:cNvPicPr>
          <p:nvPr/>
        </p:nvPicPr>
        <p:blipFill>
          <a:blip r:embed="rId4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99592" y="3069261"/>
            <a:ext cx="7493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" name="Picture 91" descr="Centro Studi Città Amica (CeSCAm), University of Brescia"/>
          <p:cNvPicPr>
            <a:picLocks noChangeAspect="1" noChangeArrowheads="1"/>
          </p:cNvPicPr>
          <p:nvPr/>
        </p:nvPicPr>
        <p:blipFill>
          <a:blip r:embed="rId4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24992" y="3742361"/>
            <a:ext cx="750888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" name="Picture 93" descr="Vehicle Technology Research Centre, University of Birmingham"/>
          <p:cNvPicPr>
            <a:picLocks noChangeAspect="1" noChangeArrowheads="1"/>
          </p:cNvPicPr>
          <p:nvPr/>
        </p:nvPicPr>
        <p:blipFill>
          <a:blip r:embed="rId4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58442" y="5171893"/>
            <a:ext cx="750888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" name="Picture 95" descr="Norwegian Council for Road Safety"/>
          <p:cNvPicPr>
            <a:picLocks noChangeAspect="1" noChangeArrowheads="1"/>
          </p:cNvPicPr>
          <p:nvPr/>
        </p:nvPicPr>
        <p:blipFill>
          <a:blip r:embed="rId4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79047" y="5183006"/>
            <a:ext cx="750887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" name="Picture 97" descr="Transport Safety Research Centre, Loughborough University"/>
          <p:cNvPicPr>
            <a:picLocks noChangeAspect="1" noChangeArrowheads="1"/>
          </p:cNvPicPr>
          <p:nvPr/>
        </p:nvPicPr>
        <p:blipFill>
          <a:blip r:embed="rId4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40478" y="5114386"/>
            <a:ext cx="7493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" name="Picture 28" descr="Slovenian Traffic Safety Agency"/>
          <p:cNvPicPr>
            <a:picLocks noChangeAspect="1" noChangeArrowheads="1"/>
          </p:cNvPicPr>
          <p:nvPr/>
        </p:nvPicPr>
        <p:blipFill>
          <a:blip r:embed="rId4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76405" y="1778623"/>
            <a:ext cx="7493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" name="Picture 101"/>
          <p:cNvPicPr>
            <a:picLocks noChangeAspect="1"/>
          </p:cNvPicPr>
          <p:nvPr/>
        </p:nvPicPr>
        <p:blipFill>
          <a:blip r:embed="rId49"/>
          <a:stretch>
            <a:fillRect/>
          </a:stretch>
        </p:blipFill>
        <p:spPr>
          <a:xfrm>
            <a:off x="6083345" y="1813096"/>
            <a:ext cx="662993" cy="426210"/>
          </a:xfrm>
          <a:prstGeom prst="rect">
            <a:avLst/>
          </a:prstGeom>
        </p:spPr>
      </p:pic>
      <p:pic>
        <p:nvPicPr>
          <p:cNvPr id="103" name="Picture 102"/>
          <p:cNvPicPr>
            <a:picLocks noChangeAspect="1"/>
          </p:cNvPicPr>
          <p:nvPr/>
        </p:nvPicPr>
        <p:blipFill>
          <a:blip r:embed="rId50"/>
          <a:stretch>
            <a:fillRect/>
          </a:stretch>
        </p:blipFill>
        <p:spPr>
          <a:xfrm>
            <a:off x="7124837" y="1170359"/>
            <a:ext cx="620420" cy="398841"/>
          </a:xfrm>
          <a:prstGeom prst="rect">
            <a:avLst/>
          </a:prstGeom>
        </p:spPr>
      </p:pic>
      <p:pic>
        <p:nvPicPr>
          <p:cNvPr id="104" name="Picture 103"/>
          <p:cNvPicPr>
            <a:picLocks noChangeAspect="1"/>
          </p:cNvPicPr>
          <p:nvPr/>
        </p:nvPicPr>
        <p:blipFill>
          <a:blip r:embed="rId51"/>
          <a:stretch>
            <a:fillRect/>
          </a:stretch>
        </p:blipFill>
        <p:spPr>
          <a:xfrm>
            <a:off x="2116653" y="5793875"/>
            <a:ext cx="658612" cy="423393"/>
          </a:xfrm>
          <a:prstGeom prst="rect">
            <a:avLst/>
          </a:prstGeom>
        </p:spPr>
      </p:pic>
      <p:pic>
        <p:nvPicPr>
          <p:cNvPr id="105" name="Picture 104"/>
          <p:cNvPicPr>
            <a:picLocks noChangeAspect="1"/>
          </p:cNvPicPr>
          <p:nvPr/>
        </p:nvPicPr>
        <p:blipFill>
          <a:blip r:embed="rId52"/>
          <a:stretch>
            <a:fillRect/>
          </a:stretch>
        </p:blipFill>
        <p:spPr>
          <a:xfrm>
            <a:off x="1142153" y="5698263"/>
            <a:ext cx="807342" cy="519005"/>
          </a:xfrm>
          <a:prstGeom prst="rect">
            <a:avLst/>
          </a:prstGeom>
        </p:spPr>
      </p:pic>
      <p:pic>
        <p:nvPicPr>
          <p:cNvPr id="106" name="Picture 105"/>
          <p:cNvPicPr>
            <a:picLocks noChangeAspect="1"/>
          </p:cNvPicPr>
          <p:nvPr/>
        </p:nvPicPr>
        <p:blipFill>
          <a:blip r:embed="rId53"/>
          <a:stretch>
            <a:fillRect/>
          </a:stretch>
        </p:blipFill>
        <p:spPr>
          <a:xfrm>
            <a:off x="3017010" y="5607769"/>
            <a:ext cx="944720" cy="607320"/>
          </a:xfrm>
          <a:prstGeom prst="rect">
            <a:avLst/>
          </a:prstGeom>
        </p:spPr>
      </p:pic>
      <p:pic>
        <p:nvPicPr>
          <p:cNvPr id="107" name="Picture 2" descr="ARPER"/>
          <p:cNvPicPr>
            <a:picLocks noChangeAspect="1" noChangeArrowheads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854" y="5596986"/>
            <a:ext cx="569537" cy="569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3586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523821" y="260648"/>
            <a:ext cx="8424862" cy="51054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fr-BE" sz="3200" dirty="0" smtClean="0">
                <a:latin typeface="Arial" pitchFamily="34" charset="0"/>
              </a:rPr>
              <a:t>Young people </a:t>
            </a:r>
            <a:r>
              <a:rPr lang="nl-BE" sz="3200" dirty="0" smtClean="0">
                <a:latin typeface="Arial" pitchFamily="34" charset="0"/>
              </a:rPr>
              <a:t>have always been risk-takers</a:t>
            </a:r>
            <a:endParaRPr lang="en-US" sz="3200" dirty="0" smtClean="0">
              <a:latin typeface="Arial" pitchFamily="34" charset="0"/>
            </a:endParaRPr>
          </a:p>
          <a:p>
            <a:pPr>
              <a:defRPr/>
            </a:pPr>
            <a:endParaRPr lang="fr-BE" dirty="0" smtClean="0">
              <a:latin typeface="Arial" pitchFamily="34" charset="0"/>
            </a:endParaRPr>
          </a:p>
          <a:p>
            <a:pPr eaLnBrk="1" hangingPunct="1">
              <a:buFontTx/>
              <a:buNone/>
              <a:defRPr/>
            </a:pPr>
            <a:r>
              <a:rPr lang="en-GB" i="1" dirty="0" smtClean="0">
                <a:latin typeface="Arial" pitchFamily="34" charset="0"/>
              </a:rPr>
              <a:t>	</a:t>
            </a:r>
          </a:p>
          <a:p>
            <a:pPr eaLnBrk="1" hangingPunct="1">
              <a:buFontTx/>
              <a:buNone/>
              <a:defRPr/>
            </a:pPr>
            <a:r>
              <a:rPr lang="en-GB" sz="3600" i="1" dirty="0" smtClean="0">
                <a:latin typeface="Arial" pitchFamily="34" charset="0"/>
              </a:rPr>
              <a:t>	</a:t>
            </a:r>
            <a:r>
              <a:rPr lang="en-GB" sz="4400" i="1" dirty="0" smtClean="0">
                <a:solidFill>
                  <a:srgbClr val="FF9900"/>
                </a:solidFill>
                <a:latin typeface="Arial" pitchFamily="34" charset="0"/>
              </a:rPr>
              <a:t>”I see no hope for the future of our people, for certainly all youth are reckless beyond words”</a:t>
            </a:r>
          </a:p>
          <a:p>
            <a:pPr>
              <a:buFontTx/>
              <a:buNone/>
              <a:defRPr/>
            </a:pPr>
            <a:r>
              <a:rPr lang="fr-BE" sz="3200" dirty="0" smtClean="0">
                <a:latin typeface="Arial" pitchFamily="34" charset="0"/>
              </a:rPr>
              <a:t> </a:t>
            </a:r>
            <a:r>
              <a:rPr lang="fr-BE" sz="3200" dirty="0">
                <a:latin typeface="Arial" pitchFamily="34" charset="0"/>
              </a:rPr>
              <a:t>	</a:t>
            </a:r>
            <a:r>
              <a:rPr lang="en-GB" sz="3200" dirty="0" smtClean="0">
                <a:latin typeface="Arial" pitchFamily="34" charset="0"/>
              </a:rPr>
              <a:t>Hesiod (700 </a:t>
            </a:r>
            <a:r>
              <a:rPr lang="en-GB" sz="3200" dirty="0" err="1" smtClean="0">
                <a:latin typeface="Arial" pitchFamily="34" charset="0"/>
              </a:rPr>
              <a:t>bc</a:t>
            </a:r>
            <a:r>
              <a:rPr lang="en-GB" sz="3200" dirty="0" smtClean="0">
                <a:latin typeface="Arial" pitchFamily="34" charset="0"/>
              </a:rPr>
              <a:t>)</a:t>
            </a:r>
          </a:p>
          <a:p>
            <a:pPr>
              <a:buFontTx/>
              <a:buNone/>
              <a:defRPr/>
            </a:pPr>
            <a:endParaRPr lang="fr-BE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0807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683568" y="1484784"/>
            <a:ext cx="8001000" cy="51054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fr-BE" altLang="fr-FR" dirty="0" smtClean="0">
                <a:latin typeface="Arial" panose="020B0604020202020204" pitchFamily="34" charset="0"/>
              </a:rPr>
              <a:t>140,000 </a:t>
            </a:r>
            <a:r>
              <a:rPr lang="fr-BE" altLang="fr-FR" dirty="0" err="1" smtClean="0">
                <a:latin typeface="Arial" panose="020B0604020202020204" pitchFamily="34" charset="0"/>
              </a:rPr>
              <a:t>young</a:t>
            </a:r>
            <a:r>
              <a:rPr lang="fr-BE" altLang="fr-FR" dirty="0" smtClean="0">
                <a:latin typeface="Arial" panose="020B0604020202020204" pitchFamily="34" charset="0"/>
              </a:rPr>
              <a:t> people (15-30) </a:t>
            </a:r>
            <a:r>
              <a:rPr lang="fr-BE" altLang="fr-FR" dirty="0" err="1" smtClean="0">
                <a:latin typeface="Arial" panose="020B0604020202020204" pitchFamily="34" charset="0"/>
              </a:rPr>
              <a:t>were</a:t>
            </a:r>
            <a:r>
              <a:rPr lang="fr-BE" altLang="fr-FR" dirty="0" smtClean="0">
                <a:latin typeface="Arial" panose="020B0604020202020204" pitchFamily="34" charset="0"/>
              </a:rPr>
              <a:t> </a:t>
            </a:r>
            <a:r>
              <a:rPr lang="fr-BE" altLang="fr-FR" dirty="0" err="1" smtClean="0">
                <a:latin typeface="Arial" panose="020B0604020202020204" pitchFamily="34" charset="0"/>
              </a:rPr>
              <a:t>killed</a:t>
            </a:r>
            <a:r>
              <a:rPr lang="fr-BE" altLang="fr-FR" dirty="0" smtClean="0">
                <a:latin typeface="Arial" panose="020B0604020202020204" pitchFamily="34" charset="0"/>
              </a:rPr>
              <a:t> in road collisions in the EU- 27 over the </a:t>
            </a:r>
            <a:r>
              <a:rPr lang="fr-BE" altLang="fr-FR" dirty="0" err="1" smtClean="0">
                <a:latin typeface="Arial" panose="020B0604020202020204" pitchFamily="34" charset="0"/>
              </a:rPr>
              <a:t>past</a:t>
            </a:r>
            <a:r>
              <a:rPr lang="fr-BE" altLang="fr-FR" dirty="0" smtClean="0">
                <a:latin typeface="Arial" panose="020B0604020202020204" pitchFamily="34" charset="0"/>
              </a:rPr>
              <a:t> </a:t>
            </a:r>
            <a:r>
              <a:rPr lang="fr-BE" altLang="fr-FR" dirty="0" err="1" smtClean="0">
                <a:latin typeface="Arial" panose="020B0604020202020204" pitchFamily="34" charset="0"/>
              </a:rPr>
              <a:t>ten</a:t>
            </a:r>
            <a:r>
              <a:rPr lang="fr-BE" altLang="fr-FR" dirty="0" smtClean="0">
                <a:latin typeface="Arial" panose="020B0604020202020204" pitchFamily="34" charset="0"/>
              </a:rPr>
              <a:t> </a:t>
            </a:r>
            <a:r>
              <a:rPr lang="fr-BE" altLang="fr-FR" dirty="0" err="1" smtClean="0">
                <a:latin typeface="Arial" panose="020B0604020202020204" pitchFamily="34" charset="0"/>
              </a:rPr>
              <a:t>years</a:t>
            </a:r>
            <a:endParaRPr lang="fr-BE" altLang="fr-FR" dirty="0" smtClean="0">
              <a:latin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nl-BE" altLang="fr-FR" dirty="0" smtClean="0">
                <a:latin typeface="Arial" panose="020B0604020202020204" pitchFamily="34" charset="0"/>
              </a:rPr>
              <a:t>9,000 were killed in 2010</a:t>
            </a:r>
          </a:p>
          <a:p>
            <a:pPr>
              <a:spcAft>
                <a:spcPts val="600"/>
              </a:spcAft>
            </a:pPr>
            <a:r>
              <a:rPr lang="nl-BE" altLang="fr-FR" dirty="0" smtClean="0">
                <a:latin typeface="Arial" panose="020B0604020202020204" pitchFamily="34" charset="0"/>
              </a:rPr>
              <a:t>A reduction of 44% between 2001 an 2010</a:t>
            </a:r>
          </a:p>
          <a:p>
            <a:pPr>
              <a:spcAft>
                <a:spcPts val="600"/>
              </a:spcAft>
            </a:pPr>
            <a:r>
              <a:rPr lang="nl-BE" altLang="fr-FR" dirty="0" smtClean="0">
                <a:latin typeface="Arial" panose="020B0604020202020204" pitchFamily="34" charset="0"/>
              </a:rPr>
              <a:t>81% of those killed are male</a:t>
            </a:r>
          </a:p>
          <a:p>
            <a:pPr>
              <a:spcAft>
                <a:spcPts val="600"/>
              </a:spcAft>
            </a:pPr>
            <a:r>
              <a:rPr lang="nl-BE" altLang="fr-FR" dirty="0" smtClean="0">
                <a:latin typeface="Arial" panose="020B0604020202020204" pitchFamily="34" charset="0"/>
              </a:rPr>
              <a:t>Young people represent 20% of the population but 30% of all road deaths</a:t>
            </a:r>
          </a:p>
          <a:p>
            <a:pPr>
              <a:spcAft>
                <a:spcPts val="600"/>
              </a:spcAft>
            </a:pPr>
            <a:r>
              <a:rPr lang="en-US" altLang="fr-FR" dirty="0" smtClean="0">
                <a:latin typeface="Arial" panose="020B0604020202020204" pitchFamily="34" charset="0"/>
              </a:rPr>
              <a:t>Road collisions: the first cause of mortality among young people. One young person’s death in four results from a road collision. </a:t>
            </a:r>
            <a:endParaRPr lang="nl-BE" altLang="fr-FR" dirty="0" smtClean="0">
              <a:latin typeface="Arial" panose="020B0604020202020204" pitchFamily="34" charset="0"/>
            </a:endParaRPr>
          </a:p>
          <a:p>
            <a:endParaRPr lang="nl-BE" altLang="fr-FR" dirty="0" smtClean="0">
              <a:latin typeface="Arial" panose="020B0604020202020204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7880176" cy="765175"/>
          </a:xfrm>
        </p:spPr>
        <p:txBody>
          <a:bodyPr/>
          <a:lstStyle/>
          <a:p>
            <a:pPr>
              <a:defRPr/>
            </a:pPr>
            <a:r>
              <a:rPr lang="en-GB" b="1" dirty="0" smtClean="0">
                <a:latin typeface="+mn-lt"/>
              </a:rPr>
              <a:t>Young people at higher risk than the rest of the population</a:t>
            </a:r>
            <a:endParaRPr lang="en-US" b="1" dirty="0" smtClean="0"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11760" y="6488855"/>
            <a:ext cx="79928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ETSC (</a:t>
            </a:r>
            <a:r>
              <a:rPr lang="en-US" sz="1600" dirty="0" smtClean="0"/>
              <a:t>2012), 6th </a:t>
            </a:r>
            <a:r>
              <a:rPr lang="en-US" sz="1600" dirty="0"/>
              <a:t>PIN Report, </a:t>
            </a:r>
            <a:r>
              <a:rPr lang="en-US" sz="1600" dirty="0" smtClean="0"/>
              <a:t>A challenging Start Towards the EU 2020 Target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4028782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26774" t="22527" r="28076" b="15739"/>
          <a:stretch/>
        </p:blipFill>
        <p:spPr>
          <a:xfrm>
            <a:off x="2750686" y="2697488"/>
            <a:ext cx="2157022" cy="174502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27300" t="40816" r="28978" b="41127"/>
          <a:stretch/>
        </p:blipFill>
        <p:spPr>
          <a:xfrm>
            <a:off x="2750686" y="1288323"/>
            <a:ext cx="5586843" cy="1365136"/>
          </a:xfrm>
          <a:prstGeom prst="rect">
            <a:avLst/>
          </a:prstGeom>
        </p:spPr>
      </p:pic>
      <p:pic>
        <p:nvPicPr>
          <p:cNvPr id="27650" name="Picture 2" descr="Afficher l'image d'origin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053" y="1288324"/>
            <a:ext cx="2184751" cy="3011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300327" y="170866"/>
            <a:ext cx="8534648" cy="765175"/>
          </a:xfrm>
        </p:spPr>
        <p:txBody>
          <a:bodyPr/>
          <a:lstStyle/>
          <a:p>
            <a:pPr>
              <a:defRPr/>
            </a:pPr>
            <a:r>
              <a:rPr lang="en-GB" b="1" dirty="0" smtClean="0">
                <a:latin typeface="+mn-lt"/>
              </a:rPr>
              <a:t>EC Road Safety Policy Orientations</a:t>
            </a:r>
            <a:endParaRPr lang="en-US" b="1" dirty="0" smtClean="0">
              <a:latin typeface="+mn-lt"/>
            </a:endParaRPr>
          </a:p>
        </p:txBody>
      </p:sp>
      <p:sp>
        <p:nvSpPr>
          <p:cNvPr id="4" name="Oval 3"/>
          <p:cNvSpPr/>
          <p:nvPr/>
        </p:nvSpPr>
        <p:spPr bwMode="auto">
          <a:xfrm>
            <a:off x="4067944" y="2204864"/>
            <a:ext cx="2952328" cy="288032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7" name="Picture 6"/>
          <p:cNvPicPr/>
          <p:nvPr/>
        </p:nvPicPr>
        <p:blipFill rotWithShape="1">
          <a:blip r:embed="rId6"/>
          <a:srcRect l="30278" t="36526" r="30390" b="42911"/>
          <a:stretch/>
        </p:blipFill>
        <p:spPr bwMode="auto">
          <a:xfrm>
            <a:off x="5305132" y="2763729"/>
            <a:ext cx="3818255" cy="11811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Rectangle 7"/>
          <p:cNvSpPr/>
          <p:nvPr/>
        </p:nvSpPr>
        <p:spPr>
          <a:xfrm>
            <a:off x="77584" y="4343839"/>
            <a:ext cx="26642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/>
              <a:t>EC Road Safety Policy Orientations 2011-2020 published in  July 2010</a:t>
            </a:r>
            <a:endParaRPr lang="fr-FR" sz="1600" b="1" dirty="0"/>
          </a:p>
        </p:txBody>
      </p:sp>
      <p:pic>
        <p:nvPicPr>
          <p:cNvPr id="12" name="Picture 11"/>
          <p:cNvPicPr/>
          <p:nvPr/>
        </p:nvPicPr>
        <p:blipFill rotWithShape="1">
          <a:blip r:embed="rId7"/>
          <a:srcRect l="60924" t="42628" r="28821" b="45154"/>
          <a:stretch/>
        </p:blipFill>
        <p:spPr bwMode="auto">
          <a:xfrm>
            <a:off x="6366697" y="4297550"/>
            <a:ext cx="1388831" cy="94701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Picture 12"/>
          <p:cNvPicPr/>
          <p:nvPr/>
        </p:nvPicPr>
        <p:blipFill rotWithShape="1">
          <a:blip r:embed="rId8"/>
          <a:srcRect l="22500" t="59155" r="26000" b="33427"/>
          <a:stretch/>
        </p:blipFill>
        <p:spPr bwMode="auto">
          <a:xfrm>
            <a:off x="2267744" y="5314062"/>
            <a:ext cx="7063740" cy="6019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5728964" y="3871109"/>
            <a:ext cx="26642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/>
              <a:t>Published in May 2015</a:t>
            </a:r>
            <a:endParaRPr lang="fr-FR" sz="1600" b="1" dirty="0"/>
          </a:p>
        </p:txBody>
      </p:sp>
      <p:sp>
        <p:nvSpPr>
          <p:cNvPr id="5" name="Oval 4"/>
          <p:cNvSpPr/>
          <p:nvPr/>
        </p:nvSpPr>
        <p:spPr bwMode="auto">
          <a:xfrm>
            <a:off x="4067944" y="5232327"/>
            <a:ext cx="2327208" cy="33028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3275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971600" y="-20758"/>
            <a:ext cx="7239000" cy="765175"/>
          </a:xfrm>
        </p:spPr>
        <p:txBody>
          <a:bodyPr/>
          <a:lstStyle/>
          <a:p>
            <a:pPr algn="ctr"/>
            <a:r>
              <a:rPr lang="en-GB" altLang="fr-FR" dirty="0" smtClean="0">
                <a:latin typeface="Arial" panose="020B0604020202020204" pitchFamily="34" charset="0"/>
              </a:rPr>
              <a:t>YEARS project</a:t>
            </a:r>
            <a:endParaRPr lang="en-US" altLang="fr-FR" dirty="0" smtClean="0">
              <a:latin typeface="Arial" panose="020B0604020202020204" pitchFamily="34" charset="0"/>
            </a:endParaRP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209600" y="980728"/>
            <a:ext cx="8001000" cy="5105400"/>
          </a:xfrm>
        </p:spPr>
        <p:txBody>
          <a:bodyPr/>
          <a:lstStyle/>
          <a:p>
            <a:pPr>
              <a:buFontTx/>
              <a:buNone/>
            </a:pPr>
            <a:r>
              <a:rPr lang="en-GB" altLang="fr-FR" dirty="0" smtClean="0">
                <a:latin typeface="Arial" panose="020B0604020202020204" pitchFamily="34" charset="0"/>
              </a:rPr>
              <a:t>A three-year project which aimed to: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altLang="fr-FR" dirty="0">
                <a:latin typeface="Arial" panose="020B0604020202020204" pitchFamily="34" charset="0"/>
              </a:rPr>
              <a:t> </a:t>
            </a:r>
            <a:r>
              <a:rPr lang="en-GB" altLang="fr-FR" sz="2300" dirty="0" smtClean="0">
                <a:latin typeface="Arial" panose="020B0604020202020204" pitchFamily="34" charset="0"/>
              </a:rPr>
              <a:t>Promoting good practice case studies and policies in tackling young and novice drivers road risks</a:t>
            </a:r>
            <a:endParaRPr lang="en-GB" altLang="fr-FR" sz="2300" dirty="0">
              <a:latin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GB" altLang="fr-FR" sz="2300" dirty="0" smtClean="0">
                <a:latin typeface="Arial" panose="020B0604020202020204" pitchFamily="34" charset="0"/>
              </a:rPr>
              <a:t>Disseminate knowledge to decision-makers and key stakeholders through National events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altLang="fr-FR" sz="2300" dirty="0" smtClean="0">
                <a:latin typeface="Arial" panose="020B0604020202020204" pitchFamily="34" charset="0"/>
              </a:rPr>
              <a:t>Motivate students to take action at local level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altLang="fr-FR" sz="2300" dirty="0" smtClean="0">
                <a:latin typeface="Arial" panose="020B0604020202020204" pitchFamily="34" charset="0"/>
              </a:rPr>
              <a:t>Design, develop and implement local, cost-effective road safety and communication activities: an EU road safety competition!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altLang="fr-FR" sz="2300" dirty="0">
                <a:latin typeface="Arial" panose="020B0604020202020204" pitchFamily="34" charset="0"/>
              </a:rPr>
              <a:t> </a:t>
            </a:r>
            <a:r>
              <a:rPr lang="en-GB" altLang="fr-FR" sz="2300" dirty="0" smtClean="0">
                <a:latin typeface="Arial" panose="020B0604020202020204" pitchFamily="34" charset="0"/>
              </a:rPr>
              <a:t>Award Ceremony + Final Conference</a:t>
            </a:r>
            <a:endParaRPr lang="en-US" altLang="fr-FR" sz="2300" dirty="0" smtClean="0">
              <a:latin typeface="Arial" panose="020B0604020202020204" pitchFamily="34" charset="0"/>
            </a:endParaRPr>
          </a:p>
        </p:txBody>
      </p:sp>
      <p:pic>
        <p:nvPicPr>
          <p:cNvPr id="5" name="Picture 11" descr="logo_ce-en-rvb-l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600" y="5013176"/>
            <a:ext cx="2427442" cy="1668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8288" y="5130974"/>
            <a:ext cx="1727200" cy="155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2" descr="Belgian Road Safety Institut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7064" y="5259193"/>
            <a:ext cx="2086289" cy="1339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2" descr="Parliamentary Advisory Council for Transport Safety (PACTS)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7042" y="5259193"/>
            <a:ext cx="2232248" cy="1440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2272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7" name="Rectangle 3"/>
          <p:cNvSpPr>
            <a:spLocks noChangeArrowheads="1"/>
          </p:cNvSpPr>
          <p:nvPr/>
        </p:nvSpPr>
        <p:spPr bwMode="auto">
          <a:xfrm>
            <a:off x="7391400" y="304800"/>
            <a:ext cx="914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6600"/>
              </a:buClr>
              <a:buFont typeface="Frutiger-Roman" pitchFamily="2" charset="0"/>
              <a:buChar char="•"/>
              <a:defRPr sz="2500">
                <a:solidFill>
                  <a:schemeClr val="tx1"/>
                </a:solidFill>
                <a:latin typeface="Frutiger-Roman" pitchFamily="2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Frutiger-Roman" pitchFamily="2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Frutiger-Roman" pitchFamily="2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Frutiger-Roman" pitchFamily="2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Frutiger-Roman" pitchFamily="2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Frutiger-Roman" pitchFamily="2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Frutiger-Roman" pitchFamily="2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Frutiger-Roman" pitchFamily="2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Frutiger-Roman" pitchFamily="2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de-DE" altLang="en-US" sz="3000">
              <a:solidFill>
                <a:srgbClr val="663300"/>
              </a:solidFill>
              <a:latin typeface="Frutiger-Bold" pitchFamily="2" charset="0"/>
            </a:endParaRPr>
          </a:p>
        </p:txBody>
      </p:sp>
      <p:sp>
        <p:nvSpPr>
          <p:cNvPr id="82949" name="Text Box 5"/>
          <p:cNvSpPr txBox="1">
            <a:spLocks noChangeArrowheads="1"/>
          </p:cNvSpPr>
          <p:nvPr/>
        </p:nvSpPr>
        <p:spPr bwMode="auto">
          <a:xfrm>
            <a:off x="1619250" y="3357563"/>
            <a:ext cx="1841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6600"/>
              </a:buClr>
              <a:buFont typeface="Frutiger-Roman" pitchFamily="2" charset="0"/>
              <a:buChar char="•"/>
              <a:defRPr sz="2500">
                <a:solidFill>
                  <a:schemeClr val="tx1"/>
                </a:solidFill>
                <a:latin typeface="Frutiger-Roman" pitchFamily="2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Frutiger-Roman" pitchFamily="2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Frutiger-Roman" pitchFamily="2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Frutiger-Roman" pitchFamily="2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Frutiger-Roman" pitchFamily="2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Frutiger-Roman" pitchFamily="2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Frutiger-Roman" pitchFamily="2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Frutiger-Roman" pitchFamily="2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Frutiger-Roman" pitchFamily="2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en-US" sz="5400" b="1">
              <a:solidFill>
                <a:srgbClr val="996633"/>
              </a:solidFill>
            </a:endParaRPr>
          </a:p>
        </p:txBody>
      </p:sp>
      <p:sp>
        <p:nvSpPr>
          <p:cNvPr id="82950" name="Text Box 6"/>
          <p:cNvSpPr txBox="1">
            <a:spLocks noChangeArrowheads="1"/>
          </p:cNvSpPr>
          <p:nvPr/>
        </p:nvSpPr>
        <p:spPr bwMode="auto">
          <a:xfrm>
            <a:off x="7308850" y="188915"/>
            <a:ext cx="93503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6600"/>
              </a:buClr>
              <a:buFont typeface="Frutiger-Roman" pitchFamily="2" charset="0"/>
              <a:buChar char="•"/>
              <a:defRPr sz="2500">
                <a:solidFill>
                  <a:schemeClr val="tx1"/>
                </a:solidFill>
                <a:latin typeface="Frutiger-Roman" pitchFamily="2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Frutiger-Roman" pitchFamily="2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Frutiger-Roman" pitchFamily="2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Frutiger-Roman" pitchFamily="2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Frutiger-Roman" pitchFamily="2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Frutiger-Roman" pitchFamily="2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Frutiger-Roman" pitchFamily="2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Frutiger-Roman" pitchFamily="2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Frutiger-Roman" pitchFamily="2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de-DE" altLang="en-US" sz="2400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de-DE" altLang="en-US" sz="2400">
              <a:solidFill>
                <a:schemeClr val="bg1"/>
              </a:solidFill>
            </a:endParaRPr>
          </a:p>
        </p:txBody>
      </p:sp>
      <p:sp>
        <p:nvSpPr>
          <p:cNvPr id="82951" name="Text Box 8"/>
          <p:cNvSpPr txBox="1">
            <a:spLocks noChangeArrowheads="1"/>
          </p:cNvSpPr>
          <p:nvPr/>
        </p:nvSpPr>
        <p:spPr bwMode="auto">
          <a:xfrm>
            <a:off x="611560" y="1861626"/>
            <a:ext cx="6192688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CC6600"/>
              </a:buClr>
              <a:buFont typeface="Frutiger-Roman" pitchFamily="2" charset="0"/>
              <a:buChar char="•"/>
              <a:defRPr sz="2500">
                <a:solidFill>
                  <a:schemeClr val="tx1"/>
                </a:solidFill>
                <a:latin typeface="Frutiger-Roman" pitchFamily="2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Frutiger-Roman" pitchFamily="2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Frutiger-Roman" pitchFamily="2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Frutiger-Roman" pitchFamily="2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Frutiger-Roman" pitchFamily="2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Frutiger-Roman" pitchFamily="2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Frutiger-Roman" pitchFamily="2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Frutiger-Roman" pitchFamily="2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6600"/>
              </a:buClr>
              <a:buChar char="•"/>
              <a:defRPr sz="2500">
                <a:solidFill>
                  <a:schemeClr val="tx1"/>
                </a:solidFill>
                <a:latin typeface="Frutiger-Roman" pitchFamily="2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 sz="4000" dirty="0" smtClean="0">
                <a:solidFill>
                  <a:srgbClr val="CC6600"/>
                </a:solidFill>
                <a:latin typeface="Frutiger-Light" pitchFamily="2" charset="0"/>
              </a:rPr>
              <a:t>www.etsc.eu </a:t>
            </a:r>
            <a:endParaRPr lang="en-GB" altLang="en-US" sz="4000" dirty="0">
              <a:solidFill>
                <a:srgbClr val="CC6600"/>
              </a:solidFill>
              <a:latin typeface="Frutiger-Light" pitchFamily="2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4000" dirty="0">
              <a:solidFill>
                <a:srgbClr val="CC6600"/>
              </a:solidFill>
              <a:latin typeface="Frutiger-Light" pitchFamily="2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4000" dirty="0">
                <a:solidFill>
                  <a:srgbClr val="CC6600"/>
                </a:solidFill>
                <a:latin typeface="Frutiger-Light" pitchFamily="2" charset="0"/>
              </a:rPr>
              <a:t>@</a:t>
            </a:r>
            <a:r>
              <a:rPr lang="en-US" altLang="en-US" sz="4000" dirty="0" err="1">
                <a:solidFill>
                  <a:srgbClr val="CC6600"/>
                </a:solidFill>
                <a:latin typeface="Frutiger-Light" pitchFamily="2" charset="0"/>
              </a:rPr>
              <a:t>etsc_eu</a:t>
            </a:r>
            <a:endParaRPr lang="en-US" altLang="en-US" sz="4000" dirty="0">
              <a:solidFill>
                <a:srgbClr val="CC6600"/>
              </a:solidFill>
              <a:latin typeface="Frutiger-Light" pitchFamily="2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4000" dirty="0">
              <a:solidFill>
                <a:srgbClr val="CC6600"/>
              </a:solidFill>
              <a:latin typeface="Frutiger-Light" pitchFamily="2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4000" dirty="0">
                <a:solidFill>
                  <a:srgbClr val="CC6600"/>
                </a:solidFill>
                <a:latin typeface="Frutiger-Light" pitchFamily="2" charset="0"/>
              </a:rPr>
              <a:t>a</a:t>
            </a:r>
            <a:r>
              <a:rPr lang="en-US" altLang="en-US" sz="4000" dirty="0" smtClean="0">
                <a:solidFill>
                  <a:srgbClr val="CC6600"/>
                </a:solidFill>
                <a:latin typeface="Frutiger-Light" pitchFamily="2" charset="0"/>
              </a:rPr>
              <a:t>ntonio.avenoso@etsc.eu</a:t>
            </a:r>
            <a:endParaRPr lang="de-DE" altLang="en-US" sz="4000" dirty="0">
              <a:solidFill>
                <a:srgbClr val="CC6600"/>
              </a:solidFill>
              <a:latin typeface="Frutiger-Light" pitchFamily="2" charset="0"/>
            </a:endParaRPr>
          </a:p>
        </p:txBody>
      </p:sp>
      <p:pic>
        <p:nvPicPr>
          <p:cNvPr id="10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03648" y="5229200"/>
            <a:ext cx="2454275" cy="80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611560" y="-855955"/>
            <a:ext cx="7127875" cy="122396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C6600"/>
                </a:solidFill>
                <a:latin typeface="Frutiger-Black" pitchFamily="2" charset="0"/>
                <a:ea typeface="+mj-ea"/>
                <a:cs typeface="Arial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C6600"/>
                </a:solidFill>
                <a:latin typeface="Frutiger-Black" pitchFamily="2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C6600"/>
                </a:solidFill>
                <a:latin typeface="Frutiger-Black" pitchFamily="2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C6600"/>
                </a:solidFill>
                <a:latin typeface="Frutiger-Black" pitchFamily="2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C6600"/>
                </a:solidFill>
                <a:latin typeface="Frutiger-Black" pitchFamily="2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Frutiger-Bold" pitchFamily="2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Frutiger-Bold" pitchFamily="2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Frutiger-Bold" pitchFamily="2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Frutiger-Bold" pitchFamily="2" charset="0"/>
              </a:defRPr>
            </a:lvl9pPr>
          </a:lstStyle>
          <a:p>
            <a:pPr eaLnBrk="1" hangingPunct="1">
              <a:defRPr/>
            </a:pPr>
            <a:r>
              <a:rPr lang="nl-BE" altLang="en-US" sz="2800" kern="0" dirty="0" smtClean="0"/>
              <a:t/>
            </a:r>
            <a:br>
              <a:rPr lang="nl-BE" altLang="en-US" sz="2800" kern="0" dirty="0" smtClean="0"/>
            </a:br>
            <a:r>
              <a:rPr lang="nl-BE" altLang="en-US" sz="2800" kern="0" dirty="0" smtClean="0"/>
              <a:t/>
            </a:r>
            <a:br>
              <a:rPr lang="nl-BE" altLang="en-US" sz="2800" kern="0" dirty="0" smtClean="0"/>
            </a:br>
            <a:r>
              <a:rPr lang="nl-BE" altLang="en-US" sz="2800" kern="0" dirty="0" smtClean="0"/>
              <a:t/>
            </a:r>
            <a:br>
              <a:rPr lang="nl-BE" altLang="en-US" sz="2800" kern="0" dirty="0" smtClean="0"/>
            </a:br>
            <a:r>
              <a:rPr lang="nl-BE" altLang="en-US" sz="2800" kern="0" dirty="0" smtClean="0"/>
              <a:t/>
            </a:r>
            <a:br>
              <a:rPr lang="nl-BE" altLang="en-US" sz="2800" kern="0" dirty="0" smtClean="0"/>
            </a:br>
            <a:r>
              <a:rPr lang="en-IE" altLang="en-US" sz="4400" kern="0" dirty="0" smtClean="0"/>
              <a:t>FIND OUT MORE</a:t>
            </a:r>
            <a:r>
              <a:rPr lang="en-GB" altLang="en-US" sz="2800" kern="0" dirty="0" smtClean="0"/>
              <a:t/>
            </a:r>
            <a:br>
              <a:rPr lang="en-GB" altLang="en-US" sz="2800" kern="0" dirty="0" smtClean="0"/>
            </a:br>
            <a:r>
              <a:rPr lang="nl-BE" altLang="en-US" sz="2800" kern="0" dirty="0" smtClean="0"/>
              <a:t/>
            </a:r>
            <a:br>
              <a:rPr lang="nl-BE" altLang="en-US" sz="2800" kern="0" dirty="0" smtClean="0"/>
            </a:br>
            <a:endParaRPr lang="en-US" altLang="en-US" sz="2800" kern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TSC House style">
  <a:themeElements>
    <a:clrScheme name="ETSC House styl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TSC House style">
      <a:majorFont>
        <a:latin typeface="Frutiger-Bold"/>
        <a:ea typeface=""/>
        <a:cs typeface=""/>
      </a:majorFont>
      <a:minorFont>
        <a:latin typeface="Frutiger-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ETSC House styl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TSC House styl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TSC House styl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TSC House styl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TSC House styl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TSC House styl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TSC House styl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13260</TotalTime>
  <Words>265</Words>
  <Application>Microsoft Office PowerPoint</Application>
  <PresentationFormat>On-screen Show (4:3)</PresentationFormat>
  <Paragraphs>43</Paragraphs>
  <Slides>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Wingdings</vt:lpstr>
      <vt:lpstr>Arial</vt:lpstr>
      <vt:lpstr>Times New Roman</vt:lpstr>
      <vt:lpstr>Frutiger-Bold</vt:lpstr>
      <vt:lpstr>Frutiger-Light</vt:lpstr>
      <vt:lpstr>Frutiger-Black</vt:lpstr>
      <vt:lpstr>Frutiger-Roman</vt:lpstr>
      <vt:lpstr>ETSC House style</vt:lpstr>
      <vt:lpstr>    Young Europeans Acting for Road Safety - YEARS   European Transport Safety Lecture Brussels - 19 October 2015  Antonio Avenoso </vt:lpstr>
      <vt:lpstr>ETSC Network</vt:lpstr>
      <vt:lpstr>PowerPoint Presentation</vt:lpstr>
      <vt:lpstr>Young people at higher risk than the rest of the population</vt:lpstr>
      <vt:lpstr>EC Road Safety Policy Orientations</vt:lpstr>
      <vt:lpstr>YEARS project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Road Safety and Sustainability</dc:title>
  <dc:creator>ELLEN TOWNSEND</dc:creator>
  <cp:lastModifiedBy>ETSC2</cp:lastModifiedBy>
  <cp:revision>801</cp:revision>
  <cp:lastPrinted>2015-10-09T07:05:41Z</cp:lastPrinted>
  <dcterms:created xsi:type="dcterms:W3CDTF">2004-08-26T08:12:29Z</dcterms:created>
  <dcterms:modified xsi:type="dcterms:W3CDTF">2015-10-19T15:00:59Z</dcterms:modified>
</cp:coreProperties>
</file>