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0" r:id="rId1"/>
    <p:sldMasterId id="2147483892" r:id="rId2"/>
    <p:sldMasterId id="2147483909" r:id="rId3"/>
    <p:sldMasterId id="2147483982" r:id="rId4"/>
    <p:sldMasterId id="2147484006" r:id="rId5"/>
    <p:sldMasterId id="2147484033" r:id="rId6"/>
    <p:sldMasterId id="2147484050" r:id="rId7"/>
  </p:sldMasterIdLst>
  <p:notesMasterIdLst>
    <p:notesMasterId r:id="rId28"/>
  </p:notesMasterIdLst>
  <p:handoutMasterIdLst>
    <p:handoutMasterId r:id="rId29"/>
  </p:handoutMasterIdLst>
  <p:sldIdLst>
    <p:sldId id="404" r:id="rId8"/>
    <p:sldId id="411" r:id="rId9"/>
    <p:sldId id="412" r:id="rId10"/>
    <p:sldId id="390" r:id="rId11"/>
    <p:sldId id="413" r:id="rId12"/>
    <p:sldId id="414" r:id="rId13"/>
    <p:sldId id="415" r:id="rId14"/>
    <p:sldId id="416" r:id="rId15"/>
    <p:sldId id="417" r:id="rId16"/>
    <p:sldId id="419" r:id="rId17"/>
    <p:sldId id="420" r:id="rId18"/>
    <p:sldId id="355" r:id="rId19"/>
    <p:sldId id="421" r:id="rId20"/>
    <p:sldId id="376" r:id="rId21"/>
    <p:sldId id="399" r:id="rId22"/>
    <p:sldId id="406" r:id="rId23"/>
    <p:sldId id="408" r:id="rId24"/>
    <p:sldId id="410" r:id="rId25"/>
    <p:sldId id="407" r:id="rId26"/>
    <p:sldId id="418" r:id="rId27"/>
  </p:sldIdLst>
  <p:sldSz cx="6858000" cy="5143500"/>
  <p:notesSz cx="7099300" cy="10234613"/>
  <p:embeddedFontLst>
    <p:embeddedFont>
      <p:font typeface="Calibri Light" panose="020F0302020204030204" pitchFamily="34" charset="0"/>
      <p:regular r:id="rId30"/>
      <p:italic r:id="rId31"/>
    </p:embeddedFont>
    <p:embeddedFont>
      <p:font typeface="Frutiger-Roman" panose="020B0604020202020204"/>
      <p:regular r:id="rId32"/>
    </p:embeddedFont>
    <p:embeddedFont>
      <p:font typeface="Frutiger-Black" panose="020B0604020202020204"/>
      <p:regular r:id="rId33"/>
    </p:embeddedFont>
    <p:embeddedFont>
      <p:font typeface="Frutiger-Light" panose="020B0604020202020204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Frutiger-Bold" panose="020B0604020202020204"/>
      <p:regular r:id="rId39"/>
    </p:embeddedFont>
  </p:embeddedFontLst>
  <p:defaultTextStyle>
    <a:defPPr>
      <a:defRPr lang="en-US"/>
    </a:defPPr>
    <a:lvl1pPr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341313" indent="1158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684213" indent="2301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027113" indent="3444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370013" indent="4587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0000"/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5" autoAdjust="0"/>
    <p:restoredTop sz="73588" autoAdjust="0"/>
  </p:normalViewPr>
  <p:slideViewPr>
    <p:cSldViewPr snapToGrid="0">
      <p:cViewPr varScale="1">
        <p:scale>
          <a:sx n="113" d="100"/>
          <a:sy n="113" d="100"/>
        </p:scale>
        <p:origin x="2412" y="96"/>
      </p:cViewPr>
      <p:guideLst>
        <p:guide orient="horz" pos="16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78.250\Public\WINWORD-ALL_FILES\PIN\PIN%20project\Annual%20report\2017\Indicator%2011th%20PIN%20annual%20Report%2005%2024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788007151899E-2"/>
          <c:y val="1.6404399649110453E-2"/>
          <c:w val="0.88718391407715347"/>
          <c:h val="0.82505763210321603"/>
        </c:manualLayout>
      </c:layout>
      <c:lineChart>
        <c:grouping val="standard"/>
        <c:varyColors val="0"/>
        <c:ser>
          <c:idx val="0"/>
          <c:order val="0"/>
          <c:tx>
            <c:strRef>
              <c:f>'[Indicator 11th PIN annual Report 05 24.xlsx]Annual % change EU'!$A$15</c:f>
              <c:strCache>
                <c:ptCount val="1"/>
                <c:pt idx="0">
                  <c:v>EU28 real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'[Indicator 11th PIN annual Report 05 24.xlsx]Annual % change EU'!$B$14:$L$14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strCache>
            </c:strRef>
          </c:cat>
          <c:val>
            <c:numRef>
              <c:f>'[Indicator 11th PIN annual Report 05 24.xlsx]Annual % change EU'!$B$15:$L$15</c:f>
              <c:numCache>
                <c:formatCode>0.0%</c:formatCode>
                <c:ptCount val="11"/>
                <c:pt idx="0">
                  <c:v>0</c:v>
                </c:pt>
                <c:pt idx="1">
                  <c:v>-2.5035606899825921E-2</c:v>
                </c:pt>
                <c:pt idx="2">
                  <c:v>-0.10485203354961226</c:v>
                </c:pt>
                <c:pt idx="3">
                  <c:v>-0.17629371736034183</c:v>
                </c:pt>
                <c:pt idx="4">
                  <c:v>-0.17645197024845705</c:v>
                </c:pt>
                <c:pt idx="5">
                  <c:v>-0.17107137205253997</c:v>
                </c:pt>
                <c:pt idx="6">
                  <c:v>-0.18635860104446905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'[Indicator 11th PIN annual Report 05 24.xlsx]Annual % change EU'!$A$16</c:f>
              <c:strCache>
                <c:ptCount val="1"/>
                <c:pt idx="0">
                  <c:v>EU28 desired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cat>
            <c:strRef>
              <c:f>'[Indicator 11th PIN annual Report 05 24.xlsx]Annual % change EU'!$B$14:$L$14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strCache>
            </c:strRef>
          </c:cat>
          <c:val>
            <c:numRef>
              <c:f>'[Indicator 11th PIN annual Report 05 24.xlsx]Annual % change EU'!$B$16:$L$16</c:f>
              <c:numCache>
                <c:formatCode>0.0%</c:formatCode>
                <c:ptCount val="11"/>
                <c:pt idx="0">
                  <c:v>0</c:v>
                </c:pt>
                <c:pt idx="1">
                  <c:v>-6.6999999999999935E-2</c:v>
                </c:pt>
                <c:pt idx="2">
                  <c:v>-0.12951099999999985</c:v>
                </c:pt>
                <c:pt idx="3">
                  <c:v>-0.18783376299999979</c:v>
                </c:pt>
                <c:pt idx="4">
                  <c:v>-0.24224890087899975</c:v>
                </c:pt>
                <c:pt idx="5">
                  <c:v>-0.29301822452010678</c:v>
                </c:pt>
                <c:pt idx="6">
                  <c:v>-0.34038600347725961</c:v>
                </c:pt>
                <c:pt idx="7" formatCode="0%">
                  <c:v>-0.38458014124428302</c:v>
                </c:pt>
                <c:pt idx="8" formatCode="0%">
                  <c:v>-0.42581327178091621</c:v>
                </c:pt>
                <c:pt idx="9" formatCode="0%">
                  <c:v>-0.46428378257159475</c:v>
                </c:pt>
                <c:pt idx="10" formatCode="0%">
                  <c:v>-0.50017676913929787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217656"/>
        <c:axId val="138218440"/>
      </c:lineChart>
      <c:catAx>
        <c:axId val="138217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138218440"/>
        <c:crosses val="autoZero"/>
        <c:auto val="1"/>
        <c:lblAlgn val="ctr"/>
        <c:lblOffset val="100"/>
        <c:noMultiLvlLbl val="0"/>
      </c:catAx>
      <c:valAx>
        <c:axId val="138218440"/>
        <c:scaling>
          <c:orientation val="minMax"/>
          <c:min val="-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138217656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751953683486606E-2"/>
          <c:y val="2.1461379769390738E-2"/>
          <c:w val="0.91678825688273824"/>
          <c:h val="0.928844561096529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24.xlsx]1. Road deaths 2001-2016'!$K$51:$K$82</c:f>
              <c:strCache>
                <c:ptCount val="32"/>
                <c:pt idx="0">
                  <c:v>LT</c:v>
                </c:pt>
                <c:pt idx="1">
                  <c:v>CY</c:v>
                </c:pt>
                <c:pt idx="2">
                  <c:v>CZ</c:v>
                </c:pt>
                <c:pt idx="3">
                  <c:v>LV</c:v>
                </c:pt>
                <c:pt idx="4">
                  <c:v>CH</c:v>
                </c:pt>
                <c:pt idx="5">
                  <c:v>BE*</c:v>
                </c:pt>
                <c:pt idx="6">
                  <c:v>HR</c:v>
                </c:pt>
                <c:pt idx="7">
                  <c:v>SK*</c:v>
                </c:pt>
                <c:pt idx="8">
                  <c:v>LU</c:v>
                </c:pt>
                <c:pt idx="9">
                  <c:v>AT</c:v>
                </c:pt>
                <c:pt idx="10">
                  <c:v>FI*</c:v>
                </c:pt>
                <c:pt idx="11">
                  <c:v>HU</c:v>
                </c:pt>
                <c:pt idx="12">
                  <c:v>DE*</c:v>
                </c:pt>
                <c:pt idx="13">
                  <c:v>PT*</c:v>
                </c:pt>
                <c:pt idx="14">
                  <c:v>IT*</c:v>
                </c:pt>
                <c:pt idx="15">
                  <c:v>BG</c:v>
                </c:pt>
                <c:pt idx="16">
                  <c:v>FR*</c:v>
                </c:pt>
                <c:pt idx="17">
                  <c:v>RO</c:v>
                </c:pt>
                <c:pt idx="18">
                  <c:v>RS*</c:v>
                </c:pt>
                <c:pt idx="19">
                  <c:v>NL</c:v>
                </c:pt>
                <c:pt idx="20">
                  <c:v>EL*</c:v>
                </c:pt>
                <c:pt idx="21">
                  <c:v>PL</c:v>
                </c:pt>
                <c:pt idx="22">
                  <c:v>IL</c:v>
                </c:pt>
                <c:pt idx="23">
                  <c:v>UK**</c:v>
                </c:pt>
                <c:pt idx="24">
                  <c:v>SE</c:v>
                </c:pt>
                <c:pt idx="25">
                  <c:v>EE*</c:v>
                </c:pt>
                <c:pt idx="26">
                  <c:v>SI</c:v>
                </c:pt>
                <c:pt idx="27">
                  <c:v>ES*</c:v>
                </c:pt>
                <c:pt idx="28">
                  <c:v>NO</c:v>
                </c:pt>
                <c:pt idx="29">
                  <c:v>IE*</c:v>
                </c:pt>
                <c:pt idx="30">
                  <c:v>DK</c:v>
                </c:pt>
                <c:pt idx="31">
                  <c:v>MT</c:v>
                </c:pt>
              </c:strCache>
            </c:strRef>
          </c:cat>
          <c:val>
            <c:numRef>
              <c:f>'[Indicator 11th PIN annual Report 05 24.xlsx]1. Road deaths 2001-2016'!$L$51:$L$82</c:f>
              <c:numCache>
                <c:formatCode>0.0%</c:formatCode>
                <c:ptCount val="32"/>
                <c:pt idx="0">
                  <c:v>-0.2231404958677686</c:v>
                </c:pt>
                <c:pt idx="1">
                  <c:v>-0.19298245614035087</c:v>
                </c:pt>
                <c:pt idx="2">
                  <c:v>-0.17096336499321574</c:v>
                </c:pt>
                <c:pt idx="3">
                  <c:v>-0.15957446808510639</c:v>
                </c:pt>
                <c:pt idx="4">
                  <c:v>-0.14624505928853754</c:v>
                </c:pt>
              </c:numCache>
            </c:numRef>
          </c:val>
        </c:ser>
        <c:ser>
          <c:idx val="1"/>
          <c:order val="1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24.xlsx]1. Road deaths 2001-2016'!$K$51:$K$82</c:f>
              <c:strCache>
                <c:ptCount val="32"/>
                <c:pt idx="0">
                  <c:v>LT</c:v>
                </c:pt>
                <c:pt idx="1">
                  <c:v>CY</c:v>
                </c:pt>
                <c:pt idx="2">
                  <c:v>CZ</c:v>
                </c:pt>
                <c:pt idx="3">
                  <c:v>LV</c:v>
                </c:pt>
                <c:pt idx="4">
                  <c:v>CH</c:v>
                </c:pt>
                <c:pt idx="5">
                  <c:v>BE*</c:v>
                </c:pt>
                <c:pt idx="6">
                  <c:v>HR</c:v>
                </c:pt>
                <c:pt idx="7">
                  <c:v>SK*</c:v>
                </c:pt>
                <c:pt idx="8">
                  <c:v>LU</c:v>
                </c:pt>
                <c:pt idx="9">
                  <c:v>AT</c:v>
                </c:pt>
                <c:pt idx="10">
                  <c:v>FI*</c:v>
                </c:pt>
                <c:pt idx="11">
                  <c:v>HU</c:v>
                </c:pt>
                <c:pt idx="12">
                  <c:v>DE*</c:v>
                </c:pt>
                <c:pt idx="13">
                  <c:v>PT*</c:v>
                </c:pt>
                <c:pt idx="14">
                  <c:v>IT*</c:v>
                </c:pt>
                <c:pt idx="15">
                  <c:v>BG</c:v>
                </c:pt>
                <c:pt idx="16">
                  <c:v>FR*</c:v>
                </c:pt>
                <c:pt idx="17">
                  <c:v>RO</c:v>
                </c:pt>
                <c:pt idx="18">
                  <c:v>RS*</c:v>
                </c:pt>
                <c:pt idx="19">
                  <c:v>NL</c:v>
                </c:pt>
                <c:pt idx="20">
                  <c:v>EL*</c:v>
                </c:pt>
                <c:pt idx="21">
                  <c:v>PL</c:v>
                </c:pt>
                <c:pt idx="22">
                  <c:v>IL</c:v>
                </c:pt>
                <c:pt idx="23">
                  <c:v>UK**</c:v>
                </c:pt>
                <c:pt idx="24">
                  <c:v>SE</c:v>
                </c:pt>
                <c:pt idx="25">
                  <c:v>EE*</c:v>
                </c:pt>
                <c:pt idx="26">
                  <c:v>SI</c:v>
                </c:pt>
                <c:pt idx="27">
                  <c:v>ES*</c:v>
                </c:pt>
                <c:pt idx="28">
                  <c:v>NO</c:v>
                </c:pt>
                <c:pt idx="29">
                  <c:v>IE*</c:v>
                </c:pt>
                <c:pt idx="30">
                  <c:v>DK</c:v>
                </c:pt>
                <c:pt idx="31">
                  <c:v>MT</c:v>
                </c:pt>
              </c:strCache>
            </c:strRef>
          </c:cat>
          <c:val>
            <c:numRef>
              <c:f>'[Indicator 11th PIN annual Report 05 24.xlsx]1. Road deaths 2001-2016'!$M$51:$M$82</c:f>
              <c:numCache>
                <c:formatCode>General</c:formatCode>
                <c:ptCount val="32"/>
                <c:pt idx="5" formatCode="0.0%">
                  <c:v>-0.12568306010928962</c:v>
                </c:pt>
                <c:pt idx="6" formatCode="0.0%">
                  <c:v>-0.11781609195402298</c:v>
                </c:pt>
                <c:pt idx="7" formatCode="0.0%">
                  <c:v>-0.11678832116788321</c:v>
                </c:pt>
                <c:pt idx="8" formatCode="0.0%">
                  <c:v>-0.1111111111111111</c:v>
                </c:pt>
                <c:pt idx="9" formatCode="0.0%">
                  <c:v>-9.8121085594989568E-2</c:v>
                </c:pt>
                <c:pt idx="10" formatCode="0.0%">
                  <c:v>-7.407407407407407E-2</c:v>
                </c:pt>
                <c:pt idx="11" formatCode="0.0%">
                  <c:v>-7.2981366459627328E-2</c:v>
                </c:pt>
                <c:pt idx="12" formatCode="0.0%">
                  <c:v>-7.0829719572130675E-2</c:v>
                </c:pt>
              </c:numCache>
            </c:numRef>
          </c:val>
        </c:ser>
        <c:ser>
          <c:idx val="2"/>
          <c:order val="2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24.xlsx]1. Road deaths 2001-2016'!$K$51:$K$82</c:f>
              <c:strCache>
                <c:ptCount val="32"/>
                <c:pt idx="0">
                  <c:v>LT</c:v>
                </c:pt>
                <c:pt idx="1">
                  <c:v>CY</c:v>
                </c:pt>
                <c:pt idx="2">
                  <c:v>CZ</c:v>
                </c:pt>
                <c:pt idx="3">
                  <c:v>LV</c:v>
                </c:pt>
                <c:pt idx="4">
                  <c:v>CH</c:v>
                </c:pt>
                <c:pt idx="5">
                  <c:v>BE*</c:v>
                </c:pt>
                <c:pt idx="6">
                  <c:v>HR</c:v>
                </c:pt>
                <c:pt idx="7">
                  <c:v>SK*</c:v>
                </c:pt>
                <c:pt idx="8">
                  <c:v>LU</c:v>
                </c:pt>
                <c:pt idx="9">
                  <c:v>AT</c:v>
                </c:pt>
                <c:pt idx="10">
                  <c:v>FI*</c:v>
                </c:pt>
                <c:pt idx="11">
                  <c:v>HU</c:v>
                </c:pt>
                <c:pt idx="12">
                  <c:v>DE*</c:v>
                </c:pt>
                <c:pt idx="13">
                  <c:v>PT*</c:v>
                </c:pt>
                <c:pt idx="14">
                  <c:v>IT*</c:v>
                </c:pt>
                <c:pt idx="15">
                  <c:v>BG</c:v>
                </c:pt>
                <c:pt idx="16">
                  <c:v>FR*</c:v>
                </c:pt>
                <c:pt idx="17">
                  <c:v>RO</c:v>
                </c:pt>
                <c:pt idx="18">
                  <c:v>RS*</c:v>
                </c:pt>
                <c:pt idx="19">
                  <c:v>NL</c:v>
                </c:pt>
                <c:pt idx="20">
                  <c:v>EL*</c:v>
                </c:pt>
                <c:pt idx="21">
                  <c:v>PL</c:v>
                </c:pt>
                <c:pt idx="22">
                  <c:v>IL</c:v>
                </c:pt>
                <c:pt idx="23">
                  <c:v>UK**</c:v>
                </c:pt>
                <c:pt idx="24">
                  <c:v>SE</c:v>
                </c:pt>
                <c:pt idx="25">
                  <c:v>EE*</c:v>
                </c:pt>
                <c:pt idx="26">
                  <c:v>SI</c:v>
                </c:pt>
                <c:pt idx="27">
                  <c:v>ES*</c:v>
                </c:pt>
                <c:pt idx="28">
                  <c:v>NO</c:v>
                </c:pt>
                <c:pt idx="29">
                  <c:v>IE*</c:v>
                </c:pt>
                <c:pt idx="30">
                  <c:v>DK</c:v>
                </c:pt>
                <c:pt idx="31">
                  <c:v>MT</c:v>
                </c:pt>
              </c:strCache>
            </c:strRef>
          </c:cat>
          <c:val>
            <c:numRef>
              <c:f>'[Indicator 11th PIN annual Report 05 24.xlsx]1. Road deaths 2001-2016'!$N$51:$N$82</c:f>
              <c:numCache>
                <c:formatCode>General</c:formatCode>
                <c:ptCount val="32"/>
                <c:pt idx="13" formatCode="0.0%">
                  <c:v>-4.7217537942664416E-2</c:v>
                </c:pt>
                <c:pt idx="14" formatCode="0.0%">
                  <c:v>-4.6091015169194866E-2</c:v>
                </c:pt>
              </c:numCache>
            </c:numRef>
          </c:val>
        </c:ser>
        <c:ser>
          <c:idx val="3"/>
          <c:order val="3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24.xlsx]1. Road deaths 2001-2016'!$K$51:$K$82</c:f>
              <c:strCache>
                <c:ptCount val="32"/>
                <c:pt idx="0">
                  <c:v>LT</c:v>
                </c:pt>
                <c:pt idx="1">
                  <c:v>CY</c:v>
                </c:pt>
                <c:pt idx="2">
                  <c:v>CZ</c:v>
                </c:pt>
                <c:pt idx="3">
                  <c:v>LV</c:v>
                </c:pt>
                <c:pt idx="4">
                  <c:v>CH</c:v>
                </c:pt>
                <c:pt idx="5">
                  <c:v>BE*</c:v>
                </c:pt>
                <c:pt idx="6">
                  <c:v>HR</c:v>
                </c:pt>
                <c:pt idx="7">
                  <c:v>SK*</c:v>
                </c:pt>
                <c:pt idx="8">
                  <c:v>LU</c:v>
                </c:pt>
                <c:pt idx="9">
                  <c:v>AT</c:v>
                </c:pt>
                <c:pt idx="10">
                  <c:v>FI*</c:v>
                </c:pt>
                <c:pt idx="11">
                  <c:v>HU</c:v>
                </c:pt>
                <c:pt idx="12">
                  <c:v>DE*</c:v>
                </c:pt>
                <c:pt idx="13">
                  <c:v>PT*</c:v>
                </c:pt>
                <c:pt idx="14">
                  <c:v>IT*</c:v>
                </c:pt>
                <c:pt idx="15">
                  <c:v>BG</c:v>
                </c:pt>
                <c:pt idx="16">
                  <c:v>FR*</c:v>
                </c:pt>
                <c:pt idx="17">
                  <c:v>RO</c:v>
                </c:pt>
                <c:pt idx="18">
                  <c:v>RS*</c:v>
                </c:pt>
                <c:pt idx="19">
                  <c:v>NL</c:v>
                </c:pt>
                <c:pt idx="20">
                  <c:v>EL*</c:v>
                </c:pt>
                <c:pt idx="21">
                  <c:v>PL</c:v>
                </c:pt>
                <c:pt idx="22">
                  <c:v>IL</c:v>
                </c:pt>
                <c:pt idx="23">
                  <c:v>UK**</c:v>
                </c:pt>
                <c:pt idx="24">
                  <c:v>SE</c:v>
                </c:pt>
                <c:pt idx="25">
                  <c:v>EE*</c:v>
                </c:pt>
                <c:pt idx="26">
                  <c:v>SI</c:v>
                </c:pt>
                <c:pt idx="27">
                  <c:v>ES*</c:v>
                </c:pt>
                <c:pt idx="28">
                  <c:v>NO</c:v>
                </c:pt>
                <c:pt idx="29">
                  <c:v>IE*</c:v>
                </c:pt>
                <c:pt idx="30">
                  <c:v>DK</c:v>
                </c:pt>
                <c:pt idx="31">
                  <c:v>MT</c:v>
                </c:pt>
              </c:strCache>
            </c:strRef>
          </c:cat>
          <c:val>
            <c:numRef>
              <c:f>'[Indicator 11th PIN annual Report 05 24.xlsx]1. Road deaths 2001-2016'!$O$51:$O$82</c:f>
              <c:numCache>
                <c:formatCode>General</c:formatCode>
                <c:ptCount val="32"/>
                <c:pt idx="15" formatCode="0.0%">
                  <c:v>-8.4745762711864406E-3</c:v>
                </c:pt>
                <c:pt idx="16" formatCode="0.0%">
                  <c:v>2.3114706732158337E-3</c:v>
                </c:pt>
                <c:pt idx="17" formatCode="0.0%">
                  <c:v>1.0565240359218173E-2</c:v>
                </c:pt>
                <c:pt idx="18" formatCode="0.0%">
                  <c:v>1.335559265442404E-2</c:v>
                </c:pt>
                <c:pt idx="19" formatCode="0.0%">
                  <c:v>1.4516129032258065E-2</c:v>
                </c:pt>
                <c:pt idx="20" formatCode="0.0%">
                  <c:v>1.7654476670870115E-2</c:v>
                </c:pt>
                <c:pt idx="21" formatCode="0.0%">
                  <c:v>2.9952348536419333E-2</c:v>
                </c:pt>
                <c:pt idx="22" formatCode="0.0%">
                  <c:v>4.0372670807453416E-2</c:v>
                </c:pt>
                <c:pt idx="23" formatCode="0.0%">
                  <c:v>4.1019955654101999E-2</c:v>
                </c:pt>
                <c:pt idx="24" formatCode="0.0%">
                  <c:v>4.2471042471042469E-2</c:v>
                </c:pt>
                <c:pt idx="25" formatCode="0.0%">
                  <c:v>5.9701492537313432E-2</c:v>
                </c:pt>
                <c:pt idx="26" formatCode="0.0%">
                  <c:v>8.3333333333333329E-2</c:v>
                </c:pt>
                <c:pt idx="27" formatCode="0.0%">
                  <c:v>8.5257548845470696E-2</c:v>
                </c:pt>
                <c:pt idx="28" formatCode="0.0%">
                  <c:v>0.15384615384615385</c:v>
                </c:pt>
                <c:pt idx="29" formatCode="0.0%">
                  <c:v>0.16049382716049382</c:v>
                </c:pt>
                <c:pt idx="30" formatCode="0.0%">
                  <c:v>0.1853932584269663</c:v>
                </c:pt>
                <c:pt idx="31" formatCode="0.0%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94"/>
        <c:axId val="138221576"/>
        <c:axId val="138222360"/>
      </c:barChart>
      <c:lineChart>
        <c:grouping val="standard"/>
        <c:varyColors val="0"/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'[Indicator 11th PIN annual Report 05 24.xlsx]1. Road deaths 2001-2016'!$K$51:$K$82</c:f>
              <c:strCache>
                <c:ptCount val="32"/>
                <c:pt idx="0">
                  <c:v>LT</c:v>
                </c:pt>
                <c:pt idx="1">
                  <c:v>CY</c:v>
                </c:pt>
                <c:pt idx="2">
                  <c:v>CZ</c:v>
                </c:pt>
                <c:pt idx="3">
                  <c:v>LV</c:v>
                </c:pt>
                <c:pt idx="4">
                  <c:v>CH</c:v>
                </c:pt>
                <c:pt idx="5">
                  <c:v>BE*</c:v>
                </c:pt>
                <c:pt idx="6">
                  <c:v>HR</c:v>
                </c:pt>
                <c:pt idx="7">
                  <c:v>SK*</c:v>
                </c:pt>
                <c:pt idx="8">
                  <c:v>LU</c:v>
                </c:pt>
                <c:pt idx="9">
                  <c:v>AT</c:v>
                </c:pt>
                <c:pt idx="10">
                  <c:v>FI*</c:v>
                </c:pt>
                <c:pt idx="11">
                  <c:v>HU</c:v>
                </c:pt>
                <c:pt idx="12">
                  <c:v>DE*</c:v>
                </c:pt>
                <c:pt idx="13">
                  <c:v>PT*</c:v>
                </c:pt>
                <c:pt idx="14">
                  <c:v>IT*</c:v>
                </c:pt>
                <c:pt idx="15">
                  <c:v>BG</c:v>
                </c:pt>
                <c:pt idx="16">
                  <c:v>FR*</c:v>
                </c:pt>
                <c:pt idx="17">
                  <c:v>RO</c:v>
                </c:pt>
                <c:pt idx="18">
                  <c:v>RS*</c:v>
                </c:pt>
                <c:pt idx="19">
                  <c:v>NL</c:v>
                </c:pt>
                <c:pt idx="20">
                  <c:v>EL*</c:v>
                </c:pt>
                <c:pt idx="21">
                  <c:v>PL</c:v>
                </c:pt>
                <c:pt idx="22">
                  <c:v>IL</c:v>
                </c:pt>
                <c:pt idx="23">
                  <c:v>UK**</c:v>
                </c:pt>
                <c:pt idx="24">
                  <c:v>SE</c:v>
                </c:pt>
                <c:pt idx="25">
                  <c:v>EE*</c:v>
                </c:pt>
                <c:pt idx="26">
                  <c:v>SI</c:v>
                </c:pt>
                <c:pt idx="27">
                  <c:v>ES*</c:v>
                </c:pt>
                <c:pt idx="28">
                  <c:v>NO</c:v>
                </c:pt>
                <c:pt idx="29">
                  <c:v>IE*</c:v>
                </c:pt>
                <c:pt idx="30">
                  <c:v>DK</c:v>
                </c:pt>
                <c:pt idx="31">
                  <c:v>MT</c:v>
                </c:pt>
              </c:strCache>
            </c:strRef>
          </c:cat>
          <c:val>
            <c:numRef>
              <c:f>'[Indicator 11th PIN annual Report 05 24.xlsx]1. Road deaths 2001-2016'!$P$51:$P$82</c:f>
              <c:numCache>
                <c:formatCode>0.0%</c:formatCode>
                <c:ptCount val="32"/>
                <c:pt idx="0">
                  <c:v>-1.8442153493699886E-2</c:v>
                </c:pt>
                <c:pt idx="1">
                  <c:v>-1.8442153493699886E-2</c:v>
                </c:pt>
                <c:pt idx="2">
                  <c:v>-1.8442153493699886E-2</c:v>
                </c:pt>
                <c:pt idx="3">
                  <c:v>-1.8442153493699886E-2</c:v>
                </c:pt>
                <c:pt idx="4">
                  <c:v>-1.8442153493699886E-2</c:v>
                </c:pt>
                <c:pt idx="5">
                  <c:v>-1.8442153493699886E-2</c:v>
                </c:pt>
                <c:pt idx="6">
                  <c:v>-1.8442153493699886E-2</c:v>
                </c:pt>
                <c:pt idx="7">
                  <c:v>-1.8442153493699886E-2</c:v>
                </c:pt>
                <c:pt idx="8">
                  <c:v>-1.8442153493699886E-2</c:v>
                </c:pt>
                <c:pt idx="9">
                  <c:v>-1.8442153493699886E-2</c:v>
                </c:pt>
                <c:pt idx="10">
                  <c:v>-1.8442153493699886E-2</c:v>
                </c:pt>
                <c:pt idx="11">
                  <c:v>-1.8442153493699886E-2</c:v>
                </c:pt>
                <c:pt idx="12">
                  <c:v>-1.8442153493699886E-2</c:v>
                </c:pt>
                <c:pt idx="13">
                  <c:v>-1.8442153493699886E-2</c:v>
                </c:pt>
                <c:pt idx="14">
                  <c:v>-1.8442153493699886E-2</c:v>
                </c:pt>
                <c:pt idx="15">
                  <c:v>-1.8442153493699886E-2</c:v>
                </c:pt>
                <c:pt idx="16">
                  <c:v>-1.8442153493699886E-2</c:v>
                </c:pt>
                <c:pt idx="17">
                  <c:v>-1.8442153493699886E-2</c:v>
                </c:pt>
                <c:pt idx="18">
                  <c:v>-1.8442153493699886E-2</c:v>
                </c:pt>
                <c:pt idx="19">
                  <c:v>-1.8442153493699886E-2</c:v>
                </c:pt>
                <c:pt idx="20">
                  <c:v>-1.8442153493699886E-2</c:v>
                </c:pt>
                <c:pt idx="21">
                  <c:v>-1.8442153493699886E-2</c:v>
                </c:pt>
                <c:pt idx="22">
                  <c:v>-1.8442153493699886E-2</c:v>
                </c:pt>
                <c:pt idx="23">
                  <c:v>-1.8442153493699886E-2</c:v>
                </c:pt>
                <c:pt idx="24">
                  <c:v>-1.8442153493699886E-2</c:v>
                </c:pt>
                <c:pt idx="25">
                  <c:v>-1.8442153493699886E-2</c:v>
                </c:pt>
                <c:pt idx="26">
                  <c:v>-1.8442153493699886E-2</c:v>
                </c:pt>
                <c:pt idx="27">
                  <c:v>-1.8442153493699886E-2</c:v>
                </c:pt>
                <c:pt idx="28">
                  <c:v>-1.8442153493699886E-2</c:v>
                </c:pt>
                <c:pt idx="29">
                  <c:v>-1.8442153493699886E-2</c:v>
                </c:pt>
                <c:pt idx="30">
                  <c:v>-1.8442153493699886E-2</c:v>
                </c:pt>
                <c:pt idx="31">
                  <c:v>-1.8442153493699886E-2</c:v>
                </c:pt>
              </c:numCache>
            </c:numRef>
          </c:val>
          <c:smooth val="0"/>
        </c:ser>
        <c:ser>
          <c:idx val="5"/>
          <c:order val="5"/>
          <c:spPr>
            <a:ln w="28575" cap="rnd">
              <a:solidFill>
                <a:schemeClr val="accent5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'[Indicator 11th PIN annual Report 05 24.xlsx]1. Road deaths 2001-2016'!$K$51:$K$82</c:f>
              <c:strCache>
                <c:ptCount val="32"/>
                <c:pt idx="0">
                  <c:v>LT</c:v>
                </c:pt>
                <c:pt idx="1">
                  <c:v>CY</c:v>
                </c:pt>
                <c:pt idx="2">
                  <c:v>CZ</c:v>
                </c:pt>
                <c:pt idx="3">
                  <c:v>LV</c:v>
                </c:pt>
                <c:pt idx="4">
                  <c:v>CH</c:v>
                </c:pt>
                <c:pt idx="5">
                  <c:v>BE*</c:v>
                </c:pt>
                <c:pt idx="6">
                  <c:v>HR</c:v>
                </c:pt>
                <c:pt idx="7">
                  <c:v>SK*</c:v>
                </c:pt>
                <c:pt idx="8">
                  <c:v>LU</c:v>
                </c:pt>
                <c:pt idx="9">
                  <c:v>AT</c:v>
                </c:pt>
                <c:pt idx="10">
                  <c:v>FI*</c:v>
                </c:pt>
                <c:pt idx="11">
                  <c:v>HU</c:v>
                </c:pt>
                <c:pt idx="12">
                  <c:v>DE*</c:v>
                </c:pt>
                <c:pt idx="13">
                  <c:v>PT*</c:v>
                </c:pt>
                <c:pt idx="14">
                  <c:v>IT*</c:v>
                </c:pt>
                <c:pt idx="15">
                  <c:v>BG</c:v>
                </c:pt>
                <c:pt idx="16">
                  <c:v>FR*</c:v>
                </c:pt>
                <c:pt idx="17">
                  <c:v>RO</c:v>
                </c:pt>
                <c:pt idx="18">
                  <c:v>RS*</c:v>
                </c:pt>
                <c:pt idx="19">
                  <c:v>NL</c:v>
                </c:pt>
                <c:pt idx="20">
                  <c:v>EL*</c:v>
                </c:pt>
                <c:pt idx="21">
                  <c:v>PL</c:v>
                </c:pt>
                <c:pt idx="22">
                  <c:v>IL</c:v>
                </c:pt>
                <c:pt idx="23">
                  <c:v>UK**</c:v>
                </c:pt>
                <c:pt idx="24">
                  <c:v>SE</c:v>
                </c:pt>
                <c:pt idx="25">
                  <c:v>EE*</c:v>
                </c:pt>
                <c:pt idx="26">
                  <c:v>SI</c:v>
                </c:pt>
                <c:pt idx="27">
                  <c:v>ES*</c:v>
                </c:pt>
                <c:pt idx="28">
                  <c:v>NO</c:v>
                </c:pt>
                <c:pt idx="29">
                  <c:v>IE*</c:v>
                </c:pt>
                <c:pt idx="30">
                  <c:v>DK</c:v>
                </c:pt>
                <c:pt idx="31">
                  <c:v>MT</c:v>
                </c:pt>
              </c:strCache>
            </c:strRef>
          </c:cat>
          <c:val>
            <c:numRef>
              <c:f>'[Indicator 11th PIN annual Report 05 24.xlsx]1. Road deaths 2001-2016'!$Q$51:$Q$82</c:f>
              <c:numCache>
                <c:formatCode>0.0%</c:formatCode>
                <c:ptCount val="32"/>
                <c:pt idx="0">
                  <c:v>-6.7000000000000004E-2</c:v>
                </c:pt>
                <c:pt idx="1">
                  <c:v>-6.7000000000000004E-2</c:v>
                </c:pt>
                <c:pt idx="2">
                  <c:v>-6.7000000000000004E-2</c:v>
                </c:pt>
                <c:pt idx="3">
                  <c:v>-6.7000000000000004E-2</c:v>
                </c:pt>
                <c:pt idx="4">
                  <c:v>-6.7000000000000004E-2</c:v>
                </c:pt>
                <c:pt idx="5">
                  <c:v>-6.7000000000000004E-2</c:v>
                </c:pt>
                <c:pt idx="6">
                  <c:v>-6.7000000000000004E-2</c:v>
                </c:pt>
                <c:pt idx="7">
                  <c:v>-6.7000000000000004E-2</c:v>
                </c:pt>
                <c:pt idx="8">
                  <c:v>-6.7000000000000004E-2</c:v>
                </c:pt>
                <c:pt idx="9">
                  <c:v>-6.7000000000000004E-2</c:v>
                </c:pt>
                <c:pt idx="10">
                  <c:v>-6.7000000000000004E-2</c:v>
                </c:pt>
                <c:pt idx="11">
                  <c:v>-6.7000000000000004E-2</c:v>
                </c:pt>
                <c:pt idx="12">
                  <c:v>-6.7000000000000004E-2</c:v>
                </c:pt>
                <c:pt idx="13">
                  <c:v>-6.7000000000000004E-2</c:v>
                </c:pt>
                <c:pt idx="14">
                  <c:v>-6.7000000000000004E-2</c:v>
                </c:pt>
                <c:pt idx="15">
                  <c:v>-6.7000000000000004E-2</c:v>
                </c:pt>
                <c:pt idx="16">
                  <c:v>-6.7000000000000004E-2</c:v>
                </c:pt>
                <c:pt idx="17">
                  <c:v>-6.7000000000000004E-2</c:v>
                </c:pt>
                <c:pt idx="18">
                  <c:v>-6.7000000000000004E-2</c:v>
                </c:pt>
                <c:pt idx="19">
                  <c:v>-6.7000000000000004E-2</c:v>
                </c:pt>
                <c:pt idx="20">
                  <c:v>-6.7000000000000004E-2</c:v>
                </c:pt>
                <c:pt idx="21">
                  <c:v>-6.7000000000000004E-2</c:v>
                </c:pt>
                <c:pt idx="22">
                  <c:v>-6.7000000000000004E-2</c:v>
                </c:pt>
                <c:pt idx="23">
                  <c:v>-6.7000000000000004E-2</c:v>
                </c:pt>
                <c:pt idx="24">
                  <c:v>-6.7000000000000004E-2</c:v>
                </c:pt>
                <c:pt idx="25">
                  <c:v>-6.7000000000000004E-2</c:v>
                </c:pt>
                <c:pt idx="26">
                  <c:v>-6.7000000000000004E-2</c:v>
                </c:pt>
                <c:pt idx="27">
                  <c:v>-6.7000000000000004E-2</c:v>
                </c:pt>
                <c:pt idx="28">
                  <c:v>-6.7000000000000004E-2</c:v>
                </c:pt>
                <c:pt idx="29">
                  <c:v>-6.7000000000000004E-2</c:v>
                </c:pt>
                <c:pt idx="30">
                  <c:v>-6.7000000000000004E-2</c:v>
                </c:pt>
                <c:pt idx="31">
                  <c:v>-6.7000000000000004E-2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21576"/>
        <c:axId val="138222360"/>
      </c:lineChart>
      <c:catAx>
        <c:axId val="138221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8222360"/>
        <c:crosses val="autoZero"/>
        <c:auto val="1"/>
        <c:lblAlgn val="ctr"/>
        <c:lblOffset val="100"/>
        <c:noMultiLvlLbl val="0"/>
      </c:catAx>
      <c:valAx>
        <c:axId val="138222360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138221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598786857171664E-2"/>
          <c:y val="4.1116149890945787E-2"/>
          <c:w val="0.93203449392561599"/>
          <c:h val="0.84365086719965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'[Indicator 11th PIN annual Report 05 24.xlsx]Deaths per mln.'!$N$7</c:f>
              <c:strCache>
                <c:ptCount val="1"/>
                <c:pt idx="0">
                  <c:v>Deaths per mln. 2010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mln.'!$N$8:$N$39</c:f>
              <c:numCache>
                <c:formatCode>0.0</c:formatCode>
                <c:ptCount val="32"/>
                <c:pt idx="0">
                  <c:v>43.225895028178137</c:v>
                </c:pt>
                <c:pt idx="1">
                  <c:v>41.999505253534444</c:v>
                </c:pt>
                <c:pt idx="2">
                  <c:v>28.477577975569663</c:v>
                </c:pt>
                <c:pt idx="3">
                  <c:v>30.475027938241819</c:v>
                </c:pt>
                <c:pt idx="4">
                  <c:v>46.07264155954627</c:v>
                </c:pt>
                <c:pt idx="5">
                  <c:v>38.612393649250684</c:v>
                </c:pt>
                <c:pt idx="6">
                  <c:v>46</c:v>
                </c:pt>
                <c:pt idx="7">
                  <c:v>44.632020361003001</c:v>
                </c:pt>
                <c:pt idx="8">
                  <c:v>53.305662001360005</c:v>
                </c:pt>
                <c:pt idx="9">
                  <c:v>46.599264786694064</c:v>
                </c:pt>
                <c:pt idx="10">
                  <c:v>65.486669845150928</c:v>
                </c:pt>
                <c:pt idx="11">
                  <c:v>50.827564311350976</c:v>
                </c:pt>
                <c:pt idx="12">
                  <c:v>65.908165567998239</c:v>
                </c:pt>
                <c:pt idx="13">
                  <c:v>36.229521263106029</c:v>
                </c:pt>
                <c:pt idx="14">
                  <c:v>63.60208800301632</c:v>
                </c:pt>
                <c:pt idx="15">
                  <c:v>69.504816029925792</c:v>
                </c:pt>
                <c:pt idx="16">
                  <c:v>59.251925687584844</c:v>
                </c:pt>
                <c:pt idx="17">
                  <c:v>73.247552310960273</c:v>
                </c:pt>
                <c:pt idx="18">
                  <c:v>63.736640202682516</c:v>
                </c:pt>
                <c:pt idx="19">
                  <c:v>88.617946846066459</c:v>
                </c:pt>
                <c:pt idx="20">
                  <c:v>76.657737920002205</c:v>
                </c:pt>
                <c:pt idx="21">
                  <c:v>77.583705761258983</c:v>
                </c:pt>
                <c:pt idx="22">
                  <c:v>73.89415401379064</c:v>
                </c:pt>
                <c:pt idx="23">
                  <c:v>67.416520760380195</c:v>
                </c:pt>
                <c:pt idx="24">
                  <c:v>95.163043893397017</c:v>
                </c:pt>
                <c:pt idx="25">
                  <c:v>99.004217440220387</c:v>
                </c:pt>
                <c:pt idx="26">
                  <c:v>112.48698530945009</c:v>
                </c:pt>
                <c:pt idx="27">
                  <c:v>102.36503581374531</c:v>
                </c:pt>
                <c:pt idx="28">
                  <c:v>102.80574806744058</c:v>
                </c:pt>
                <c:pt idx="29">
                  <c:v>90.328339407914157</c:v>
                </c:pt>
                <c:pt idx="30">
                  <c:v>117.12427338727095</c:v>
                </c:pt>
                <c:pt idx="31">
                  <c:v>104.55732503557779</c:v>
                </c:pt>
              </c:numCache>
            </c:numRef>
          </c:val>
        </c:ser>
        <c:ser>
          <c:idx val="2"/>
          <c:order val="2"/>
          <c:tx>
            <c:strRef>
              <c:f>'[Indicator 11th PIN annual Report 05 24.xlsx]Deaths per mln.'!$P$7</c:f>
              <c:strCache>
                <c:ptCount val="1"/>
                <c:pt idx="0">
                  <c:v>Deaths per mln. 2016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mln.'!$P$8:$P$39</c:f>
              <c:numCache>
                <c:formatCode>0.0</c:formatCode>
                <c:ptCount val="32"/>
                <c:pt idx="0">
                  <c:v>25.891904176939519</c:v>
                </c:pt>
                <c:pt idx="1">
                  <c:v>25.945341333787535</c:v>
                </c:pt>
                <c:pt idx="2">
                  <c:v>27.408337636611531</c:v>
                </c:pt>
                <c:pt idx="3">
                  <c:v>28.723257622415375</c:v>
                </c:pt>
              </c:numCache>
            </c:numRef>
          </c:val>
        </c:ser>
        <c:ser>
          <c:idx val="3"/>
          <c:order val="3"/>
          <c:tx>
            <c:strRef>
              <c:f>'[Indicator 11th PIN annual Report 05 24.xlsx]Deaths per mln.'!$Q$7</c:f>
              <c:strCache>
                <c:ptCount val="1"/>
                <c:pt idx="0">
                  <c:v>Deaths per mln. 2016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mln.'!$Q$8:$Q$39</c:f>
              <c:numCache>
                <c:formatCode>General</c:formatCode>
                <c:ptCount val="32"/>
                <c:pt idx="4" formatCode="0.0">
                  <c:v>36.970513474876086</c:v>
                </c:pt>
                <c:pt idx="5" formatCode="0.0">
                  <c:v>37.045500591314507</c:v>
                </c:pt>
                <c:pt idx="6" formatCode="0.0">
                  <c:v>38.814928105483915</c:v>
                </c:pt>
                <c:pt idx="7" formatCode="0.0">
                  <c:v>39.11784036415861</c:v>
                </c:pt>
                <c:pt idx="8" formatCode="0.0">
                  <c:v>39.471625457040723</c:v>
                </c:pt>
                <c:pt idx="9" formatCode="0.0">
                  <c:v>39.512599475070914</c:v>
                </c:pt>
              </c:numCache>
            </c:numRef>
          </c:val>
        </c:ser>
        <c:ser>
          <c:idx val="4"/>
          <c:order val="4"/>
          <c:tx>
            <c:strRef>
              <c:f>'[Indicator 11th PIN annual Report 05 24.xlsx]Deaths per mln.'!$R$7</c:f>
              <c:strCache>
                <c:ptCount val="1"/>
                <c:pt idx="0">
                  <c:v>Deaths per mln. 2016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mln.'!$R$8:$R$39</c:f>
              <c:numCache>
                <c:formatCode>General</c:formatCode>
                <c:ptCount val="32"/>
                <c:pt idx="10" formatCode="0.0">
                  <c:v>44.598002451784396</c:v>
                </c:pt>
                <c:pt idx="11" formatCode="0.0">
                  <c:v>45.559680630283559</c:v>
                </c:pt>
                <c:pt idx="12" formatCode="0.0">
                  <c:v>49.652484331020702</c:v>
                </c:pt>
                <c:pt idx="13" formatCode="0.0">
                  <c:v>50.644217466269801</c:v>
                </c:pt>
                <c:pt idx="14" formatCode="0.0">
                  <c:v>53.484758670802144</c:v>
                </c:pt>
                <c:pt idx="15" formatCode="0.0">
                  <c:v>53.902090166460368</c:v>
                </c:pt>
                <c:pt idx="16" formatCode="0.0">
                  <c:v>53.953663681737218</c:v>
                </c:pt>
                <c:pt idx="17" formatCode="0.0">
                  <c:v>54.224884742649877</c:v>
                </c:pt>
                <c:pt idx="18" formatCode="0.0">
                  <c:v>55.531549729370461</c:v>
                </c:pt>
                <c:pt idx="19" formatCode="0.0">
                  <c:v>57.423717926566752</c:v>
                </c:pt>
                <c:pt idx="20" formatCode="0.0">
                  <c:v>57.893603306397488</c:v>
                </c:pt>
                <c:pt idx="21" formatCode="0.0">
                  <c:v>58.180562669859384</c:v>
                </c:pt>
              </c:numCache>
            </c:numRef>
          </c:val>
        </c:ser>
        <c:ser>
          <c:idx val="5"/>
          <c:order val="5"/>
          <c:tx>
            <c:strRef>
              <c:f>'[Indicator 11th PIN annual Report 05 24.xlsx]Deaths per mln.'!$S$7</c:f>
              <c:strCache>
                <c:ptCount val="1"/>
                <c:pt idx="0">
                  <c:v>Deaths per mln. 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mln.'!$S$8:$S$39</c:f>
              <c:numCache>
                <c:formatCode>General</c:formatCode>
                <c:ptCount val="32"/>
                <c:pt idx="22" formatCode="0.0">
                  <c:v>60.729455362578754</c:v>
                </c:pt>
                <c:pt idx="23" formatCode="0.0">
                  <c:v>62.978759686617693</c:v>
                </c:pt>
                <c:pt idx="24" formatCode="0.0">
                  <c:v>65.084377741419772</c:v>
                </c:pt>
                <c:pt idx="25" formatCode="0.0">
                  <c:v>73.25799293621138</c:v>
                </c:pt>
                <c:pt idx="26" formatCode="0.0">
                  <c:v>74.834834790278848</c:v>
                </c:pt>
                <c:pt idx="27" formatCode="0.0">
                  <c:v>78.734437329261283</c:v>
                </c:pt>
              </c:numCache>
            </c:numRef>
          </c:val>
        </c:ser>
        <c:ser>
          <c:idx val="6"/>
          <c:order val="6"/>
          <c:tx>
            <c:strRef>
              <c:f>'[Indicator 11th PIN annual Report 05 24.xlsx]Deaths per mln.'!$T$7</c:f>
              <c:strCache>
                <c:ptCount val="1"/>
                <c:pt idx="0">
                  <c:v>Deaths per mln. 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3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5"/>
                </a:solidFill>
              </a:ln>
              <a:effectLst/>
            </c:spPr>
          </c:dPt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mln.'!$T$8:$T$39</c:f>
              <c:numCache>
                <c:formatCode>General</c:formatCode>
                <c:ptCount val="32"/>
                <c:pt idx="28" formatCode="0.0">
                  <c:v>80.245531009564957</c:v>
                </c:pt>
                <c:pt idx="29" formatCode="0.0">
                  <c:v>85.778418658600756</c:v>
                </c:pt>
                <c:pt idx="30" formatCode="0.0">
                  <c:v>96.811897671089341</c:v>
                </c:pt>
                <c:pt idx="31" formatCode="0.0">
                  <c:v>98.129884827386462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93"/>
        <c:axId val="189186504"/>
        <c:axId val="189186112"/>
      </c:barChart>
      <c:lineChart>
        <c:grouping val="standard"/>
        <c:varyColors val="0"/>
        <c:ser>
          <c:idx val="1"/>
          <c:order val="1"/>
          <c:tx>
            <c:strRef>
              <c:f>'[Indicator 11th PIN annual Report 05 24.xlsx]Deaths per mln.'!$O$7</c:f>
              <c:strCache>
                <c:ptCount val="1"/>
                <c:pt idx="0">
                  <c:v>EU28 2010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mln.'!$O$8:$O$39</c:f>
              <c:numCache>
                <c:formatCode>0.0</c:formatCode>
                <c:ptCount val="32"/>
                <c:pt idx="0">
                  <c:v>62.7628421217522</c:v>
                </c:pt>
                <c:pt idx="1">
                  <c:v>62.7628421217522</c:v>
                </c:pt>
                <c:pt idx="2">
                  <c:v>62.7628421217522</c:v>
                </c:pt>
                <c:pt idx="3">
                  <c:v>62.7628421217522</c:v>
                </c:pt>
                <c:pt idx="4">
                  <c:v>62.7628421217522</c:v>
                </c:pt>
                <c:pt idx="5">
                  <c:v>62.7628421217522</c:v>
                </c:pt>
                <c:pt idx="6">
                  <c:v>62.7628421217522</c:v>
                </c:pt>
                <c:pt idx="7">
                  <c:v>62.7628421217522</c:v>
                </c:pt>
                <c:pt idx="8">
                  <c:v>62.7628421217522</c:v>
                </c:pt>
                <c:pt idx="9">
                  <c:v>62.7628421217522</c:v>
                </c:pt>
                <c:pt idx="10">
                  <c:v>62.7628421217522</c:v>
                </c:pt>
                <c:pt idx="11">
                  <c:v>62.7628421217522</c:v>
                </c:pt>
                <c:pt idx="12">
                  <c:v>62.7628421217522</c:v>
                </c:pt>
                <c:pt idx="13">
                  <c:v>62.7628421217522</c:v>
                </c:pt>
                <c:pt idx="14">
                  <c:v>62.7628421217522</c:v>
                </c:pt>
                <c:pt idx="15">
                  <c:v>62.7628421217522</c:v>
                </c:pt>
                <c:pt idx="16">
                  <c:v>62.7628421217522</c:v>
                </c:pt>
                <c:pt idx="17">
                  <c:v>62.7628421217522</c:v>
                </c:pt>
                <c:pt idx="18">
                  <c:v>62.7628421217522</c:v>
                </c:pt>
                <c:pt idx="19">
                  <c:v>62.7628421217522</c:v>
                </c:pt>
                <c:pt idx="20">
                  <c:v>62.7628421217522</c:v>
                </c:pt>
                <c:pt idx="21">
                  <c:v>62.7628421217522</c:v>
                </c:pt>
                <c:pt idx="22">
                  <c:v>62.7628421217522</c:v>
                </c:pt>
                <c:pt idx="23">
                  <c:v>62.7628421217522</c:v>
                </c:pt>
                <c:pt idx="24">
                  <c:v>62.7628421217522</c:v>
                </c:pt>
                <c:pt idx="25">
                  <c:v>62.7628421217522</c:v>
                </c:pt>
                <c:pt idx="26">
                  <c:v>62.7628421217522</c:v>
                </c:pt>
                <c:pt idx="27">
                  <c:v>62.7628421217522</c:v>
                </c:pt>
                <c:pt idx="28">
                  <c:v>62.7628421217522</c:v>
                </c:pt>
                <c:pt idx="29">
                  <c:v>62.7628421217522</c:v>
                </c:pt>
                <c:pt idx="30">
                  <c:v>62.7628421217522</c:v>
                </c:pt>
                <c:pt idx="31">
                  <c:v>62.7628421217522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'[Indicator 11th PIN annual Report 05 24.xlsx]Deaths per mln.'!$U$7</c:f>
              <c:strCache>
                <c:ptCount val="1"/>
                <c:pt idx="0">
                  <c:v>EU28 2016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'[Indicator 11th PIN annual Report 05 24.xlsx]Deaths per mln.'!$M$8:$M$39</c:f>
              <c:strCache>
                <c:ptCount val="32"/>
                <c:pt idx="0">
                  <c:v>NO</c:v>
                </c:pt>
                <c:pt idx="1">
                  <c:v>CH</c:v>
                </c:pt>
                <c:pt idx="2">
                  <c:v>SE</c:v>
                </c:pt>
                <c:pt idx="3">
                  <c:v>UK**</c:v>
                </c:pt>
                <c:pt idx="4">
                  <c:v>DK</c:v>
                </c:pt>
                <c:pt idx="5">
                  <c:v>NL</c:v>
                </c:pt>
                <c:pt idx="6">
                  <c:v>IL</c:v>
                </c:pt>
                <c:pt idx="7">
                  <c:v>DE*</c:v>
                </c:pt>
                <c:pt idx="8">
                  <c:v>ES*</c:v>
                </c:pt>
                <c:pt idx="9">
                  <c:v>IE*</c:v>
                </c:pt>
                <c:pt idx="10">
                  <c:v>SK*</c:v>
                </c:pt>
                <c:pt idx="11">
                  <c:v>FI*</c:v>
                </c:pt>
                <c:pt idx="12">
                  <c:v>AT</c:v>
                </c:pt>
                <c:pt idx="13">
                  <c:v>MT</c:v>
                </c:pt>
                <c:pt idx="14">
                  <c:v>FR*</c:v>
                </c:pt>
                <c:pt idx="15">
                  <c:v>IT*</c:v>
                </c:pt>
                <c:pt idx="16">
                  <c:v>EE*</c:v>
                </c:pt>
                <c:pt idx="17">
                  <c:v>CY</c:v>
                </c:pt>
                <c:pt idx="18">
                  <c:v>LU</c:v>
                </c:pt>
                <c:pt idx="19">
                  <c:v>PT*</c:v>
                </c:pt>
                <c:pt idx="20">
                  <c:v>CZ</c:v>
                </c:pt>
                <c:pt idx="21">
                  <c:v>BE*</c:v>
                </c:pt>
                <c:pt idx="22">
                  <c:v>HU</c:v>
                </c:pt>
                <c:pt idx="23">
                  <c:v>SI</c:v>
                </c:pt>
                <c:pt idx="24">
                  <c:v>LT</c:v>
                </c:pt>
                <c:pt idx="25">
                  <c:v>HR</c:v>
                </c:pt>
                <c:pt idx="26">
                  <c:v>EL*</c:v>
                </c:pt>
                <c:pt idx="27">
                  <c:v>PL</c:v>
                </c:pt>
                <c:pt idx="28">
                  <c:v>LV</c:v>
                </c:pt>
                <c:pt idx="29">
                  <c:v>RS*</c:v>
                </c:pt>
                <c:pt idx="30">
                  <c:v>RO</c:v>
                </c:pt>
                <c:pt idx="31">
                  <c:v>BG</c:v>
                </c:pt>
              </c:strCache>
            </c:strRef>
          </c:cat>
          <c:val>
            <c:numRef>
              <c:f>'[Indicator 11th PIN annual Report 05 24.xlsx]Deaths per mln.'!$U$8:$U$39</c:f>
              <c:numCache>
                <c:formatCode>0.0</c:formatCode>
                <c:ptCount val="32"/>
                <c:pt idx="0">
                  <c:v>50.569626506099539</c:v>
                </c:pt>
                <c:pt idx="1">
                  <c:v>50.569626506099539</c:v>
                </c:pt>
                <c:pt idx="2">
                  <c:v>50.569626506099539</c:v>
                </c:pt>
                <c:pt idx="3">
                  <c:v>50.569626506099539</c:v>
                </c:pt>
                <c:pt idx="4">
                  <c:v>50.569626506099539</c:v>
                </c:pt>
                <c:pt idx="5">
                  <c:v>50.569626506099539</c:v>
                </c:pt>
                <c:pt idx="6">
                  <c:v>50.569626506099539</c:v>
                </c:pt>
                <c:pt idx="7">
                  <c:v>50.569626506099539</c:v>
                </c:pt>
                <c:pt idx="8">
                  <c:v>50.569626506099539</c:v>
                </c:pt>
                <c:pt idx="9">
                  <c:v>50.569626506099539</c:v>
                </c:pt>
                <c:pt idx="10">
                  <c:v>50.569626506099539</c:v>
                </c:pt>
                <c:pt idx="11">
                  <c:v>50.569626506099539</c:v>
                </c:pt>
                <c:pt idx="12">
                  <c:v>50.569626506099539</c:v>
                </c:pt>
                <c:pt idx="13">
                  <c:v>50.569626506099539</c:v>
                </c:pt>
                <c:pt idx="14">
                  <c:v>50.569626506099539</c:v>
                </c:pt>
                <c:pt idx="15">
                  <c:v>50.569626506099539</c:v>
                </c:pt>
                <c:pt idx="16">
                  <c:v>50.569626506099539</c:v>
                </c:pt>
                <c:pt idx="17">
                  <c:v>50.569626506099539</c:v>
                </c:pt>
                <c:pt idx="18">
                  <c:v>50.569626506099539</c:v>
                </c:pt>
                <c:pt idx="19">
                  <c:v>50.569626506099539</c:v>
                </c:pt>
                <c:pt idx="20">
                  <c:v>50.569626506099539</c:v>
                </c:pt>
                <c:pt idx="21">
                  <c:v>50.569626506099539</c:v>
                </c:pt>
                <c:pt idx="22">
                  <c:v>50.569626506099539</c:v>
                </c:pt>
                <c:pt idx="23">
                  <c:v>50.569626506099539</c:v>
                </c:pt>
                <c:pt idx="24">
                  <c:v>50.569626506099539</c:v>
                </c:pt>
                <c:pt idx="25">
                  <c:v>50.569626506099539</c:v>
                </c:pt>
                <c:pt idx="26">
                  <c:v>50.569626506099539</c:v>
                </c:pt>
                <c:pt idx="27">
                  <c:v>50.569626506099539</c:v>
                </c:pt>
                <c:pt idx="28">
                  <c:v>50.569626506099539</c:v>
                </c:pt>
                <c:pt idx="29">
                  <c:v>50.569626506099539</c:v>
                </c:pt>
                <c:pt idx="30">
                  <c:v>50.569626506099539</c:v>
                </c:pt>
                <c:pt idx="31">
                  <c:v>50.569626506099539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186504"/>
        <c:axId val="189186112"/>
      </c:lineChart>
      <c:catAx>
        <c:axId val="18918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9186112"/>
        <c:crosses val="autoZero"/>
        <c:auto val="1"/>
        <c:lblAlgn val="ctr"/>
        <c:lblOffset val="100"/>
        <c:noMultiLvlLbl val="0"/>
      </c:catAx>
      <c:valAx>
        <c:axId val="189186112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189186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0.90038</cdr:x>
      <cdr:y>0.76036</cdr:y>
    </cdr:from>
    <cdr:to>
      <cdr:x>0.99706</cdr:x>
      <cdr:y>0.85059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6800850" y="3263900"/>
          <a:ext cx="730250" cy="3873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>
              <a:latin typeface="Frutiger-Roman" pitchFamily="2" charset="0"/>
            </a:rPr>
            <a:t>-50%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0.76084</cdr:x>
      <cdr:y>0.44206</cdr:y>
    </cdr:from>
    <cdr:to>
      <cdr:x>0.9935</cdr:x>
      <cdr:y>0.57224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6686540" y="1962161"/>
          <a:ext cx="2044709" cy="5778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>
              <a:latin typeface="Frutiger-Roman" pitchFamily="2" charset="0"/>
            </a:rPr>
            <a:t>EU</a:t>
          </a:r>
          <a:r>
            <a:rPr lang="en-US" sz="1400" baseline="0">
              <a:latin typeface="Frutiger-Roman" pitchFamily="2" charset="0"/>
            </a:rPr>
            <a:t>28 average: -2%</a:t>
          </a:r>
          <a:endParaRPr lang="en-US" sz="1400">
            <a:latin typeface="Frutiger-Roman" pitchFamily="2" charset="0"/>
          </a:endParaRPr>
        </a:p>
      </cdr:txBody>
    </cdr:sp>
  </cdr:relSizeAnchor>
  <cdr:relSizeAnchor xmlns:cdr="http://schemas.openxmlformats.org/drawingml/2006/chartDrawing">
    <cdr:from>
      <cdr:x>0.26567</cdr:x>
      <cdr:y>0.62774</cdr:y>
    </cdr:from>
    <cdr:to>
      <cdr:x>0.65455</cdr:x>
      <cdr:y>0.78082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51143" y="2277562"/>
          <a:ext cx="2563224" cy="5554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>
              <a:latin typeface="Frutiger-Roman" pitchFamily="2" charset="0"/>
            </a:rPr>
            <a:t>Desired constant annual EU28 progress between 2010 and 2016 towards</a:t>
          </a:r>
          <a:r>
            <a:rPr lang="en-US" sz="1400" baseline="0" dirty="0">
              <a:latin typeface="Frutiger-Roman" pitchFamily="2" charset="0"/>
            </a:rPr>
            <a:t> 2020 target: -6.7%</a:t>
          </a:r>
          <a:endParaRPr lang="en-US" sz="1400" dirty="0">
            <a:latin typeface="Frutiger-Roman" pitchFamily="2" charset="0"/>
          </a:endParaRPr>
        </a:p>
      </cdr:txBody>
    </cdr:sp>
  </cdr:relSizeAnchor>
  <cdr:relSizeAnchor xmlns:cdr="http://schemas.openxmlformats.org/drawingml/2006/chartDrawing">
    <cdr:from>
      <cdr:x>0.46858</cdr:x>
      <cdr:y>0.0276</cdr:y>
    </cdr:from>
    <cdr:to>
      <cdr:x>0.93472</cdr:x>
      <cdr:y>0.30753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88551" y="100139"/>
          <a:ext cx="3072454" cy="1015649"/>
        </a:xfrm>
        <a:prstGeom xmlns:a="http://schemas.openxmlformats.org/drawingml/2006/main" prst="rect">
          <a:avLst/>
        </a:prstGeom>
        <a:solidFill xmlns:a="http://schemas.openxmlformats.org/drawingml/2006/main">
          <a:srgbClr val="F60000">
            <a:alpha val="46667"/>
          </a:srgbClr>
        </a:solidFill>
      </cdr:spPr>
      <cdr:txBody>
        <a:bodyPr xmlns:a="http://schemas.openxmlformats.org/drawingml/2006/main" wrap="square" lIns="91426" tIns="45713" rIns="91426" bIns="45713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16. BULGARIA -1%</a:t>
          </a:r>
        </a:p>
        <a:p xmlns:a="http://schemas.openxmlformats.org/drawingml/2006/main"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17. FRANCE -0%</a:t>
          </a:r>
        </a:p>
        <a:p xmlns:a="http://schemas.openxmlformats.org/drawingml/2006/main"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18. GREECE +1.7%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0.05319</cdr:x>
      <cdr:y>0.3639</cdr:y>
    </cdr:from>
    <cdr:to>
      <cdr:x>0.28232</cdr:x>
      <cdr:y>0.4557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0680" y="1818114"/>
          <a:ext cx="2286000" cy="458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>
              <a:latin typeface="Frutiger-Roman" pitchFamily="2" charset="0"/>
            </a:rPr>
            <a:t>EU28 (2010): 63</a:t>
          </a:r>
        </a:p>
      </cdr:txBody>
    </cdr:sp>
  </cdr:relSizeAnchor>
  <cdr:relSizeAnchor xmlns:cdr="http://schemas.openxmlformats.org/drawingml/2006/chartDrawing">
    <cdr:from>
      <cdr:x>0.05177</cdr:x>
      <cdr:y>0.44513</cdr:y>
    </cdr:from>
    <cdr:to>
      <cdr:x>0.28089</cdr:x>
      <cdr:y>0.53692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16467" y="2223911"/>
          <a:ext cx="2286000" cy="458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>
              <a:latin typeface="Frutiger-Roman" pitchFamily="2" charset="0"/>
            </a:rPr>
            <a:t>EU28 (2016): 51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r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07DC3AB-D1B2-44AF-BBB9-91CBA883B1C3}" type="datetimeFigureOut">
              <a:rPr lang="fr-BE"/>
              <a:pPr>
                <a:defRPr/>
              </a:pPr>
              <a:t>08-06-17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5537" tIns="47768" rIns="95537" bIns="47768" rtlCol="0" anchor="b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wrap="square" lIns="95537" tIns="47768" rIns="95537" bIns="477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916FC3B4-B634-4CB9-ADDE-AE4CAEBBAD1C}" type="slidenum">
              <a:rPr lang="fr-BE" altLang="en-US"/>
              <a:pPr>
                <a:defRPr/>
              </a:pPr>
              <a:t>‹#›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3148632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4350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4350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r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FBF1534-39B4-4E52-8F0A-77EC4B0A5B8F}" type="datetimeFigureOut">
              <a:rPr lang="en-GB"/>
              <a:pPr>
                <a:defRPr/>
              </a:pPr>
              <a:t>08/06/2017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37" tIns="47768" rIns="95537" bIns="4776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4425"/>
            <a:ext cx="5676900" cy="4030663"/>
          </a:xfrm>
          <a:prstGeom prst="rect">
            <a:avLst/>
          </a:prstGeom>
        </p:spPr>
        <p:txBody>
          <a:bodyPr vert="horz" lIns="95537" tIns="47768" rIns="95537" bIns="47768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4350"/>
          </a:xfrm>
          <a:prstGeom prst="rect">
            <a:avLst/>
          </a:prstGeom>
        </p:spPr>
        <p:txBody>
          <a:bodyPr vert="horz" lIns="95537" tIns="47768" rIns="95537" bIns="47768" rtlCol="0" anchor="b"/>
          <a:lstStyle>
            <a:lvl1pPr algn="l" defTabSz="716495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4350"/>
          </a:xfrm>
          <a:prstGeom prst="rect">
            <a:avLst/>
          </a:prstGeom>
        </p:spPr>
        <p:txBody>
          <a:bodyPr vert="horz" wrap="square" lIns="95537" tIns="47768" rIns="95537" bIns="477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234AB02C-00BD-4912-8957-9EC78AA7A4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0734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71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0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32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18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04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91" algn="l" defTabSz="68577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C9EB6-757A-4F1D-9E2E-EDC587CE4BCF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41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AB02C-00BD-4912-8957-9EC78AA7A40D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9219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63900" y="509588"/>
            <a:ext cx="3400425" cy="25511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60" tIns="43731" rIns="87460" bIns="4373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396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5415" indent="-165415" eaLnBrk="1" hangingPunct="1">
              <a:spcBef>
                <a:spcPct val="0"/>
              </a:spcBef>
              <a:buFontTx/>
              <a:buChar char="•"/>
            </a:pPr>
            <a:r>
              <a:rPr lang="en-GB" altLang="en-US" dirty="0" smtClean="0"/>
              <a:t>The</a:t>
            </a:r>
            <a:r>
              <a:rPr lang="en-GB" altLang="en-US" baseline="0" dirty="0" smtClean="0"/>
              <a:t> PIN annual report for this year, published today reveals a worrying picture.</a:t>
            </a:r>
          </a:p>
          <a:p>
            <a:pPr marL="165415" indent="-165415" eaLnBrk="1" hangingPunct="1">
              <a:spcBef>
                <a:spcPct val="0"/>
              </a:spcBef>
              <a:buFontTx/>
              <a:buChar char="•"/>
            </a:pPr>
            <a:r>
              <a:rPr lang="en-GB" altLang="en-US" dirty="0" smtClean="0"/>
              <a:t>2014 was</a:t>
            </a:r>
            <a:r>
              <a:rPr lang="en-GB" altLang="en-US" baseline="0" dirty="0" smtClean="0"/>
              <a:t> </a:t>
            </a:r>
            <a:r>
              <a:rPr lang="en-GB" altLang="en-US" dirty="0" smtClean="0"/>
              <a:t>a bad year for road safety in the EU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6798" indent="-275692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2766" indent="-220553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873" indent="-220553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4980" indent="-220553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26086" indent="-220553" defTabSz="660129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67193" indent="-220553" defTabSz="660129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08299" indent="-220553" defTabSz="660129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749406" indent="-220553" defTabSz="660129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12817-52F5-49B9-A4D6-7EAB6003075D}" type="slidenum">
              <a:rPr lang="en-GB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/>
              <a:t>4</a:t>
            </a:fld>
            <a:endParaRPr lang="en-GB" altLang="en-US" sz="12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49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 was the second consecutive poor year for road safety; 26,300 people lost their lives on EU roads in 2015 representing an increase of 1%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compared to 2014.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Out of the 32 countries monitored by the PIN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many as 22 saw an increase in the number of road deaths between 2014 and 2015.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alt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1676" indent="-25449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17963" indent="-203592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25149" indent="-203592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32335" indent="-203592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39520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46706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53891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461077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C60C94-02D4-4F7A-BF87-3766A4690162}" type="slidenum">
              <a:rPr lang="en-GB" altLang="en-US" sz="1100">
                <a:solidFill>
                  <a:prstClr val="black"/>
                </a:solidFill>
                <a:latin typeface="Calibri" panose="020F0502020204030204" pitchFamily="34" charset="0"/>
              </a:rPr>
              <a:pPr/>
              <a:t>5</a:t>
            </a:fld>
            <a:endParaRPr lang="en-GB" altLang="en-US" sz="11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402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same time, 135.000 people were seriously injured in 2014. </a:t>
            </a:r>
            <a:r>
              <a:rPr lang="en-US" dirty="0" smtClean="0"/>
              <a:t>Exceeding speed limits, drink or distracted driving and failure to wear a seat belt are still the leading causes of death and serious injury on European roads. </a:t>
            </a:r>
            <a:endParaRPr lang="en-GB" alt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1676" indent="-25449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17963" indent="-203592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25149" indent="-203592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32335" indent="-203592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39520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46706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53891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461077" indent="-203592" defTabSz="60936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C60C94-02D4-4F7A-BF87-3766A4690162}" type="slidenum">
              <a:rPr lang="en-GB" altLang="en-US" sz="1100">
                <a:solidFill>
                  <a:prstClr val="black"/>
                </a:solidFill>
                <a:latin typeface="Calibri" panose="020F0502020204030204" pitchFamily="34" charset="0"/>
              </a:rPr>
              <a:pPr/>
              <a:t>6</a:t>
            </a:fld>
            <a:endParaRPr lang="en-GB" altLang="en-US" sz="11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106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dirty="0" smtClean="0"/>
              <a:t>EU  target: to reduce road deaths by </a:t>
            </a:r>
            <a:r>
              <a:rPr lang="en-GB" dirty="0" smtClean="0">
                <a:solidFill>
                  <a:srgbClr val="CC6600"/>
                </a:solidFill>
              </a:rPr>
              <a:t>50%</a:t>
            </a:r>
            <a:r>
              <a:rPr lang="en-GB" dirty="0" smtClean="0"/>
              <a:t> between 2010 and 2020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dirty="0" smtClean="0"/>
              <a:t>A </a:t>
            </a:r>
            <a:r>
              <a:rPr lang="en-GB" dirty="0" smtClean="0">
                <a:solidFill>
                  <a:srgbClr val="CC6600"/>
                </a:solidFill>
              </a:rPr>
              <a:t>6.7%</a:t>
            </a:r>
            <a:r>
              <a:rPr lang="en-GB" dirty="0" smtClean="0"/>
              <a:t> reduction per year on average is needed to be on track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dirty="0" smtClean="0"/>
              <a:t>2014 : only </a:t>
            </a:r>
            <a:r>
              <a:rPr lang="en-GB" dirty="0" smtClean="0">
                <a:solidFill>
                  <a:srgbClr val="CC6600"/>
                </a:solidFill>
              </a:rPr>
              <a:t>0.6%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CC6600"/>
                </a:solidFill>
              </a:rPr>
              <a:t>reduction</a:t>
            </a:r>
            <a:r>
              <a:rPr lang="en-GB" dirty="0" smtClean="0"/>
              <a:t> compared to 2013, worst annual reduction since 2010</a:t>
            </a:r>
          </a:p>
          <a:p>
            <a:pPr>
              <a:defRPr/>
            </a:pPr>
            <a:r>
              <a:rPr lang="fr-BE" dirty="0" smtClean="0"/>
              <a:t>2015: </a:t>
            </a:r>
            <a:r>
              <a:rPr lang="fr-BE" dirty="0" smtClean="0">
                <a:solidFill>
                  <a:srgbClr val="CC6600"/>
                </a:solidFill>
              </a:rPr>
              <a:t>1% </a:t>
            </a:r>
            <a:r>
              <a:rPr lang="fr-BE" dirty="0" err="1" smtClean="0">
                <a:solidFill>
                  <a:srgbClr val="CC6600"/>
                </a:solidFill>
              </a:rPr>
              <a:t>increase</a:t>
            </a:r>
            <a:r>
              <a:rPr lang="fr-BE" dirty="0" smtClean="0">
                <a:solidFill>
                  <a:srgbClr val="CC6600"/>
                </a:solidFill>
              </a:rPr>
              <a:t> </a:t>
            </a:r>
            <a:r>
              <a:rPr lang="fr-BE" dirty="0" smtClean="0"/>
              <a:t>in road </a:t>
            </a:r>
            <a:r>
              <a:rPr lang="fr-BE" dirty="0" err="1" smtClean="0"/>
              <a:t>deaths</a:t>
            </a:r>
            <a:r>
              <a:rPr lang="fr-BE" dirty="0" smtClean="0"/>
              <a:t> </a:t>
            </a:r>
            <a:r>
              <a:rPr lang="fr-BE" dirty="0" err="1" smtClean="0"/>
              <a:t>compared</a:t>
            </a:r>
            <a:r>
              <a:rPr lang="fr-BE" dirty="0" smtClean="0"/>
              <a:t> to 2014, </a:t>
            </a:r>
            <a:r>
              <a:rPr lang="fr-BE" dirty="0" err="1" smtClean="0"/>
              <a:t>worst</a:t>
            </a:r>
            <a:r>
              <a:rPr lang="fr-BE" dirty="0" smtClean="0"/>
              <a:t> </a:t>
            </a:r>
            <a:r>
              <a:rPr lang="fr-BE" dirty="0" err="1" smtClean="0"/>
              <a:t>annual</a:t>
            </a:r>
            <a:r>
              <a:rPr lang="fr-BE" dirty="0" smtClean="0"/>
              <a:t> </a:t>
            </a:r>
            <a:r>
              <a:rPr lang="fr-BE" dirty="0" err="1" smtClean="0"/>
              <a:t>result</a:t>
            </a:r>
            <a:r>
              <a:rPr lang="fr-BE" dirty="0" smtClean="0"/>
              <a:t> </a:t>
            </a:r>
            <a:r>
              <a:rPr lang="fr-BE" dirty="0" err="1" smtClean="0"/>
              <a:t>since</a:t>
            </a:r>
            <a:r>
              <a:rPr lang="fr-BE" dirty="0" smtClean="0"/>
              <a:t> 2001</a:t>
            </a:r>
            <a:endParaRPr lang="en-GB" dirty="0" smtClean="0"/>
          </a:p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0D071-0644-774E-A09A-FE977DABEB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37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0D071-0644-774E-A09A-FE977DABEB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27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Greece</a:t>
            </a:r>
            <a:r>
              <a:rPr lang="fr-BE" baseline="0" dirty="0" smtClean="0"/>
              <a:t> 75 in 2016</a:t>
            </a:r>
          </a:p>
          <a:p>
            <a:r>
              <a:rPr lang="fr-BE" baseline="0" dirty="0" smtClean="0"/>
              <a:t>112 in 2010</a:t>
            </a:r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0D071-0644-774E-A09A-FE977DABEB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29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0D071-0644-774E-A09A-FE977DABEB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26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0D071-0644-774E-A09A-FE977DABEB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4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0D071-0644-774E-A09A-FE977DABEB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56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But let’s remind ourselves of the fatality figures.</a:t>
            </a:r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F6D44AF-E70C-4B7A-A148-0BB30342FA52}" type="slidenum">
              <a:rPr lang="en-US" altLang="en-US" sz="1200" smtClean="0"/>
              <a:pPr/>
              <a:t>14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617786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33F2B9-71E1-4AAC-83BF-F828A4F4B733}" type="slidenum">
              <a:rPr lang="en-US" altLang="fr-FR"/>
              <a:pPr>
                <a:spcBef>
                  <a:spcPct val="0"/>
                </a:spcBef>
              </a:pPr>
              <a:t>15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173976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E7CE2D-0A0F-4CCA-8B8D-FEEF58D78F11}" type="slidenum">
              <a:rPr lang="en-US" altLang="fr-FR"/>
              <a:pPr>
                <a:spcBef>
                  <a:spcPct val="0"/>
                </a:spcBef>
              </a:pPr>
              <a:t>16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737809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smtClean="0">
              <a:latin typeface="Arial" panose="020B0604020202020204" pitchFamily="34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9B07F3-7330-4718-89D1-B5F621DAAE5F}" type="slidenum">
              <a:rPr lang="en-US" altLang="fr-FR"/>
              <a:pPr>
                <a:spcBef>
                  <a:spcPct val="0"/>
                </a:spcBef>
              </a:pPr>
              <a:t>17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914556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06FAE8-66F7-43C5-A4F6-401EA62CBAD3}" type="slidenum">
              <a:rPr lang="en-GB" altLang="fr-FR"/>
              <a:pPr algn="r" eaLnBrk="1" hangingPunct="1">
                <a:spcBef>
                  <a:spcPct val="0"/>
                </a:spcBef>
              </a:pPr>
              <a:t>18</a:t>
            </a:fld>
            <a:endParaRPr lang="en-GB" altLang="fr-FR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/>
            <a:endParaRPr lang="en-US" altLang="fr-FR" smtClean="0">
              <a:latin typeface="Arial" panose="020B0604020202020204" pitchFamily="34" charset="0"/>
            </a:endParaRPr>
          </a:p>
          <a:p>
            <a:pPr eaLnBrk="1" hangingPunct="1"/>
            <a:endParaRPr lang="nl-BE" altLang="fr-FR" smtClean="0">
              <a:latin typeface="Arial" panose="020B0604020202020204" pitchFamily="34" charset="0"/>
            </a:endParaRPr>
          </a:p>
          <a:p>
            <a:pPr eaLnBrk="1" hangingPunct="1"/>
            <a:endParaRPr lang="nl-BE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320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4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9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38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5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0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6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9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541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35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4"/>
            <a:ext cx="4350544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797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0595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94243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276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07443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9015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03482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3540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6978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4013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84193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43626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95851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624263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4263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9812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52894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11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857250"/>
            <a:ext cx="2943225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3686175" y="857250"/>
            <a:ext cx="2943225" cy="382905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27868219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97340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536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1259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54613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04579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39183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430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66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03824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46702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78929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544369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624263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4263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16362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34270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036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857250"/>
            <a:ext cx="2943225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3686175" y="857250"/>
            <a:ext cx="2943225" cy="382905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7189839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B68E6-049F-43CD-979D-4D5C02EFCC7D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165B9-B4FA-4F4E-AD1E-2490B79F0B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11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9BDE2-689D-49AF-8BA3-70B5473BE752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43E79-E1DF-442C-B8B4-CAE9B0FB17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975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2D463-CE02-4AC6-80E0-E8C0B97C570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3BDAD-A670-471C-961D-7D8B8B5BE8C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321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2EA47-3052-49AC-9A9A-4D372F12B1EE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C200E-8078-46F5-BC00-C62881B8076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285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29793-B115-404A-868C-DC9315F788A9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1938-2015-4163-8BC2-4B9438FC6DD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401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49EB4-D90E-472A-AE0D-527E16145A3B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89BE7-507C-44FA-B389-FA88EFE7D4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571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tsc.eu/images/2013_hp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92"/>
          <a:stretch>
            <a:fillRect/>
          </a:stretch>
        </p:blipFill>
        <p:spPr bwMode="auto">
          <a:xfrm>
            <a:off x="5114925" y="4687888"/>
            <a:ext cx="10001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053FD-65D0-4B44-B246-999CFBA13D31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5ACAF-664A-46D5-9F91-4B2CAC00192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858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FA3B3-640A-4329-87D7-694920C963EF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8B7C-B17D-4E95-881E-7EB190BFE1E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500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E16C3-57FE-4DCA-8689-9DC0B372AD6F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D6138-765C-448C-9CBF-BD9EF44202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093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FADA0-78C5-468D-8125-CC190DFF9BDA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077FD-C285-4556-8326-A04B3DA099C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820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4"/>
            <a:ext cx="4350544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F30D0-F46E-4327-814C-C730D74BE7D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8BE1-99BD-4FFC-9E03-CA75464106C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802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25390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4477389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1037801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18034278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3367845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5889638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60457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159724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631395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666859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3190170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4407615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90216230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14450" y="4514850"/>
            <a:ext cx="52578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en-US" altLang="en-US" sz="1500" smtClean="0">
              <a:solidFill>
                <a:srgbClr val="FFFFFF"/>
              </a:solidFill>
              <a:latin typeface="Frutiger-Light" pitchFamily="2" charset="0"/>
              <a:cs typeface="Arial" panose="020B0604020202020204" pitchFamily="34" charset="0"/>
            </a:endParaRPr>
          </a:p>
          <a:p>
            <a:pPr defTabSz="685800" eaLnBrk="1" hangingPunct="1">
              <a:defRPr/>
            </a:pPr>
            <a:r>
              <a:rPr lang="nl-NL" altLang="en-US" sz="1200" b="1" smtClean="0">
                <a:solidFill>
                  <a:srgbClr val="FFFFFF"/>
                </a:solidFill>
                <a:latin typeface="Frutiger-Light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7300" y="2571750"/>
            <a:ext cx="5314950" cy="857250"/>
          </a:xfrm>
        </p:spPr>
        <p:txBody>
          <a:bodyPr/>
          <a:lstStyle>
            <a:lvl1pPr>
              <a:defRPr sz="375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7300" y="2057400"/>
            <a:ext cx="5257800" cy="3429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1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35123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3204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7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4984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1362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79738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006176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511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8797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74748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413780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39904" y="2"/>
            <a:ext cx="1627584" cy="47851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1" y="2"/>
            <a:ext cx="4768454" cy="47851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509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4263" y="789385"/>
            <a:ext cx="2943225" cy="3995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99036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150" y="2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624263" y="789387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4263" y="2844405"/>
            <a:ext cx="2943225" cy="19407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978069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42900"/>
            <a:ext cx="6172200" cy="4057650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21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323698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4496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"/>
            <a:ext cx="5429250" cy="5738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857250"/>
            <a:ext cx="2943225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3686175" y="857250"/>
            <a:ext cx="2943225" cy="382905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36180464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5337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6765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290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1081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3908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3669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8051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52151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5812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735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4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5C2580B1-EBC4-4C0D-88CB-6A8DB58A5660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FB7DBC56-BE53-4A20-B6A5-6BE537A58C5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32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2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5" y="2623543"/>
            <a:ext cx="404574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8"/>
            <a:ext cx="18633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04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2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5" y="2623543"/>
            <a:ext cx="404574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8"/>
            <a:ext cx="18633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28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1488" y="274638"/>
            <a:ext cx="591502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1488" y="1370013"/>
            <a:ext cx="591502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3"/>
            <a:ext cx="154305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685772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501B19-E7E5-4935-9604-03E9119804E3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08/06/2017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3"/>
            <a:ext cx="231457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85772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F573B0-E1BB-4102-8B3F-12700A77C70D}" type="slidenum">
              <a:rPr lang="en-GB" altLang="en-US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52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1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6" y="2623543"/>
            <a:ext cx="4045744" cy="27027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6"/>
            <a:ext cx="1863328" cy="3231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83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789385"/>
            <a:ext cx="600075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2"/>
            <a:ext cx="5429250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1887735" y="2623543"/>
            <a:ext cx="404574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685800" eaLnBrk="1" hangingPunct="1">
              <a:spcBef>
                <a:spcPct val="20000"/>
              </a:spcBef>
              <a:defRPr/>
            </a:pPr>
            <a:endParaRPr lang="nl-NL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4994673" y="4677968"/>
            <a:ext cx="18633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defTabSz="685800" eaLnBrk="1" hangingPunct="1">
              <a:defRPr/>
            </a:pPr>
            <a:endParaRPr lang="nl-BE" altLang="en-US" sz="1500" smtClean="0">
              <a:solidFill>
                <a:srgbClr val="996633"/>
              </a:solidFill>
              <a:latin typeface="Frutiger-Roman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01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CC6600"/>
          </a:solidFill>
          <a:latin typeface="Frutiger-Black" pitchFamily="2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Frutiger-Bold" pitchFamily="2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1875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187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EE883FB9-0EED-0F40-A04D-EF1702FB2C0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6/8/2017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3447E42-3B01-FE4B-AE3D-2EF01F47C8F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35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http://www.goforzero.be/frontend/files/userfiles/images/motor/logo-bivv-ibsr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hyperlink" Target="http://www.kfv.at/" TargetMode="External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jpe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50" Type="http://schemas.openxmlformats.org/officeDocument/2006/relationships/image" Target="../media/image53.jpeg"/><Relationship Id="rId55" Type="http://schemas.openxmlformats.org/officeDocument/2006/relationships/image" Target="../media/image58.png"/><Relationship Id="rId63" Type="http://schemas.openxmlformats.org/officeDocument/2006/relationships/image" Target="../media/image6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hyperlink" Target="http://www.moving-roadsafety.com/en/" TargetMode="External"/><Relationship Id="rId29" Type="http://schemas.openxmlformats.org/officeDocument/2006/relationships/image" Target="../media/image32.png"/><Relationship Id="rId41" Type="http://schemas.openxmlformats.org/officeDocument/2006/relationships/image" Target="../media/image44.png"/><Relationship Id="rId54" Type="http://schemas.openxmlformats.org/officeDocument/2006/relationships/image" Target="../media/image57.png"/><Relationship Id="rId6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53" Type="http://schemas.openxmlformats.org/officeDocument/2006/relationships/image" Target="../media/image56.jpg"/><Relationship Id="rId58" Type="http://schemas.openxmlformats.org/officeDocument/2006/relationships/image" Target="../media/image61.gif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61" Type="http://schemas.microsoft.com/office/2007/relationships/hdphoto" Target="../media/hdphoto1.wdp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jpeg"/><Relationship Id="rId6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6.png"/><Relationship Id="rId8" Type="http://schemas.openxmlformats.org/officeDocument/2006/relationships/image" Target="../media/image13.png"/><Relationship Id="rId51" Type="http://schemas.openxmlformats.org/officeDocument/2006/relationships/image" Target="../media/image54.png"/><Relationship Id="rId3" Type="http://schemas.openxmlformats.org/officeDocument/2006/relationships/image" Target="../media/image8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9.jpeg"/><Relationship Id="rId12" Type="http://schemas.openxmlformats.org/officeDocument/2006/relationships/image" Target="../media/image7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7.png"/><Relationship Id="rId11" Type="http://schemas.openxmlformats.org/officeDocument/2006/relationships/image" Target="../media/image73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2.jpeg"/><Relationship Id="rId4" Type="http://schemas.openxmlformats.org/officeDocument/2006/relationships/image" Target="../media/image68.jpeg"/><Relationship Id="rId9" Type="http://schemas.openxmlformats.org/officeDocument/2006/relationships/image" Target="../media/image7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13" Type="http://schemas.openxmlformats.org/officeDocument/2006/relationships/image" Target="../media/image95.png"/><Relationship Id="rId18" Type="http://schemas.openxmlformats.org/officeDocument/2006/relationships/image" Target="../media/image100.jpeg"/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12" Type="http://schemas.openxmlformats.org/officeDocument/2006/relationships/image" Target="../media/image94.jpeg"/><Relationship Id="rId17" Type="http://schemas.openxmlformats.org/officeDocument/2006/relationships/image" Target="../media/image9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8.jpe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88.png"/><Relationship Id="rId11" Type="http://schemas.openxmlformats.org/officeDocument/2006/relationships/image" Target="../media/image93.jpeg"/><Relationship Id="rId5" Type="http://schemas.openxmlformats.org/officeDocument/2006/relationships/image" Target="../media/image87.jpeg"/><Relationship Id="rId15" Type="http://schemas.openxmlformats.org/officeDocument/2006/relationships/image" Target="../media/image97.png"/><Relationship Id="rId10" Type="http://schemas.openxmlformats.org/officeDocument/2006/relationships/image" Target="../media/image92.jpeg"/><Relationship Id="rId4" Type="http://schemas.openxmlformats.org/officeDocument/2006/relationships/image" Target="../media/image86.png"/><Relationship Id="rId9" Type="http://schemas.openxmlformats.org/officeDocument/2006/relationships/image" Target="../media/image91.jpeg"/><Relationship Id="rId14" Type="http://schemas.openxmlformats.org/officeDocument/2006/relationships/image" Target="../media/image9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09.emf"/><Relationship Id="rId4" Type="http://schemas.openxmlformats.org/officeDocument/2006/relationships/image" Target="../media/image10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4656" y="3742630"/>
            <a:ext cx="5488959" cy="2530808"/>
          </a:xfrm>
        </p:spPr>
        <p:txBody>
          <a:bodyPr>
            <a:normAutofit/>
          </a:bodyPr>
          <a:lstStyle/>
          <a:p>
            <a:pPr algn="l"/>
            <a:endParaRPr lang="en-GB" sz="2250" dirty="0" smtClean="0">
              <a:latin typeface="Frutiger-Roman" pitchFamily="2" charset="0"/>
            </a:endParaRPr>
          </a:p>
          <a:p>
            <a:pPr algn="r"/>
            <a:r>
              <a:rPr lang="en-GB" sz="1600" dirty="0" smtClean="0">
                <a:latin typeface="Frutiger-Roman" pitchFamily="2" charset="0"/>
              </a:rPr>
              <a:t>Athens, 12</a:t>
            </a:r>
            <a:r>
              <a:rPr lang="en-GB" sz="1600" baseline="30000" dirty="0" smtClean="0">
                <a:latin typeface="Frutiger-Roman" pitchFamily="2" charset="0"/>
              </a:rPr>
              <a:t>th</a:t>
            </a:r>
            <a:r>
              <a:rPr lang="en-GB" sz="1600" dirty="0" smtClean="0">
                <a:latin typeface="Frutiger-Roman" pitchFamily="2" charset="0"/>
              </a:rPr>
              <a:t> of June 2017</a:t>
            </a:r>
            <a:endParaRPr lang="en-GB" sz="1600" dirty="0">
              <a:latin typeface="Frutiger-Roman" pitchFamily="2" charset="0"/>
            </a:endParaRPr>
          </a:p>
          <a:p>
            <a:pPr algn="r"/>
            <a:r>
              <a:rPr lang="fr-BE" sz="1600" dirty="0" smtClean="0">
                <a:latin typeface="Frutiger-Roman" pitchFamily="2" charset="0"/>
              </a:rPr>
              <a:t>Antonio Avenoso</a:t>
            </a:r>
          </a:p>
          <a:p>
            <a:pPr algn="r"/>
            <a:r>
              <a:rPr lang="fr-BE" sz="1600" dirty="0" smtClean="0">
                <a:latin typeface="Frutiger-Roman" pitchFamily="2" charset="0"/>
              </a:rPr>
              <a:t>ETSC </a:t>
            </a:r>
            <a:r>
              <a:rPr lang="fr-BE" sz="1600" dirty="0" err="1" smtClean="0">
                <a:latin typeface="Frutiger-Roman" pitchFamily="2" charset="0"/>
              </a:rPr>
              <a:t>Executive</a:t>
            </a:r>
            <a:r>
              <a:rPr lang="fr-BE" sz="1600" dirty="0" smtClean="0">
                <a:latin typeface="Frutiger-Roman" pitchFamily="2" charset="0"/>
              </a:rPr>
              <a:t> </a:t>
            </a:r>
            <a:r>
              <a:rPr lang="fr-BE" sz="1600" dirty="0" err="1" smtClean="0">
                <a:latin typeface="Frutiger-Roman" pitchFamily="2" charset="0"/>
              </a:rPr>
              <a:t>Director</a:t>
            </a:r>
            <a:endParaRPr lang="en-GB" sz="1600" dirty="0">
              <a:latin typeface="Frutiger-Roman" pitchFamily="2" charset="0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428" y="4319598"/>
            <a:ext cx="1840456" cy="60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25" y="1527782"/>
            <a:ext cx="2650977" cy="109182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03464" y="237459"/>
            <a:ext cx="5829300" cy="1054043"/>
          </a:xfrm>
        </p:spPr>
        <p:txBody>
          <a:bodyPr>
            <a:normAutofit/>
          </a:bodyPr>
          <a:lstStyle/>
          <a:p>
            <a:r>
              <a:rPr lang="fr-BE" sz="3200" b="1" dirty="0">
                <a:solidFill>
                  <a:srgbClr val="CC6600"/>
                </a:solidFill>
                <a:latin typeface="Frutiger-Roman" pitchFamily="2" charset="0"/>
              </a:rPr>
              <a:t>Young Europeans Acting for Road Safety</a:t>
            </a:r>
          </a:p>
        </p:txBody>
      </p:sp>
      <p:pic>
        <p:nvPicPr>
          <p:cNvPr id="7" name="Picture 11" descr="logo_ce-en-rvb-l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342" y="3079765"/>
            <a:ext cx="1409862" cy="96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88" y="3177554"/>
            <a:ext cx="1009168" cy="90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il_fi" descr="http://www.goforzero.be/frontend/files/userfiles/images/motor/logo-bivv-ibsr.png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2" b="16539"/>
          <a:stretch>
            <a:fillRect/>
          </a:stretch>
        </p:blipFill>
        <p:spPr bwMode="auto">
          <a:xfrm>
            <a:off x="3539590" y="3208632"/>
            <a:ext cx="1550687" cy="84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http://www.pacts.org.uk/wp-content/uploads/sites/2/425x271xPACTS-final-logoRGB-New.jpg.pagespeed.ic.9sRPMT0TB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9" y="3147519"/>
            <a:ext cx="1352702" cy="86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1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European Federation of Road Traffic Victims (FEVR)"/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887" y="2019608"/>
            <a:ext cx="428036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55" name="Picture 54" descr="Finnish Transport Safety Agency"/>
          <p:cNvPicPr>
            <a:picLocks noChangeAspect="1" noChangeArrowheads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9067" y="943015"/>
            <a:ext cx="427130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56" name="Picture 6" descr="Safer Roads Foundation"/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8838" y="2052186"/>
            <a:ext cx="327587" cy="20994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58" name="Picture 10" descr="Chalmers University of Technology"/>
          <p:cNvPicPr>
            <a:picLocks noChangeAspect="1" noChangeArrowheads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1302" y="942420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59" name="Picture 12" descr="Parliamentary Advisory Council for Transport Safety (PACTS)"/>
          <p:cNvPicPr>
            <a:picLocks noChangeAspect="1" noChangeArrowheads="1"/>
          </p:cNvPicPr>
          <p:nvPr/>
        </p:nvPicPr>
        <p:blipFill>
          <a:blip r:embed="rId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5924" y="942420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2" name="Picture 18" descr="Medizinischen Hochschule Hannover"/>
          <p:cNvPicPr>
            <a:picLocks noChangeAspect="1" noChangeArrowheads="1"/>
          </p:cNvPicPr>
          <p:nvPr/>
        </p:nvPicPr>
        <p:blipFill>
          <a:blip r:embed="rId8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6894" y="147954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3" name="Picture 20" descr="Association Prévention Routière"/>
          <p:cNvPicPr>
            <a:picLocks noChangeAspect="1" noChangeArrowheads="1"/>
          </p:cNvPicPr>
          <p:nvPr/>
        </p:nvPicPr>
        <p:blipFill>
          <a:blip r:embed="rId9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849" y="2019607"/>
            <a:ext cx="428036" cy="27510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4" name="Picture 22" descr="Folksam Research"/>
          <p:cNvPicPr>
            <a:picLocks noChangeAspect="1" noChangeArrowheads="1"/>
          </p:cNvPicPr>
          <p:nvPr/>
        </p:nvPicPr>
        <p:blipFill>
          <a:blip r:embed="rId10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5924" y="1480143"/>
            <a:ext cx="427130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5" name="Picture 24" descr="Liikenneturva"/>
          <p:cNvPicPr>
            <a:picLocks noChangeAspect="1" noChangeArrowheads="1"/>
          </p:cNvPicPr>
          <p:nvPr/>
        </p:nvPicPr>
        <p:blipFill>
          <a:blip r:embed="rId11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849" y="1479547"/>
            <a:ext cx="428036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6" name="Picture 26" descr="Confederación Nacional de Autoescuelas (CNAE) (ES)"/>
          <p:cNvPicPr>
            <a:picLocks noChangeAspect="1" noChangeArrowheads="1"/>
          </p:cNvPicPr>
          <p:nvPr/>
        </p:nvPicPr>
        <p:blipFill>
          <a:blip r:embed="rId1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6894" y="942420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7" name="Picture 30" descr="Centre for Transport and Logistics (CTL), Sapienza – University of Rome"/>
          <p:cNvPicPr>
            <a:picLocks noChangeAspect="1" noChangeArrowheads="1"/>
          </p:cNvPicPr>
          <p:nvPr/>
        </p:nvPicPr>
        <p:blipFill>
          <a:blip r:embed="rId1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887" y="3016831"/>
            <a:ext cx="428036" cy="27510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8" name="Picture 32" descr="Belgian Road Safety Institute"/>
          <p:cNvPicPr>
            <a:picLocks noChangeAspect="1" noChangeArrowheads="1"/>
          </p:cNvPicPr>
          <p:nvPr/>
        </p:nvPicPr>
        <p:blipFill>
          <a:blip r:embed="rId1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340" y="352577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0" name="Picture 36" descr="Swedish Abstaining Motorists’ Association (MHF)"/>
          <p:cNvPicPr>
            <a:picLocks noChangeAspect="1" noChangeArrowheads="1"/>
          </p:cNvPicPr>
          <p:nvPr/>
        </p:nvPicPr>
        <p:blipFill>
          <a:blip r:embed="rId1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5924" y="2019608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1" name="Picture 38" descr="Road Safety Institute – Panos Mylonas, Greece"/>
          <p:cNvPicPr>
            <a:picLocks noChangeAspect="1" noChangeArrowheads="1"/>
          </p:cNvPicPr>
          <p:nvPr/>
        </p:nvPicPr>
        <p:blipFill>
          <a:blip r:embed="rId1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90" y="4077131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2" name="Picture 40" descr="Road Safety Authority, Ireland"/>
          <p:cNvPicPr>
            <a:picLocks noChangeAspect="1" noChangeArrowheads="1"/>
          </p:cNvPicPr>
          <p:nvPr/>
        </p:nvPicPr>
        <p:blipFill>
          <a:blip r:embed="rId1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6894" y="352577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5" name="Picture 48" descr="Austrian Road Safety Board – KFV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1886" y="942420"/>
            <a:ext cx="428036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6" name="Picture 49" descr="MOVING International Road Safety Association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340" y="943015"/>
            <a:ext cx="427130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7" name="Picture 51" descr="Institute for Transport Studies, University of Leeds"/>
          <p:cNvPicPr>
            <a:picLocks noChangeAspect="1" noChangeArrowheads="1"/>
          </p:cNvPicPr>
          <p:nvPr/>
        </p:nvPicPr>
        <p:blipFill>
          <a:blip r:embed="rId2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4860" y="946498"/>
            <a:ext cx="428036" cy="27510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8" name="Picture 53" descr="Finnish Motor Insurers’ Centre"/>
          <p:cNvPicPr>
            <a:picLocks noChangeAspect="1" noChangeArrowheads="1"/>
          </p:cNvPicPr>
          <p:nvPr/>
        </p:nvPicPr>
        <p:blipFill>
          <a:blip r:embed="rId2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90" y="352577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79" name="Picture 55" descr="Dutch Safety Board"/>
          <p:cNvPicPr>
            <a:picLocks noChangeAspect="1" noChangeArrowheads="1"/>
          </p:cNvPicPr>
          <p:nvPr/>
        </p:nvPicPr>
        <p:blipFill>
          <a:blip r:embed="rId2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237" y="943016"/>
            <a:ext cx="428036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0" name="Picture 57" descr="P.A.U. Education"/>
          <p:cNvPicPr>
            <a:picLocks noChangeAspect="1" noChangeArrowheads="1"/>
          </p:cNvPicPr>
          <p:nvPr/>
        </p:nvPicPr>
        <p:blipFill>
          <a:blip r:embed="rId2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8410" y="2559423"/>
            <a:ext cx="322158" cy="20813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1" name="Picture 59" descr="Fundación MAPFRE"/>
          <p:cNvPicPr>
            <a:picLocks noChangeAspect="1" noChangeArrowheads="1"/>
          </p:cNvPicPr>
          <p:nvPr/>
        </p:nvPicPr>
        <p:blipFill>
          <a:blip r:embed="rId2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7057" y="2985717"/>
            <a:ext cx="524864" cy="33733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2" name="Picture 61" descr="Auto und Reiseclub Deutschland"/>
          <p:cNvPicPr>
            <a:picLocks noChangeAspect="1" noChangeArrowheads="1"/>
          </p:cNvPicPr>
          <p:nvPr/>
        </p:nvPicPr>
        <p:blipFill>
          <a:blip r:embed="rId2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5924" y="352577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3" name="Picture 63" descr="International Motorcycling Federation"/>
          <p:cNvPicPr>
            <a:picLocks noChangeAspect="1" noChangeArrowheads="1"/>
          </p:cNvPicPr>
          <p:nvPr/>
        </p:nvPicPr>
        <p:blipFill>
          <a:blip r:embed="rId28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340" y="2525941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4" name="Picture 65" descr="Road Traffic Safety Agency of the Republic of Serbia"/>
          <p:cNvPicPr>
            <a:picLocks noChangeAspect="1" noChangeArrowheads="1"/>
          </p:cNvPicPr>
          <p:nvPr/>
        </p:nvPicPr>
        <p:blipFill>
          <a:blip r:embed="rId29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9067" y="352577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5" name="Picture 67" descr="Global Road Safety Partnership"/>
          <p:cNvPicPr>
            <a:picLocks noChangeAspect="1" noChangeArrowheads="1"/>
          </p:cNvPicPr>
          <p:nvPr/>
        </p:nvPicPr>
        <p:blipFill>
          <a:blip r:embed="rId30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1302" y="4077583"/>
            <a:ext cx="427130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6" name="Picture 69" descr="Hellenic Institute of Transport – Centre for Research and Technology Hellas (CERTH)"/>
          <p:cNvPicPr>
            <a:picLocks noChangeAspect="1" noChangeArrowheads="1"/>
          </p:cNvPicPr>
          <p:nvPr/>
        </p:nvPicPr>
        <p:blipFill>
          <a:blip r:embed="rId31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849" y="3017285"/>
            <a:ext cx="428036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7" name="Picture 71" descr="Norwegian Abstaining Motorists’ Association"/>
          <p:cNvPicPr>
            <a:picLocks noChangeAspect="1" noChangeArrowheads="1"/>
          </p:cNvPicPr>
          <p:nvPr/>
        </p:nvPicPr>
        <p:blipFill>
          <a:blip r:embed="rId3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7018" y="352577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8" name="Picture 73" descr="Danish Road Safety Council"/>
          <p:cNvPicPr>
            <a:picLocks noChangeAspect="1" noChangeArrowheads="1"/>
          </p:cNvPicPr>
          <p:nvPr/>
        </p:nvPicPr>
        <p:blipFill>
          <a:blip r:embed="rId3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237" y="3017285"/>
            <a:ext cx="428036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89" name="Picture 75" descr="German Road Safety Council / Deutscher Verkehrssicherheitsrat (DVR)"/>
          <p:cNvPicPr>
            <a:picLocks noChangeAspect="1" noChangeArrowheads="1"/>
          </p:cNvPicPr>
          <p:nvPr/>
        </p:nvPicPr>
        <p:blipFill>
          <a:blip r:embed="rId3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6440" y="2526393"/>
            <a:ext cx="428036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0" name="Picture 77" descr="Motor Transport Institute, Poland"/>
          <p:cNvPicPr>
            <a:picLocks noChangeAspect="1" noChangeArrowheads="1"/>
          </p:cNvPicPr>
          <p:nvPr/>
        </p:nvPicPr>
        <p:blipFill>
          <a:blip r:embed="rId3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90" y="2525941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1" name="Picture 79" descr="Region Midtjylland – Central Region Denmark"/>
          <p:cNvPicPr>
            <a:picLocks noChangeAspect="1" noChangeArrowheads="1"/>
          </p:cNvPicPr>
          <p:nvPr/>
        </p:nvPicPr>
        <p:blipFill>
          <a:blip r:embed="rId3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849" y="3526229"/>
            <a:ext cx="428036" cy="274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2" name="Picture 81" descr="Czech Transport Research Center"/>
          <p:cNvPicPr>
            <a:picLocks noChangeAspect="1" noChangeArrowheads="1"/>
          </p:cNvPicPr>
          <p:nvPr/>
        </p:nvPicPr>
        <p:blipFill>
          <a:blip r:embed="rId3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1302" y="2525941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3" name="Picture 83" descr="Swiss Council for Accident Prevention"/>
          <p:cNvPicPr>
            <a:picLocks noChangeAspect="1" noChangeArrowheads="1"/>
          </p:cNvPicPr>
          <p:nvPr/>
        </p:nvPicPr>
        <p:blipFill>
          <a:blip r:embed="rId38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237" y="2019608"/>
            <a:ext cx="428036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4" name="Picture 85" descr="Catalan Traffic Service (SCT)"/>
          <p:cNvPicPr>
            <a:picLocks noChangeAspect="1" noChangeArrowheads="1"/>
          </p:cNvPicPr>
          <p:nvPr/>
        </p:nvPicPr>
        <p:blipFill>
          <a:blip r:embed="rId39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340" y="2019608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5" name="Picture 87" descr="VdTÜV"/>
          <p:cNvPicPr>
            <a:picLocks noChangeAspect="1" noChangeArrowheads="1"/>
          </p:cNvPicPr>
          <p:nvPr/>
        </p:nvPicPr>
        <p:blipFill>
          <a:blip r:embed="rId40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887" y="4077131"/>
            <a:ext cx="428036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6" name="Picture 89" descr="Flemish Foundation for Traffic Knowledge"/>
          <p:cNvPicPr>
            <a:picLocks noChangeAspect="1" noChangeArrowheads="1"/>
          </p:cNvPicPr>
          <p:nvPr/>
        </p:nvPicPr>
        <p:blipFill>
          <a:blip r:embed="rId41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9067" y="2525941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7" name="Picture 91" descr="Centro Studi Città Amica (CeSCAm), University of Brescia"/>
          <p:cNvPicPr>
            <a:picLocks noChangeAspect="1" noChangeArrowheads="1"/>
          </p:cNvPicPr>
          <p:nvPr/>
        </p:nvPicPr>
        <p:blipFill>
          <a:blip r:embed="rId4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8613" y="3016833"/>
            <a:ext cx="428036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8" name="Picture 93" descr="Vehicle Technology Research Centre, University of Birmingham"/>
          <p:cNvPicPr>
            <a:picLocks noChangeAspect="1" noChangeArrowheads="1"/>
          </p:cNvPicPr>
          <p:nvPr/>
        </p:nvPicPr>
        <p:blipFill>
          <a:blip r:embed="rId4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6440" y="4077131"/>
            <a:ext cx="428036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99" name="Picture 95" descr="Norwegian Council for Road Safety"/>
          <p:cNvPicPr>
            <a:picLocks noChangeAspect="1" noChangeArrowheads="1"/>
          </p:cNvPicPr>
          <p:nvPr/>
        </p:nvPicPr>
        <p:blipFill>
          <a:blip r:embed="rId4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8613" y="4077130"/>
            <a:ext cx="428036" cy="27510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100" name="Picture 97" descr="Transport Safety Research Centre, Loughborough University"/>
          <p:cNvPicPr>
            <a:picLocks noChangeAspect="1" noChangeArrowheads="1"/>
          </p:cNvPicPr>
          <p:nvPr/>
        </p:nvPicPr>
        <p:blipFill>
          <a:blip r:embed="rId4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5313" y="3065961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101" name="Picture 28" descr="Slovenian Traffic Safety Agency"/>
          <p:cNvPicPr>
            <a:picLocks noChangeAspect="1" noChangeArrowheads="1"/>
          </p:cNvPicPr>
          <p:nvPr/>
        </p:nvPicPr>
        <p:blipFill>
          <a:blip r:embed="rId4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340" y="1479547"/>
            <a:ext cx="427130" cy="2751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47">
            <a:grayscl/>
          </a:blip>
          <a:stretch>
            <a:fillRect/>
          </a:stretch>
        </p:blipFill>
        <p:spPr>
          <a:xfrm>
            <a:off x="2022740" y="3033708"/>
            <a:ext cx="375435" cy="24135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48">
            <a:grayscl/>
          </a:blip>
          <a:stretch>
            <a:fillRect/>
          </a:stretch>
        </p:blipFill>
        <p:spPr>
          <a:xfrm>
            <a:off x="1356607" y="1461883"/>
            <a:ext cx="460217" cy="29585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49">
            <a:grayscl/>
          </a:blip>
          <a:stretch>
            <a:fillRect/>
          </a:stretch>
        </p:blipFill>
        <p:spPr>
          <a:xfrm>
            <a:off x="5959614" y="1441703"/>
            <a:ext cx="538528" cy="3461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107" name="Picture 2" descr="ARPER"/>
          <p:cNvPicPr>
            <a:picLocks noChangeAspect="1" noChangeArrowheads="1"/>
          </p:cNvPicPr>
          <p:nvPr/>
        </p:nvPicPr>
        <p:blipFill>
          <a:blip r:embed="rId50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6548" y="1981763"/>
            <a:ext cx="324659" cy="32466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36866" name="Picture 1" descr="prp logo"/>
          <p:cNvPicPr>
            <a:picLocks noChangeAspect="1" noChangeArrowheads="1"/>
          </p:cNvPicPr>
          <p:nvPr/>
        </p:nvPicPr>
        <p:blipFill>
          <a:blip r:embed="rId51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2961" y="2030070"/>
            <a:ext cx="674995" cy="2541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2">
            <a:grayscl/>
          </a:blip>
          <a:stretch>
            <a:fillRect/>
          </a:stretch>
        </p:blipFill>
        <p:spPr>
          <a:xfrm>
            <a:off x="5059315" y="3074022"/>
            <a:ext cx="753179" cy="16072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7152" y="2521822"/>
            <a:ext cx="543452" cy="29682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4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822" y="4011830"/>
            <a:ext cx="399522" cy="4057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5">
            <a:grayscl/>
          </a:blip>
          <a:stretch>
            <a:fillRect/>
          </a:stretch>
        </p:blipFill>
        <p:spPr>
          <a:xfrm>
            <a:off x="371487" y="2467409"/>
            <a:ext cx="500837" cy="39216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6">
            <a:grayscl/>
          </a:blip>
          <a:stretch>
            <a:fillRect/>
          </a:stretch>
        </p:blipFill>
        <p:spPr>
          <a:xfrm>
            <a:off x="2777960" y="4072269"/>
            <a:ext cx="443058" cy="28482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7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591" y="3552015"/>
            <a:ext cx="554573" cy="28771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8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53" y="1553720"/>
            <a:ext cx="881933" cy="16235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50414" y="4088196"/>
            <a:ext cx="556928" cy="26714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  <a:extLst/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0">
            <a:extLst>
              <a:ext uri="{BEBA8EAE-BF5A-486C-A8C5-ECC9F3942E4B}">
                <a14:imgProps xmlns:a14="http://schemas.microsoft.com/office/drawing/2010/main">
                  <a14:imgLayer r:embed="rId6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230" y="4648030"/>
            <a:ext cx="540518" cy="37396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Rectangle 110"/>
          <p:cNvSpPr>
            <a:spLocks noChangeAspect="1"/>
          </p:cNvSpPr>
          <p:nvPr/>
        </p:nvSpPr>
        <p:spPr>
          <a:xfrm>
            <a:off x="0" y="-20538"/>
            <a:ext cx="6858000" cy="735546"/>
          </a:xfrm>
          <a:prstGeom prst="rect">
            <a:avLst/>
          </a:prstGeom>
          <a:solidFill>
            <a:srgbClr val="CE69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3261921" y="141480"/>
            <a:ext cx="1704835" cy="385626"/>
          </a:xfrm>
          <a:prstGeom prst="rect">
            <a:avLst/>
          </a:prstGeom>
        </p:spPr>
        <p:txBody>
          <a:bodyPr lIns="68579" tIns="34289" rIns="68579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2400" dirty="0">
                <a:solidFill>
                  <a:schemeClr val="bg1"/>
                </a:solidFill>
                <a:latin typeface="Frutiger-Light"/>
                <a:cs typeface="Frutiger-Light"/>
              </a:rPr>
              <a:t>NETWORK</a:t>
            </a:r>
            <a:endParaRPr lang="en-US" sz="2400" dirty="0">
              <a:solidFill>
                <a:schemeClr val="bg1"/>
              </a:solidFill>
              <a:latin typeface="Frutiger-Light"/>
              <a:cs typeface="Frutiger-Light"/>
            </a:endParaRPr>
          </a:p>
        </p:txBody>
      </p:sp>
      <p:pic>
        <p:nvPicPr>
          <p:cNvPr id="113" name="Picture 112" descr="etsc_logo_rgbmax-02.png"/>
          <p:cNvPicPr>
            <a:picLocks noChangeAspect="1"/>
          </p:cNvPicPr>
          <p:nvPr/>
        </p:nvPicPr>
        <p:blipFill rotWithShape="1">
          <a:blip r:embed="rId6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6824" y="146059"/>
            <a:ext cx="1509115" cy="3764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3497381" y="4648911"/>
            <a:ext cx="534971" cy="388654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4" cstate="print">
            <a:extLst>
              <a:ext uri="{BEBA8EAE-BF5A-486C-A8C5-ECC9F3942E4B}">
                <a14:imgProps xmlns:a14="http://schemas.microsoft.com/office/drawing/2010/main">
                  <a14:imgLayer r:embed="rId6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615" y="1480188"/>
            <a:ext cx="467439" cy="2744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334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2586B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" b="19403"/>
          <a:stretch>
            <a:fillRect/>
          </a:stretch>
        </p:blipFill>
        <p:spPr bwMode="auto">
          <a:xfrm>
            <a:off x="460377" y="227807"/>
            <a:ext cx="1555750" cy="1436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269875" y="1751015"/>
            <a:ext cx="3322638" cy="68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0" tIns="34289" rIns="68570" bIns="34289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4060">
              <a:spcBef>
                <a:spcPct val="50000"/>
              </a:spcBef>
            </a:pPr>
            <a:r>
              <a:rPr lang="en-GB" altLang="en-US" sz="2000" dirty="0">
                <a:solidFill>
                  <a:srgbClr val="CC6600"/>
                </a:solidFill>
                <a:latin typeface="Frutiger-Bold" pitchFamily="2" charset="0"/>
              </a:rPr>
              <a:t>Monitoring EU transport </a:t>
            </a:r>
            <a:br>
              <a:rPr lang="en-GB" altLang="en-US" sz="2000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GB" altLang="en-US" sz="2000" dirty="0">
                <a:solidFill>
                  <a:srgbClr val="CC6600"/>
                </a:solidFill>
                <a:latin typeface="Frutiger-Bold" pitchFamily="2" charset="0"/>
              </a:rPr>
              <a:t>safety policy</a:t>
            </a:r>
          </a:p>
        </p:txBody>
      </p:sp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5481647" y="141290"/>
            <a:ext cx="701675" cy="56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0" tIns="34289" rIns="68570" bIns="34289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4060">
              <a:spcBef>
                <a:spcPct val="50000"/>
              </a:spcBef>
            </a:pPr>
            <a:endParaRPr lang="de-DE" altLang="en-US">
              <a:solidFill>
                <a:srgbClr val="FFFFFF"/>
              </a:solidFill>
            </a:endParaRPr>
          </a:p>
          <a:p>
            <a:pPr defTabSz="684060">
              <a:spcBef>
                <a:spcPct val="50000"/>
              </a:spcBef>
            </a:pPr>
            <a:endParaRPr lang="de-DE" altLang="en-US">
              <a:solidFill>
                <a:srgbClr val="FFFFFF"/>
              </a:solidFill>
            </a:endParaRP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460377" y="3775076"/>
            <a:ext cx="1079500" cy="2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0" tIns="34289" rIns="68570" bIns="34289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4060">
              <a:spcBef>
                <a:spcPct val="50000"/>
              </a:spcBef>
            </a:pPr>
            <a:endParaRPr lang="nl-BE" altLang="en-US">
              <a:solidFill>
                <a:srgbClr val="000000"/>
              </a:solidFill>
            </a:endParaRPr>
          </a:p>
        </p:txBody>
      </p:sp>
      <p:graphicFrame>
        <p:nvGraphicFramePr>
          <p:cNvPr id="20486" name="Object 11"/>
          <p:cNvGraphicFramePr>
            <a:graphicFrameLocks noChangeAspect="1"/>
          </p:cNvGraphicFramePr>
          <p:nvPr/>
        </p:nvGraphicFramePr>
        <p:xfrm>
          <a:off x="2801947" y="206375"/>
          <a:ext cx="1017587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Photo Editor Photo" r:id="rId5" imgW="7497221" imgH="9580952" progId="">
                  <p:embed/>
                </p:oleObj>
              </mc:Choice>
              <mc:Fallback>
                <p:oleObj name="Photo Editor Photo" r:id="rId5" imgW="7497221" imgH="958095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947" y="206375"/>
                        <a:ext cx="1017587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3805239" y="247651"/>
            <a:ext cx="3052762" cy="145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0" tIns="34289" rIns="68570" bIns="34289">
            <a:spAutoFit/>
          </a:bodyPr>
          <a:lstStyle/>
          <a:p>
            <a:pPr defTabSz="684060">
              <a:spcBef>
                <a:spcPct val="50000"/>
              </a:spcBef>
              <a:defRPr/>
            </a:pPr>
            <a:r>
              <a:rPr lang="de-DE" altLang="en-US" sz="2000" dirty="0">
                <a:solidFill>
                  <a:srgbClr val="CC6600"/>
                </a:solidFill>
                <a:latin typeface="Frutiger-Bold" pitchFamily="2" charset="0"/>
                <a:cs typeface="Arial" panose="020B0604020202020204" pitchFamily="34" charset="0"/>
              </a:rPr>
              <a:t>Road Safety Performance Index (PIN)</a:t>
            </a:r>
          </a:p>
          <a:p>
            <a:pPr defTabSz="684060">
              <a:spcBef>
                <a:spcPct val="50000"/>
              </a:spcBef>
              <a:defRPr/>
            </a:pPr>
            <a:r>
              <a:rPr lang="de-DE" altLang="en-US" sz="2000" dirty="0">
                <a:solidFill>
                  <a:prstClr val="black"/>
                </a:solidFill>
                <a:latin typeface="Frutiger-Light" pitchFamily="2" charset="0"/>
                <a:cs typeface="Arial" panose="020B0604020202020204" pitchFamily="34" charset="0"/>
              </a:rPr>
              <a:t>Ranking EU countries‘ performances</a:t>
            </a:r>
            <a:endParaRPr lang="en-US" altLang="en-US" sz="2000" dirty="0">
              <a:solidFill>
                <a:prstClr val="black"/>
              </a:solidFill>
              <a:latin typeface="Frutiger-Light" pitchFamily="2" charset="0"/>
              <a:cs typeface="Arial" panose="020B0604020202020204" pitchFamily="34" charset="0"/>
            </a:endParaRPr>
          </a:p>
        </p:txBody>
      </p:sp>
      <p:sp>
        <p:nvSpPr>
          <p:cNvPr id="24" name="Bent Arrow 23"/>
          <p:cNvSpPr/>
          <p:nvPr/>
        </p:nvSpPr>
        <p:spPr bwMode="auto">
          <a:xfrm>
            <a:off x="5589588" y="2409825"/>
            <a:ext cx="609600" cy="346247"/>
          </a:xfrm>
          <a:prstGeom prst="ben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0" tIns="34289" rIns="68570" bIns="34289">
            <a:spAutoFit/>
          </a:bodyPr>
          <a:lstStyle/>
          <a:p>
            <a:pPr defTabSz="684060">
              <a:spcBef>
                <a:spcPct val="50000"/>
              </a:spcBef>
              <a:defRPr/>
            </a:pPr>
            <a:endParaRPr lang="fr-BE" sz="1800" dirty="0">
              <a:solidFill>
                <a:srgbClr val="000000"/>
              </a:solidFill>
              <a:latin typeface="Frutiger-Bold" pitchFamily="2" charset="0"/>
              <a:cs typeface="Arial" panose="020B0604020202020204" pitchFamily="34" charset="0"/>
            </a:endParaRPr>
          </a:p>
        </p:txBody>
      </p:sp>
      <p:sp>
        <p:nvSpPr>
          <p:cNvPr id="20489" name="Text Box 5"/>
          <p:cNvSpPr txBox="1">
            <a:spLocks noChangeArrowheads="1"/>
          </p:cNvSpPr>
          <p:nvPr/>
        </p:nvSpPr>
        <p:spPr bwMode="auto">
          <a:xfrm>
            <a:off x="-258763" y="4535491"/>
            <a:ext cx="2906713" cy="37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0" tIns="34289" rIns="68570" bIns="34289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684060"/>
            <a:r>
              <a:rPr lang="en-GB" altLang="en-US" sz="2000">
                <a:solidFill>
                  <a:srgbClr val="CC6600"/>
                </a:solidFill>
                <a:latin typeface="Frutiger-Bold" pitchFamily="2" charset="0"/>
              </a:rPr>
              <a:t>SAFE &amp; SOBER</a:t>
            </a:r>
          </a:p>
        </p:txBody>
      </p:sp>
      <p:pic>
        <p:nvPicPr>
          <p:cNvPr id="20490" name="Picture 5" descr="C:\Documents and Settings\owner\Desktop\Alcolock pictures\ACS_alcolock_v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72" y="3602047"/>
            <a:ext cx="110172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4" y="2562234"/>
            <a:ext cx="22780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20" descr="iSAFER_logo_small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939" y="1878013"/>
            <a:ext cx="26924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21" descr="logo_praise_rgb-300x200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920" y="2900513"/>
            <a:ext cx="1511352" cy="100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479" y="2963205"/>
            <a:ext cx="1645209" cy="677592"/>
          </a:xfrm>
          <a:prstGeom prst="rect">
            <a:avLst/>
          </a:prstGeom>
        </p:spPr>
      </p:pic>
      <p:pic>
        <p:nvPicPr>
          <p:cNvPr id="1086" name="Picture 62" descr="\\SERVER\Public\WINWORD-ALL_FILES\REVIVE\Logo\final_logo_reviv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921" y="3878506"/>
            <a:ext cx="1403184" cy="113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8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941390" y="2574933"/>
            <a:ext cx="5629275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0" tIns="34289" rIns="68570" bIns="34289" anchor="b"/>
          <a:lstStyle>
            <a:lvl1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GB" altLang="en-US" sz="3000">
              <a:solidFill>
                <a:prstClr val="black"/>
              </a:solidFill>
              <a:latin typeface="Frutiger-Light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305302" y="4078288"/>
            <a:ext cx="5629275" cy="601662"/>
          </a:xfrm>
          <a:prstGeom prst="rect">
            <a:avLst/>
          </a:prstGeom>
        </p:spPr>
        <p:txBody>
          <a:bodyPr lIns="68570" tIns="34289" rIns="68570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endParaRPr lang="en-GB" sz="3000" dirty="0">
              <a:solidFill>
                <a:srgbClr val="0070C0"/>
              </a:solidFill>
              <a:latin typeface="Frutiger-Light" pitchFamily="2" charset="0"/>
            </a:endParaRPr>
          </a:p>
        </p:txBody>
      </p:sp>
      <p:pic>
        <p:nvPicPr>
          <p:cNvPr id="9221" name="Picture 2" descr="18 June 2015 – Road Safety Performance Index (PIN) Conference, Brusse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39"/>
          <a:stretch/>
        </p:blipFill>
        <p:spPr bwMode="auto">
          <a:xfrm>
            <a:off x="2" y="0"/>
            <a:ext cx="687977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40539" y="1640506"/>
            <a:ext cx="4331118" cy="3785638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r>
              <a:rPr lang="en-GB" altLang="en-US" sz="5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Bold" pitchFamily="2" charset="0"/>
                <a:cs typeface="Arial" panose="020B0604020202020204" pitchFamily="34" charset="0"/>
              </a:rPr>
              <a:t>2014-2016</a:t>
            </a:r>
            <a:endParaRPr lang="en-GB" altLang="en-U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-Bold" pitchFamily="2" charset="0"/>
              <a:cs typeface="Arial" panose="020B0604020202020204" pitchFamily="34" charset="0"/>
            </a:endParaRPr>
          </a:p>
          <a:p>
            <a:r>
              <a:rPr lang="en-GB" altLang="en-US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Bold" pitchFamily="2" charset="0"/>
                <a:cs typeface="Arial" panose="020B0604020202020204" pitchFamily="34" charset="0"/>
              </a:rPr>
              <a:t>bad years for road safety</a:t>
            </a:r>
          </a:p>
          <a:p>
            <a:endParaRPr lang="en-GB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88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/>
        </p:nvSpPr>
        <p:spPr>
          <a:xfrm>
            <a:off x="-7499" y="1"/>
            <a:ext cx="6865499" cy="5143499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CE6928"/>
              </a:solidFill>
            </a:endParaRPr>
          </a:p>
        </p:txBody>
      </p:sp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538790" y="1167594"/>
            <a:ext cx="3844558" cy="25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7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8025" dirty="0" smtClean="0">
                <a:solidFill>
                  <a:prstClr val="white"/>
                </a:solidFill>
                <a:latin typeface="Frutiger-Black"/>
                <a:cs typeface="Frutiger-Black"/>
              </a:rPr>
              <a:t>25,671</a:t>
            </a:r>
            <a:endParaRPr lang="en-GB" altLang="en-US" sz="8025" dirty="0">
              <a:solidFill>
                <a:prstClr val="white"/>
              </a:solidFill>
              <a:latin typeface="Frutiger-Black"/>
              <a:cs typeface="Frutiger-Black"/>
            </a:endParaRPr>
          </a:p>
          <a:p>
            <a:pPr defTabSz="685783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altLang="en-US" sz="8025" dirty="0">
              <a:solidFill>
                <a:prstClr val="white"/>
              </a:solidFill>
              <a:latin typeface="Frutiger-Black"/>
              <a:cs typeface="Frutiger-Black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23108" y="2625756"/>
            <a:ext cx="2268251" cy="952946"/>
          </a:xfrm>
          <a:prstGeom prst="rect">
            <a:avLst/>
          </a:prstGeom>
        </p:spPr>
        <p:txBody>
          <a:bodyPr lIns="51434" tIns="25718" rIns="51434" bIns="25718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2100" dirty="0">
                <a:solidFill>
                  <a:prstClr val="white"/>
                </a:solidFill>
                <a:latin typeface="Frutiger-Light"/>
                <a:cs typeface="Frutiger-Light"/>
              </a:rPr>
              <a:t/>
            </a:r>
            <a:br>
              <a:rPr lang="en-US" sz="2100" dirty="0">
                <a:solidFill>
                  <a:prstClr val="white"/>
                </a:solidFill>
                <a:latin typeface="Frutiger-Light"/>
                <a:cs typeface="Frutiger-Light"/>
              </a:rPr>
            </a:br>
            <a:r>
              <a:rPr lang="en-US" sz="2100" dirty="0">
                <a:solidFill>
                  <a:prstClr val="white"/>
                </a:solidFill>
                <a:latin typeface="Frutiger-Light"/>
                <a:cs typeface="Frutiger-Light"/>
              </a:rPr>
              <a:t>people died in road traffic in the EU in 2016 </a:t>
            </a:r>
            <a:endParaRPr lang="en-GB" sz="2100" dirty="0">
              <a:solidFill>
                <a:prstClr val="white"/>
              </a:solidFill>
              <a:latin typeface="Frutiger-Light"/>
              <a:cs typeface="Frutiger-Ligh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-7499" y="2517744"/>
            <a:ext cx="5029293" cy="0"/>
          </a:xfrm>
          <a:prstGeom prst="line">
            <a:avLst/>
          </a:prstGeom>
          <a:ln w="28575" cmpd="sng">
            <a:solidFill>
              <a:schemeClr val="bg1"/>
            </a:solidFill>
            <a:prstDash val="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80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/>
        </p:nvSpPr>
        <p:spPr>
          <a:xfrm>
            <a:off x="-7499" y="1"/>
            <a:ext cx="6865499" cy="5143499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944724" y="1167594"/>
            <a:ext cx="4438624" cy="25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783"/>
            <a:r>
              <a:rPr lang="en-US" altLang="en-US" sz="8025" dirty="0">
                <a:solidFill>
                  <a:prstClr val="white"/>
                </a:solidFill>
                <a:latin typeface="Frutiger-Black"/>
                <a:cs typeface="Frutiger-Black"/>
              </a:rPr>
              <a:t>135,000</a:t>
            </a:r>
          </a:p>
          <a:p>
            <a:pPr defTabSz="685783"/>
            <a:endParaRPr lang="en-GB" altLang="en-US" sz="8025" dirty="0">
              <a:solidFill>
                <a:prstClr val="white"/>
              </a:solidFill>
              <a:latin typeface="Frutiger-Black"/>
              <a:cs typeface="Frutiger-Black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23108" y="3391422"/>
            <a:ext cx="2268251" cy="952946"/>
          </a:xfrm>
          <a:prstGeom prst="rect">
            <a:avLst/>
          </a:prstGeom>
        </p:spPr>
        <p:txBody>
          <a:bodyPr lIns="51434" tIns="25718" rIns="51434" bIns="25718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100" dirty="0">
                <a:solidFill>
                  <a:prstClr val="white"/>
                </a:solidFill>
                <a:latin typeface="Frutiger-Light"/>
                <a:cs typeface="Frutiger-Light"/>
              </a:rPr>
              <a:t/>
            </a:r>
            <a:br>
              <a:rPr lang="en-US" sz="2100" dirty="0">
                <a:solidFill>
                  <a:prstClr val="white"/>
                </a:solidFill>
                <a:latin typeface="Frutiger-Light"/>
                <a:cs typeface="Frutiger-Light"/>
              </a:rPr>
            </a:br>
            <a:r>
              <a:rPr lang="en-US" sz="2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seriously injured in road traffic in the EU in 2014 according to MAIS3+ definition</a:t>
            </a:r>
            <a:endParaRPr lang="lt-LT" sz="21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/>
            </a:pPr>
            <a:endParaRPr lang="en-GB" sz="2100" dirty="0">
              <a:solidFill>
                <a:prstClr val="white"/>
              </a:solidFill>
              <a:latin typeface="Frutiger-Light"/>
              <a:cs typeface="Frutiger-Ligh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-7499" y="2517744"/>
            <a:ext cx="5029293" cy="0"/>
          </a:xfrm>
          <a:prstGeom prst="line">
            <a:avLst/>
          </a:prstGeom>
          <a:ln w="28575" cmpd="sng">
            <a:solidFill>
              <a:schemeClr val="bg1"/>
            </a:solidFill>
            <a:prstDash val="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1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0" y="0"/>
            <a:ext cx="6858000" cy="1113588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4634" y="34299"/>
            <a:ext cx="6804756" cy="748380"/>
          </a:xfrm>
          <a:prstGeom prst="rect">
            <a:avLst/>
          </a:prstGeom>
        </p:spPr>
        <p:txBody>
          <a:bodyPr lIns="68579" tIns="34289" rIns="68579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2400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2400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2400" b="1" dirty="0">
                <a:solidFill>
                  <a:srgbClr val="FFFFFF"/>
                </a:solidFill>
                <a:latin typeface="Frutiger-Light"/>
                <a:cs typeface="Frutiger-Light"/>
              </a:rPr>
              <a:t/>
            </a:r>
            <a:br>
              <a:rPr lang="en-US" sz="2400" b="1" dirty="0">
                <a:solidFill>
                  <a:srgbClr val="FFFFFF"/>
                </a:solidFill>
                <a:latin typeface="Frutiger-Light"/>
                <a:cs typeface="Frutiger-Light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>THE EU TARGET IS AT STAKE</a:t>
            </a:r>
            <a:endParaRPr lang="en-GB" sz="2400" dirty="0">
              <a:solidFill>
                <a:srgbClr val="FFFFFF"/>
              </a:solidFill>
              <a:latin typeface="Frutiger-Bold"/>
              <a:cs typeface="Frutiger-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9030" y="1541243"/>
            <a:ext cx="2862318" cy="24237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buNone/>
            </a:pPr>
            <a:endParaRPr lang="en-GB" sz="975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34634" y="1147887"/>
          <a:ext cx="6274415" cy="4068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3"/>
          <p:cNvSpPr txBox="1"/>
          <p:nvPr/>
        </p:nvSpPr>
        <p:spPr>
          <a:xfrm>
            <a:off x="3769660" y="2234677"/>
            <a:ext cx="548878" cy="28694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>
                <a:latin typeface="Frutiger-Roman" pitchFamily="2" charset="0"/>
              </a:rPr>
              <a:t>-19%</a:t>
            </a:r>
          </a:p>
        </p:txBody>
      </p:sp>
    </p:spTree>
    <p:extLst>
      <p:ext uri="{BB962C8B-B14F-4D97-AF65-F5344CB8AC3E}">
        <p14:creationId xmlns:p14="http://schemas.microsoft.com/office/powerpoint/2010/main" val="194293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0" y="0"/>
            <a:ext cx="6858000" cy="1113588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8663" y="431448"/>
            <a:ext cx="6008687" cy="568376"/>
          </a:xfrm>
          <a:prstGeom prst="rect">
            <a:avLst/>
          </a:prstGeom>
        </p:spPr>
        <p:txBody>
          <a:bodyPr lIns="68579" tIns="34289" rIns="68579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/>
            </a:r>
            <a:b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>CHANGE IN ROAD DEATHS</a:t>
            </a:r>
            <a:r>
              <a:rPr lang="lt-LT" sz="3000" b="1" dirty="0">
                <a:solidFill>
                  <a:srgbClr val="FFFFFF"/>
                </a:solidFill>
                <a:latin typeface="Frutiger-Light"/>
                <a:cs typeface="Frutiger-Light"/>
              </a:rPr>
              <a:t> (</a:t>
            </a: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>%) 2015-2016</a:t>
            </a:r>
            <a:endParaRPr lang="en-GB" sz="3000" dirty="0">
              <a:solidFill>
                <a:srgbClr val="FFFFFF"/>
              </a:solidFill>
              <a:latin typeface="Frutiger-Bold"/>
              <a:cs typeface="Frutiger-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9030" y="1541243"/>
            <a:ext cx="2862318" cy="24237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buNone/>
            </a:pPr>
            <a:endParaRPr lang="en-GB" sz="975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8640051"/>
              </p:ext>
            </p:extLst>
          </p:nvPr>
        </p:nvGraphicFramePr>
        <p:xfrm>
          <a:off x="87395" y="1293829"/>
          <a:ext cx="6591299" cy="362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flipV="1">
            <a:off x="4457640" y="2774499"/>
            <a:ext cx="80187" cy="1720123"/>
          </a:xfrm>
          <a:prstGeom prst="straightConnector1">
            <a:avLst/>
          </a:prstGeom>
          <a:ln w="38100">
            <a:solidFill>
              <a:srgbClr val="CC66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401763" y="4494622"/>
            <a:ext cx="191942" cy="351222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15" name="TextBox 1"/>
          <p:cNvSpPr txBox="1"/>
          <p:nvPr/>
        </p:nvSpPr>
        <p:spPr>
          <a:xfrm>
            <a:off x="541647" y="1396921"/>
            <a:ext cx="2385376" cy="1015663"/>
          </a:xfrm>
          <a:prstGeom prst="rect">
            <a:avLst/>
          </a:prstGeom>
          <a:solidFill>
            <a:srgbClr val="00B050">
              <a:alpha val="62000"/>
            </a:srgb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>
                <a:solidFill>
                  <a:schemeClr val="bg1"/>
                </a:solidFill>
                <a:latin typeface="Frutiger-Roman" pitchFamily="2" charset="0"/>
              </a:rPr>
              <a:t>1. LITHUANIA -22%</a:t>
            </a:r>
            <a:endParaRPr lang="en-US" sz="1500" dirty="0">
              <a:solidFill>
                <a:schemeClr val="bg1"/>
              </a:solidFill>
              <a:latin typeface="Frutiger-Roman" pitchFamily="2" charset="0"/>
            </a:endParaRPr>
          </a:p>
          <a:p>
            <a:r>
              <a:rPr lang="en-GB" sz="1500" dirty="0">
                <a:solidFill>
                  <a:schemeClr val="bg1"/>
                </a:solidFill>
                <a:latin typeface="Frutiger-Roman" pitchFamily="2" charset="0"/>
              </a:rPr>
              <a:t>2. CYPRUS -19%</a:t>
            </a:r>
          </a:p>
          <a:p>
            <a:r>
              <a:rPr lang="en-GB" sz="1500" dirty="0">
                <a:solidFill>
                  <a:schemeClr val="bg1"/>
                </a:solidFill>
                <a:latin typeface="Frutiger-Roman" pitchFamily="2" charset="0"/>
              </a:rPr>
              <a:t>3. CZECH REPUBLIC -17%</a:t>
            </a:r>
          </a:p>
        </p:txBody>
      </p:sp>
    </p:spTree>
    <p:extLst>
      <p:ext uri="{BB962C8B-B14F-4D97-AF65-F5344CB8AC3E}">
        <p14:creationId xmlns:p14="http://schemas.microsoft.com/office/powerpoint/2010/main" val="184132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0" y="0"/>
            <a:ext cx="6858000" cy="1113588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453" y="229950"/>
            <a:ext cx="6008687" cy="841171"/>
          </a:xfrm>
          <a:prstGeom prst="rect">
            <a:avLst/>
          </a:prstGeom>
        </p:spPr>
        <p:txBody>
          <a:bodyPr lIns="68579" tIns="34289" rIns="68579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/>
            </a:r>
            <a:b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>ROAD DEATHS PER MLN. INHABITANTS in 2016 and 2010</a:t>
            </a:r>
            <a:endParaRPr lang="en-GB" sz="3000" dirty="0">
              <a:solidFill>
                <a:srgbClr val="FFFFFF"/>
              </a:solidFill>
              <a:latin typeface="Frutiger-Bold"/>
              <a:cs typeface="Frutiger-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9030" y="1541243"/>
            <a:ext cx="2862318" cy="24237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buNone/>
            </a:pPr>
            <a:endParaRPr lang="en-GB" sz="975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0" y="1113589"/>
          <a:ext cx="6790835" cy="3976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Oval 9"/>
          <p:cNvSpPr/>
          <p:nvPr/>
        </p:nvSpPr>
        <p:spPr>
          <a:xfrm>
            <a:off x="5607129" y="4605867"/>
            <a:ext cx="217938" cy="368548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</p:spTree>
    <p:extLst>
      <p:ext uri="{BB962C8B-B14F-4D97-AF65-F5344CB8AC3E}">
        <p14:creationId xmlns:p14="http://schemas.microsoft.com/office/powerpoint/2010/main" val="370085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453" y="229950"/>
            <a:ext cx="6008687" cy="883638"/>
          </a:xfrm>
          <a:prstGeom prst="rect">
            <a:avLst/>
          </a:prstGeom>
        </p:spPr>
        <p:txBody>
          <a:bodyPr lIns="68579" tIns="34289" rIns="68579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/>
            </a:r>
            <a:b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</a:br>
            <a:r>
              <a:rPr lang="en-US" sz="3000" b="1" dirty="0" smtClean="0">
                <a:solidFill>
                  <a:srgbClr val="FFFFFF"/>
                </a:solidFill>
                <a:latin typeface="Frutiger-Light"/>
                <a:cs typeface="Frutiger-Light"/>
              </a:rPr>
              <a:t>YOUNG PEOPLE MORTALITY</a:t>
            </a:r>
          </a:p>
          <a:p>
            <a:pPr>
              <a:defRPr/>
            </a:pPr>
            <a:endParaRPr lang="en-GB" sz="3000" b="1" dirty="0">
              <a:solidFill>
                <a:srgbClr val="FFFFFF"/>
              </a:solidFill>
              <a:latin typeface="Frutiger-Light"/>
              <a:cs typeface="Frutiger-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9030" y="1541243"/>
            <a:ext cx="2862318" cy="24237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buNone/>
            </a:pPr>
            <a:endParaRPr lang="en-GB" sz="975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62" y="927663"/>
            <a:ext cx="6510865" cy="3665707"/>
          </a:xfrm>
          <a:prstGeom prst="rect">
            <a:avLst/>
          </a:prstGeom>
          <a:noFill/>
        </p:spPr>
      </p:pic>
      <p:sp>
        <p:nvSpPr>
          <p:cNvPr id="12" name="Oval 11"/>
          <p:cNvSpPr/>
          <p:nvPr/>
        </p:nvSpPr>
        <p:spPr>
          <a:xfrm>
            <a:off x="457453" y="4356693"/>
            <a:ext cx="217938" cy="368548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13" name="Rectangle 12"/>
          <p:cNvSpPr/>
          <p:nvPr/>
        </p:nvSpPr>
        <p:spPr>
          <a:xfrm>
            <a:off x="138627" y="4700282"/>
            <a:ext cx="66463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Frutiger-Light" panose="020B0604020202020204"/>
              </a:rPr>
              <a:t>Young people road deaths per million young inhabitants (with road deaths per million inhabitants at all ages for </a:t>
            </a:r>
            <a:r>
              <a:rPr lang="en-GB" sz="1200" dirty="0" smtClean="0">
                <a:latin typeface="Frutiger-Light" panose="020B0604020202020204"/>
              </a:rPr>
              <a:t>comparison)</a:t>
            </a:r>
            <a:endParaRPr lang="en-GB" sz="1200" dirty="0">
              <a:latin typeface="Frutiger-Light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8829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524680" y="162330"/>
            <a:ext cx="6008687" cy="883638"/>
          </a:xfrm>
          <a:prstGeom prst="rect">
            <a:avLst/>
          </a:prstGeom>
        </p:spPr>
        <p:txBody>
          <a:bodyPr lIns="68579" tIns="34289" rIns="68579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/>
            </a:r>
            <a:b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</a:br>
            <a:r>
              <a:rPr lang="en-US" sz="3000" b="1" dirty="0" smtClean="0">
                <a:solidFill>
                  <a:srgbClr val="FFFFFF"/>
                </a:solidFill>
                <a:latin typeface="Frutiger-Light"/>
                <a:cs typeface="Frutiger-Light"/>
              </a:rPr>
              <a:t>ETSC RECOMMENDATIONS</a:t>
            </a:r>
          </a:p>
          <a:p>
            <a:pPr>
              <a:defRPr/>
            </a:pPr>
            <a:endParaRPr lang="en-GB" sz="3000" b="1" dirty="0">
              <a:solidFill>
                <a:srgbClr val="FFFFFF"/>
              </a:solidFill>
              <a:latin typeface="Frutiger-Light"/>
              <a:cs typeface="Frutiger-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9030" y="1541243"/>
            <a:ext cx="2862318" cy="24237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buNone/>
            </a:pPr>
            <a:endParaRPr lang="en-GB" sz="975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31604" y="879502"/>
            <a:ext cx="6329744" cy="39957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en-US" sz="1900" dirty="0" smtClean="0">
                <a:latin typeface="Frutiger-Light" panose="020B0604020202020204"/>
              </a:rPr>
              <a:t>Continue to research the causes of young, novice driver risk with a view to designing more effective countermeasures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00" dirty="0" smtClean="0">
                <a:latin typeface="Frutiger-Light" panose="020B0604020202020204"/>
              </a:rPr>
              <a:t>Ensure effective legislation and enforcement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00" dirty="0" smtClean="0">
                <a:latin typeface="Frutiger-Light" panose="020B0604020202020204"/>
              </a:rPr>
              <a:t>Improve training and licensing systems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00" dirty="0" smtClean="0">
                <a:latin typeface="Frutiger-Light" panose="020B0604020202020204"/>
              </a:rPr>
              <a:t>Ensure high levels of experience, via accompanied driving, prior to licensing for solo driving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00" dirty="0" smtClean="0">
                <a:latin typeface="Frutiger-Light" panose="020B0604020202020204"/>
              </a:rPr>
              <a:t>Reduce exposure to risk immediately following licensing for solo driving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00" dirty="0" smtClean="0">
                <a:latin typeface="Frutiger-Light" panose="020B0604020202020204"/>
              </a:rPr>
              <a:t>Provide appropriate incentives and disincentives, e.g. stricter demerit point systems, lower alcohol limits, good information campaigns</a:t>
            </a:r>
          </a:p>
          <a:p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47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0896" y="402336"/>
            <a:ext cx="7132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CC6600"/>
                </a:solidFill>
                <a:latin typeface="+mn-lt"/>
                <a:cs typeface="Arial" panose="020B0604020202020204" pitchFamily="34" charset="0"/>
              </a:rPr>
              <a:t>YEARS – Young Europeans Acting for Road Safety </a:t>
            </a:r>
            <a:endParaRPr lang="en-GB" sz="4000" b="1" dirty="0">
              <a:solidFill>
                <a:srgbClr val="CC66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200" name="Picture 8" descr="http://images.inmagine.com/400nwm/westend61/wses120/wses1203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96" y="2131779"/>
            <a:ext cx="2728233" cy="182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images1.westword.com/imager/photos-ten-best-us-cycling-cities-list/u/original/6511339/cycling.thinkstock.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151" y="2131778"/>
            <a:ext cx="2731641" cy="182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79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75" dirty="0">
              <a:solidFill>
                <a:srgbClr val="CE6928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1604" y="186411"/>
            <a:ext cx="6008687" cy="883638"/>
          </a:xfrm>
          <a:prstGeom prst="rect">
            <a:avLst/>
          </a:prstGeom>
        </p:spPr>
        <p:txBody>
          <a:bodyPr lIns="68579" tIns="34289" rIns="68579" bIns="34289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375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  <a:t/>
            </a:r>
            <a:br>
              <a:rPr lang="en-US" sz="3000" dirty="0">
                <a:solidFill>
                  <a:srgbClr val="FFFFFF"/>
                </a:solidFill>
                <a:latin typeface="Frutiger-Bold"/>
                <a:cs typeface="Frutiger-Bold"/>
              </a:rPr>
            </a:br>
            <a: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  <a:t/>
            </a:r>
            <a:br>
              <a:rPr lang="en-US" sz="3000" b="1" dirty="0">
                <a:solidFill>
                  <a:srgbClr val="FFFFFF"/>
                </a:solidFill>
                <a:latin typeface="Frutiger-Light"/>
                <a:cs typeface="Frutiger-Light"/>
              </a:rPr>
            </a:br>
            <a:r>
              <a:rPr lang="en-US" sz="3000" b="1" dirty="0" smtClean="0">
                <a:solidFill>
                  <a:srgbClr val="FFFFFF"/>
                </a:solidFill>
                <a:latin typeface="Frutiger-Light"/>
                <a:cs typeface="Frutiger-Light"/>
              </a:rPr>
              <a:t>YEARS PROJECT </a:t>
            </a:r>
          </a:p>
          <a:p>
            <a:pPr>
              <a:defRPr/>
            </a:pPr>
            <a:endParaRPr lang="en-GB" sz="3000" b="1" dirty="0">
              <a:solidFill>
                <a:srgbClr val="FFFFFF"/>
              </a:solidFill>
              <a:latin typeface="Frutiger-Light"/>
              <a:cs typeface="Frutiger-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9030" y="1541243"/>
            <a:ext cx="2862318" cy="24237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buNone/>
            </a:pPr>
            <a:endParaRPr lang="en-GB" sz="975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31604" y="795089"/>
            <a:ext cx="6329744" cy="2939131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GB" altLang="fr-FR" sz="1800" dirty="0" smtClean="0">
                <a:latin typeface="Frutiger-Light" panose="020B0604020202020204"/>
              </a:rPr>
              <a:t>A three-year project which aimed to: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dirty="0">
                <a:latin typeface="Frutiger-Light" panose="020B0604020202020204"/>
              </a:rPr>
              <a:t> </a:t>
            </a:r>
            <a:r>
              <a:rPr lang="en-GB" altLang="fr-FR" sz="1725" dirty="0">
                <a:latin typeface="Frutiger-Light" panose="020B0604020202020204"/>
              </a:rPr>
              <a:t>Promoting good practice case studies and policies in tackling young and novice drivers road risks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1725" dirty="0">
                <a:latin typeface="Frutiger-Light" panose="020B0604020202020204"/>
              </a:rPr>
              <a:t>Disseminate knowledge to decision-makers and key stakeholders through National events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1725" dirty="0">
                <a:latin typeface="Frutiger-Light" panose="020B0604020202020204"/>
              </a:rPr>
              <a:t>Motivate students to take action at local level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1725" dirty="0">
                <a:latin typeface="Frutiger-Light" panose="020B0604020202020204"/>
              </a:rPr>
              <a:t>Design, develop and implement local, cost-effective road safety and communication activities: an EU road safety competition!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1725" dirty="0">
                <a:latin typeface="Frutiger-Light" panose="020B0604020202020204"/>
              </a:rPr>
              <a:t> Award Ceremony + Final Conference</a:t>
            </a:r>
            <a:endParaRPr lang="en-US" altLang="fr-FR" sz="1725" dirty="0">
              <a:latin typeface="Frutiger-Light" panose="020B0604020202020204"/>
            </a:endParaRPr>
          </a:p>
        </p:txBody>
      </p:sp>
      <p:pic>
        <p:nvPicPr>
          <p:cNvPr id="10" name="Picture 11" descr="logo_ce-en-rvb-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00" y="3759882"/>
            <a:ext cx="1820582" cy="125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378" y="4076407"/>
            <a:ext cx="1371241" cy="87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216" y="3848231"/>
            <a:ext cx="1295400" cy="116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2" descr="Belgian Road Safety Institut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298" y="3944395"/>
            <a:ext cx="1564717" cy="100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61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938213"/>
            <a:ext cx="5049441" cy="3566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en-GB" sz="1800" dirty="0">
                <a:latin typeface="Frutiger-Light" panose="020B0604020202020204"/>
              </a:rPr>
              <a:t>Students </a:t>
            </a:r>
            <a:r>
              <a:rPr lang="en-GB" sz="1800" dirty="0" smtClean="0">
                <a:latin typeface="Frutiger-Light" panose="020B0604020202020204"/>
              </a:rPr>
              <a:t>applied </a:t>
            </a:r>
            <a:r>
              <a:rPr lang="en-GB" sz="1800" dirty="0">
                <a:latin typeface="Frutiger-Light" panose="020B0604020202020204"/>
              </a:rPr>
              <a:t>online to take </a:t>
            </a:r>
            <a:r>
              <a:rPr lang="en-GB" sz="1800" dirty="0" smtClean="0">
                <a:latin typeface="Frutiger-Light" panose="020B0604020202020204"/>
              </a:rPr>
              <a:t>part in YEARS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GB" sz="1800" dirty="0" smtClean="0">
                <a:latin typeface="Frutiger-Light" panose="020B0604020202020204"/>
              </a:rPr>
              <a:t>CAMP</a:t>
            </a:r>
            <a:r>
              <a:rPr lang="en-GB" sz="1800" dirty="0">
                <a:latin typeface="Frutiger-Light" panose="020B0604020202020204"/>
              </a:rPr>
              <a:t>: </a:t>
            </a:r>
            <a:r>
              <a:rPr lang="en-GB" sz="1800" dirty="0" smtClean="0">
                <a:latin typeface="Frutiger-Light" panose="020B0604020202020204"/>
              </a:rPr>
              <a:t>11 groups </a:t>
            </a:r>
            <a:r>
              <a:rPr lang="en-GB" sz="1800" dirty="0">
                <a:latin typeface="Frutiger-Light" panose="020B0604020202020204"/>
              </a:rPr>
              <a:t>with the best project ideas </a:t>
            </a:r>
            <a:r>
              <a:rPr lang="en-GB" sz="1800" dirty="0" smtClean="0">
                <a:latin typeface="Frutiger-Light" panose="020B0604020202020204"/>
              </a:rPr>
              <a:t>attended </a:t>
            </a:r>
            <a:r>
              <a:rPr lang="en-GB" sz="1800" dirty="0">
                <a:latin typeface="Frutiger-Light" panose="020B0604020202020204"/>
              </a:rPr>
              <a:t>a one-week training course in Brussels, to discuss their ideas with </a:t>
            </a:r>
            <a:r>
              <a:rPr lang="en-GB" sz="1800" dirty="0" smtClean="0">
                <a:latin typeface="Frutiger-Light" panose="020B0604020202020204"/>
              </a:rPr>
              <a:t>experts (last October)</a:t>
            </a:r>
            <a:endParaRPr lang="en-GB" sz="1800" dirty="0">
              <a:latin typeface="Frutiger-Light" panose="020B0604020202020204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GB" sz="1800" dirty="0">
                <a:latin typeface="Frutiger-Light" panose="020B0604020202020204"/>
              </a:rPr>
              <a:t>Challenge: </a:t>
            </a:r>
            <a:r>
              <a:rPr lang="nl-BE" sz="1800" dirty="0">
                <a:latin typeface="Frutiger-Light" panose="020B0604020202020204"/>
              </a:rPr>
              <a:t>after returning to their home country in groups of two, students carry a safety activity with the support of ETSC and its partners</a:t>
            </a:r>
            <a:endParaRPr lang="en-GB" sz="1800" dirty="0">
              <a:latin typeface="Frutiger-Light" panose="020B0604020202020204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GB" sz="1800" dirty="0">
                <a:latin typeface="Frutiger-Light" panose="020B0604020202020204"/>
              </a:rPr>
              <a:t>European Award Ceremony: </a:t>
            </a:r>
            <a:br>
              <a:rPr lang="en-GB" sz="1800" dirty="0">
                <a:latin typeface="Frutiger-Light" panose="020B0604020202020204"/>
              </a:rPr>
            </a:br>
            <a:r>
              <a:rPr lang="en-GB" sz="1800" dirty="0">
                <a:latin typeface="Frutiger-Light" panose="020B0604020202020204"/>
              </a:rPr>
              <a:t>Best projects receive award and proper promotion and follow-up is ensured </a:t>
            </a:r>
            <a:endParaRPr lang="en-US" sz="1800" dirty="0">
              <a:latin typeface="Frutiger-Light" panose="020B0604020202020204"/>
            </a:endParaRPr>
          </a:p>
          <a:p>
            <a:pPr marL="342900" indent="-342900">
              <a:buFontTx/>
              <a:buAutoNum type="arabicPeriod"/>
              <a:defRPr/>
            </a:pPr>
            <a:endParaRPr lang="en-US" sz="975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114924" y="868375"/>
            <a:ext cx="1453753" cy="676275"/>
          </a:xfrm>
          <a:prstGeom prst="roundRect">
            <a:avLst>
              <a:gd name="adj" fmla="val 10000"/>
            </a:avLst>
          </a:pr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ounded Rectangle 9"/>
          <p:cNvSpPr/>
          <p:nvPr/>
        </p:nvSpPr>
        <p:spPr>
          <a:xfrm>
            <a:off x="5142308" y="1600609"/>
            <a:ext cx="1295400" cy="559594"/>
          </a:xfrm>
          <a:prstGeom prst="roundRect">
            <a:avLst>
              <a:gd name="adj" fmla="val 10000"/>
            </a:avLst>
          </a:pr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ounded Rectangle 10"/>
          <p:cNvSpPr/>
          <p:nvPr/>
        </p:nvSpPr>
        <p:spPr>
          <a:xfrm>
            <a:off x="5114923" y="2260605"/>
            <a:ext cx="1453753" cy="567929"/>
          </a:xfrm>
          <a:prstGeom prst="roundRect">
            <a:avLst>
              <a:gd name="adj" fmla="val 10000"/>
            </a:avLst>
          </a:prstGeom>
          <a:blipFill rotWithShape="0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ounded Rectangle 11"/>
          <p:cNvSpPr/>
          <p:nvPr/>
        </p:nvSpPr>
        <p:spPr>
          <a:xfrm>
            <a:off x="5142308" y="2928936"/>
            <a:ext cx="1426369" cy="685800"/>
          </a:xfrm>
          <a:prstGeom prst="roundRect">
            <a:avLst>
              <a:gd name="adj" fmla="val 10000"/>
            </a:avLst>
          </a:prstGeom>
          <a:blipFill rotWithShape="0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ounded Rectangle 12"/>
          <p:cNvSpPr/>
          <p:nvPr/>
        </p:nvSpPr>
        <p:spPr>
          <a:xfrm>
            <a:off x="5141117" y="3715138"/>
            <a:ext cx="1427560" cy="822722"/>
          </a:xfrm>
          <a:prstGeom prst="roundRect">
            <a:avLst>
              <a:gd name="adj" fmla="val 10000"/>
            </a:avLst>
          </a:prstGeom>
          <a:blipFill rotWithShape="0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en-US" sz="2800" b="1" dirty="0">
                <a:solidFill>
                  <a:srgbClr val="FFFFFF"/>
                </a:solidFill>
                <a:latin typeface="Frutiger-Light"/>
                <a:ea typeface="+mj-ea"/>
                <a:cs typeface="Frutiger-Light"/>
              </a:rPr>
              <a:t>GETTING STUDENTS TO IMPROVE SAFETY</a:t>
            </a:r>
            <a:endParaRPr lang="en-GB" sz="2800" b="1" dirty="0">
              <a:solidFill>
                <a:srgbClr val="FFFFFF"/>
              </a:solidFill>
              <a:latin typeface="Frutiger-Light"/>
              <a:ea typeface="+mj-ea"/>
              <a:cs typeface="Frutiger-Light"/>
            </a:endParaRPr>
          </a:p>
        </p:txBody>
      </p:sp>
    </p:spTree>
    <p:extLst>
      <p:ext uri="{BB962C8B-B14F-4D97-AF65-F5344CB8AC3E}">
        <p14:creationId xmlns:p14="http://schemas.microsoft.com/office/powerpoint/2010/main" val="2053091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-30956" y="781050"/>
            <a:ext cx="4752975" cy="3626644"/>
          </a:xfrm>
        </p:spPr>
        <p:txBody>
          <a:bodyPr/>
          <a:lstStyle/>
          <a:p>
            <a:pPr marL="0" indent="0">
              <a:buNone/>
            </a:pPr>
            <a:r>
              <a:rPr lang="en-GB" altLang="fr-FR" sz="1650" dirty="0">
                <a:latin typeface="Frutiger-Light" panose="020B0604020202020204"/>
              </a:rPr>
              <a:t>A Lecture tour across universities: </a:t>
            </a:r>
            <a:r>
              <a:rPr lang="en-GB" altLang="fr-FR" sz="1650" dirty="0" smtClean="0">
                <a:latin typeface="Frutiger-Light" panose="020B0604020202020204"/>
              </a:rPr>
              <a:t>20 </a:t>
            </a:r>
            <a:r>
              <a:rPr lang="en-GB" altLang="fr-FR" sz="1650" dirty="0">
                <a:latin typeface="Frutiger-Light" panose="020B0604020202020204"/>
              </a:rPr>
              <a:t>lectures in selected universities across Europe to motivate students </a:t>
            </a:r>
            <a:r>
              <a:rPr lang="en-GB" altLang="fr-FR" sz="1650" dirty="0" smtClean="0">
                <a:latin typeface="Frutiger-Light" panose="020B0604020202020204"/>
              </a:rPr>
              <a:t>(engineering but not only) </a:t>
            </a:r>
            <a:r>
              <a:rPr lang="en-GB" altLang="fr-FR" sz="1650" dirty="0">
                <a:latin typeface="Frutiger-Light" panose="020B0604020202020204"/>
              </a:rPr>
              <a:t>to take action and come up with ideas for local road safety projects targeting young road users</a:t>
            </a:r>
            <a:r>
              <a:rPr lang="en-GB" altLang="fr-FR" sz="1650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6388" name="Picture 2" descr="http://wifi.entpe.fr/imgs/Logo_ENTP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167" y="2915299"/>
            <a:ext cx="978570" cy="143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http://www.moveonnet.eu/logos/logo_PLKRAKOW0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6207"/>
            <a:ext cx="2195513" cy="71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http://www.nanototouch.eu/uploads/pics/TUM_logo_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1" y="2653904"/>
            <a:ext cx="932259" cy="120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0" descr="http://users.isr.ist.utl.pt/%7Epjcro/index_files/IST_A_RGB_P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781" y="3735075"/>
            <a:ext cx="1971021" cy="139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6" descr="http://upload.wikimedia.org/wikipedia/en/9/9c/LogoUP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755" y="3061183"/>
            <a:ext cx="826294" cy="90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20" descr="http://www.cdefi.fr/images/photos/0004/img_115133647414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6" y="3015853"/>
            <a:ext cx="1669256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22" descr="http://www.alumotive.com/Shared_Image/loghi/logo_politecnico_milan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094" y="2379881"/>
            <a:ext cx="1607344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32" descr="http://www.e2stormed.eu/wp-content/uploads/2013/05/1-valenci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060" y="2139554"/>
            <a:ext cx="1382315" cy="75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34" descr="http://basoti.uni-rostock.de/fileadmin/becker/basoti/NewLogo_VGTU_EN_Color_RGB_6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831" y="1582228"/>
            <a:ext cx="1349454" cy="5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www.hit.ac.il/.upload/minisites/tempus-iris/logo%20nowe%20PW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65" y="3885850"/>
            <a:ext cx="1390194" cy="102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olitecnico torin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679" y="845541"/>
            <a:ext cx="736687" cy="73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ederico ii napoli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02" y="2994422"/>
            <a:ext cx="1354248" cy="90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aribor university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65" y="2299493"/>
            <a:ext cx="1031425" cy="58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pisa university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717" y="2168094"/>
            <a:ext cx="851944" cy="76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zagreb university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885" y="1653507"/>
            <a:ext cx="678154" cy="67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ljubljana university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19" y="943081"/>
            <a:ext cx="655751" cy="65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en-US" sz="2800" b="1" dirty="0" smtClean="0">
                <a:solidFill>
                  <a:srgbClr val="FFFFFF"/>
                </a:solidFill>
                <a:latin typeface="Frutiger-Light"/>
                <a:ea typeface="+mj-ea"/>
                <a:cs typeface="Frutiger-Light"/>
              </a:rPr>
              <a:t>YEARS LECTURES</a:t>
            </a:r>
            <a:endParaRPr lang="en-GB" sz="2800" b="1" dirty="0">
              <a:solidFill>
                <a:srgbClr val="FFFFFF"/>
              </a:solidFill>
              <a:latin typeface="Frutiger-Light"/>
              <a:ea typeface="+mj-ea"/>
              <a:cs typeface="Frutiger-Light"/>
            </a:endParaRPr>
          </a:p>
        </p:txBody>
      </p:sp>
    </p:spTree>
    <p:extLst>
      <p:ext uri="{BB962C8B-B14F-4D97-AF65-F5344CB8AC3E}">
        <p14:creationId xmlns:p14="http://schemas.microsoft.com/office/powerpoint/2010/main" val="311448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Content Placeholder 8"/>
          <p:cNvSpPr>
            <a:spLocks noGrp="1"/>
          </p:cNvSpPr>
          <p:nvPr>
            <p:ph/>
          </p:nvPr>
        </p:nvSpPr>
        <p:spPr>
          <a:xfrm>
            <a:off x="0" y="910258"/>
            <a:ext cx="6426994" cy="3509963"/>
          </a:xfrm>
        </p:spPr>
        <p:txBody>
          <a:bodyPr>
            <a:normAutofit/>
          </a:bodyPr>
          <a:lstStyle/>
          <a:p>
            <a:pPr>
              <a:buFont typeface="Frutiger-Roman" pitchFamily="2" charset="0"/>
              <a:buNone/>
            </a:pPr>
            <a:r>
              <a:rPr lang="nl-BE" altLang="fr-FR" sz="2000" dirty="0">
                <a:latin typeface="Frutiger-Light" panose="020B0604020202020204"/>
                <a:cs typeface="+mn-cs"/>
              </a:rPr>
              <a:t>Lectures:</a:t>
            </a:r>
          </a:p>
          <a:p>
            <a:r>
              <a:rPr lang="nl-BE" altLang="fr-FR" sz="2000" dirty="0">
                <a:latin typeface="Frutiger-Light" panose="020B0604020202020204"/>
                <a:cs typeface="+mn-cs"/>
              </a:rPr>
              <a:t>Road Safety Engineering</a:t>
            </a:r>
          </a:p>
          <a:p>
            <a:r>
              <a:rPr lang="nl-BE" altLang="fr-FR" sz="2000" dirty="0">
                <a:latin typeface="Frutiger-Light" panose="020B0604020202020204"/>
                <a:cs typeface="+mn-cs"/>
              </a:rPr>
              <a:t>Road Safety </a:t>
            </a:r>
            <a:r>
              <a:rPr lang="nl-BE" altLang="fr-FR" sz="2000" dirty="0" smtClean="0">
                <a:latin typeface="Frutiger-Light" panose="020B0604020202020204"/>
                <a:cs typeface="+mn-cs"/>
              </a:rPr>
              <a:t>Campaigning</a:t>
            </a:r>
          </a:p>
          <a:p>
            <a:r>
              <a:rPr lang="nl-BE" altLang="fr-FR" sz="2000" dirty="0" smtClean="0">
                <a:latin typeface="Frutiger-Light" panose="020B0604020202020204"/>
                <a:cs typeface="+mn-cs"/>
              </a:rPr>
              <a:t>Group exercises</a:t>
            </a:r>
            <a:endParaRPr lang="nl-BE" altLang="fr-FR" sz="2000" dirty="0">
              <a:latin typeface="Frutiger-Light" panose="020B0604020202020204"/>
              <a:cs typeface="+mn-cs"/>
            </a:endParaRPr>
          </a:p>
          <a:p>
            <a:pPr>
              <a:buFont typeface="Frutiger-Roman" pitchFamily="2" charset="0"/>
              <a:buNone/>
            </a:pPr>
            <a:r>
              <a:rPr lang="nl-BE" altLang="fr-FR" sz="2000" dirty="0">
                <a:latin typeface="Frutiger-Light" panose="020B0604020202020204"/>
                <a:cs typeface="+mn-cs"/>
              </a:rPr>
              <a:t>Other activities:</a:t>
            </a:r>
          </a:p>
          <a:p>
            <a:r>
              <a:rPr lang="nl-BE" altLang="fr-FR" sz="2000" dirty="0">
                <a:latin typeface="Frutiger-Light" panose="020B0604020202020204"/>
                <a:cs typeface="+mn-cs"/>
              </a:rPr>
              <a:t>EU Institutions: Parliament visit</a:t>
            </a:r>
          </a:p>
          <a:p>
            <a:r>
              <a:rPr lang="nl-BE" altLang="fr-FR" sz="2000" dirty="0">
                <a:latin typeface="Frutiger-Light" panose="020B0604020202020204"/>
                <a:cs typeface="+mn-cs"/>
              </a:rPr>
              <a:t>Guided cycling tour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484" y="3313113"/>
            <a:ext cx="2338916" cy="17541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79" y="3611905"/>
            <a:ext cx="2437256" cy="1294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330" y="1354695"/>
            <a:ext cx="2626116" cy="1474665"/>
          </a:xfrm>
          <a:prstGeom prst="rect">
            <a:avLst/>
          </a:prstGeom>
        </p:spPr>
      </p:pic>
      <p:sp>
        <p:nvSpPr>
          <p:cNvPr id="8" name="Rectangle 7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en-US" sz="2800" b="1" dirty="0" smtClean="0">
                <a:solidFill>
                  <a:srgbClr val="FFFFFF"/>
                </a:solidFill>
                <a:latin typeface="Frutiger-Light"/>
                <a:ea typeface="+mj-ea"/>
                <a:cs typeface="Frutiger-Light"/>
              </a:rPr>
              <a:t>YEARS CAMP</a:t>
            </a:r>
            <a:endParaRPr lang="en-GB" sz="2800" b="1" dirty="0">
              <a:solidFill>
                <a:srgbClr val="FFFFFF"/>
              </a:solidFill>
              <a:latin typeface="Frutiger-Light"/>
              <a:ea typeface="+mj-ea"/>
              <a:cs typeface="Frutiger-Light"/>
            </a:endParaRPr>
          </a:p>
        </p:txBody>
      </p:sp>
    </p:spTree>
    <p:extLst>
      <p:ext uri="{BB962C8B-B14F-4D97-AF65-F5344CB8AC3E}">
        <p14:creationId xmlns:p14="http://schemas.microsoft.com/office/powerpoint/2010/main" val="16798825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242888" y="141685"/>
            <a:ext cx="64805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450"/>
              </a:spcAft>
              <a:buClrTx/>
              <a:buNone/>
            </a:pPr>
            <a:r>
              <a:rPr lang="nl-BE" altLang="fr-FR" sz="3000" b="1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242888" y="897732"/>
            <a:ext cx="6426994" cy="350281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BE" sz="2400" dirty="0">
                <a:latin typeface="Frutiger-Light" panose="020B0604020202020204"/>
                <a:cs typeface="+mn-cs"/>
              </a:rPr>
              <a:t>Improve technical knowledge on road safety infrastructure</a:t>
            </a:r>
          </a:p>
          <a:p>
            <a:pPr>
              <a:defRPr/>
            </a:pPr>
            <a:r>
              <a:rPr lang="nl-BE" sz="2400" dirty="0">
                <a:latin typeface="Frutiger-Light" panose="020B0604020202020204"/>
                <a:cs typeface="+mn-cs"/>
              </a:rPr>
              <a:t>Learn how to run a communication campaign, involving media and public authorities</a:t>
            </a:r>
          </a:p>
          <a:p>
            <a:pPr>
              <a:defRPr/>
            </a:pPr>
            <a:r>
              <a:rPr lang="nl-BE" sz="2400" dirty="0">
                <a:latin typeface="Frutiger-Light" panose="020B0604020202020204"/>
                <a:cs typeface="+mn-cs"/>
              </a:rPr>
              <a:t>Have a more structured idea on the project </a:t>
            </a:r>
            <a:r>
              <a:rPr lang="nl-BE" sz="2400" dirty="0" smtClean="0">
                <a:latin typeface="Frutiger-Light" panose="020B0604020202020204"/>
                <a:cs typeface="+mn-cs"/>
              </a:rPr>
              <a:t>students are going </a:t>
            </a:r>
            <a:r>
              <a:rPr lang="nl-BE" sz="2400" dirty="0">
                <a:latin typeface="Frutiger-Light" panose="020B0604020202020204"/>
                <a:cs typeface="+mn-cs"/>
              </a:rPr>
              <a:t>to manage</a:t>
            </a:r>
          </a:p>
          <a:p>
            <a:pPr>
              <a:defRPr/>
            </a:pPr>
            <a:r>
              <a:rPr lang="nl-BE" sz="2400" dirty="0" smtClean="0">
                <a:latin typeface="Frutiger-Light" panose="020B0604020202020204"/>
                <a:cs typeface="+mn-cs"/>
              </a:rPr>
              <a:t>Get more motivation </a:t>
            </a:r>
            <a:r>
              <a:rPr lang="nl-BE" sz="2400" dirty="0">
                <a:latin typeface="Frutiger-Light" panose="020B0604020202020204"/>
                <a:cs typeface="+mn-cs"/>
              </a:rPr>
              <a:t>to start </a:t>
            </a:r>
            <a:r>
              <a:rPr lang="nl-BE" sz="2400" dirty="0" smtClean="0">
                <a:latin typeface="Frutiger-Light" panose="020B0604020202020204"/>
                <a:cs typeface="+mn-cs"/>
              </a:rPr>
              <a:t>the YEARS campaign</a:t>
            </a:r>
            <a:endParaRPr lang="nl-BE" sz="2400" dirty="0">
              <a:latin typeface="Frutiger-Light" panose="020B0604020202020204"/>
              <a:cs typeface="+mn-cs"/>
            </a:endParaRPr>
          </a:p>
          <a:p>
            <a:pPr>
              <a:buFont typeface="Frutiger-Roman" pitchFamily="2" charset="0"/>
              <a:buNone/>
              <a:defRPr/>
            </a:pPr>
            <a:endParaRPr lang="nl-BE" sz="2400" dirty="0">
              <a:latin typeface="Frutiger-Roman" pitchFamily="2" charset="0"/>
              <a:cs typeface="+mn-cs"/>
            </a:endParaRP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en-US" sz="2800" b="1" dirty="0" smtClean="0">
                <a:solidFill>
                  <a:srgbClr val="FFFFFF"/>
                </a:solidFill>
                <a:latin typeface="Frutiger-Light"/>
                <a:ea typeface="+mj-ea"/>
                <a:cs typeface="Frutiger-Light"/>
              </a:rPr>
              <a:t>YEARS CAMP OBJECTIVES</a:t>
            </a:r>
            <a:endParaRPr lang="en-GB" sz="2800" b="1" dirty="0">
              <a:solidFill>
                <a:srgbClr val="FFFFFF"/>
              </a:solidFill>
              <a:latin typeface="Frutiger-Light"/>
              <a:ea typeface="+mj-ea"/>
              <a:cs typeface="Frutiger-Light"/>
            </a:endParaRPr>
          </a:p>
        </p:txBody>
      </p:sp>
    </p:spTree>
    <p:extLst>
      <p:ext uri="{BB962C8B-B14F-4D97-AF65-F5344CB8AC3E}">
        <p14:creationId xmlns:p14="http://schemas.microsoft.com/office/powerpoint/2010/main" val="3315019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8119" y="1006079"/>
            <a:ext cx="6399610" cy="3429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sz="1650" dirty="0">
              <a:solidFill>
                <a:srgbClr val="020202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utiger-Light" pitchFamily="2" charset="0"/>
              </a:rPr>
              <a:t>By </a:t>
            </a:r>
            <a:r>
              <a:rPr lang="en-US" sz="2400" dirty="0" smtClean="0">
                <a:solidFill>
                  <a:srgbClr val="FF0000"/>
                </a:solidFill>
                <a:latin typeface="Frutiger-Light" pitchFamily="2" charset="0"/>
              </a:rPr>
              <a:t>end of 2017: </a:t>
            </a:r>
            <a:r>
              <a:rPr lang="en-US" sz="2400" dirty="0" smtClean="0">
                <a:latin typeface="Frutiger-Light" pitchFamily="2" charset="0"/>
              </a:rPr>
              <a:t>final </a:t>
            </a:r>
            <a:r>
              <a:rPr lang="en-US" sz="2400" dirty="0">
                <a:latin typeface="Frutiger-Light" pitchFamily="2" charset="0"/>
              </a:rPr>
              <a:t>report </a:t>
            </a:r>
            <a:r>
              <a:rPr lang="en-US" sz="2400" dirty="0" smtClean="0">
                <a:latin typeface="Frutiger-Light" pitchFamily="2" charset="0"/>
              </a:rPr>
              <a:t>from students that will follow a mid-term visit by ETSC to meet the local authorities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utiger-Light" pitchFamily="2" charset="0"/>
              </a:rPr>
              <a:t>By </a:t>
            </a:r>
            <a:r>
              <a:rPr lang="en-US" sz="2400" dirty="0" smtClean="0">
                <a:solidFill>
                  <a:srgbClr val="FF0000"/>
                </a:solidFill>
                <a:latin typeface="Frutiger-Light" pitchFamily="2" charset="0"/>
              </a:rPr>
              <a:t>Mid-2018</a:t>
            </a:r>
            <a:r>
              <a:rPr lang="en-US" sz="2400" dirty="0" smtClean="0">
                <a:latin typeface="Frutiger-Light" pitchFamily="2" charset="0"/>
              </a:rPr>
              <a:t>: the groups of winners will be selected by the jury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utiger-Light" pitchFamily="2" charset="0"/>
              </a:rPr>
              <a:t>By </a:t>
            </a:r>
            <a:r>
              <a:rPr lang="en-US" sz="2400" dirty="0" smtClean="0">
                <a:solidFill>
                  <a:srgbClr val="FF0000"/>
                </a:solidFill>
                <a:latin typeface="Frutiger-Light" pitchFamily="2" charset="0"/>
              </a:rPr>
              <a:t>end of 2018</a:t>
            </a:r>
            <a:r>
              <a:rPr lang="en-US" sz="2400" dirty="0" smtClean="0">
                <a:latin typeface="Frutiger-Light" pitchFamily="2" charset="0"/>
              </a:rPr>
              <a:t>: Award Ceremony organized in Brussels </a:t>
            </a:r>
            <a:endParaRPr lang="en-US" sz="2400" dirty="0">
              <a:latin typeface="Frutiger-Light" pitchFamily="2" charset="0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1800" dirty="0">
              <a:solidFill>
                <a:srgbClr val="020202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Frutiger-Roman" pitchFamily="2" charset="0"/>
              <a:buNone/>
              <a:defRPr/>
            </a:pPr>
            <a:endParaRPr lang="en-GB" sz="1800" dirty="0">
              <a:solidFill>
                <a:srgbClr val="020202"/>
              </a:solidFill>
              <a:latin typeface="Arial" charset="0"/>
              <a:cs typeface="Arial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543550" y="228600"/>
            <a:ext cx="6858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fr-FR" sz="2250">
              <a:solidFill>
                <a:srgbClr val="663300"/>
              </a:solidFill>
              <a:latin typeface="Frutiger-Bold" pitchFamily="2" charset="0"/>
            </a:endParaRPr>
          </a:p>
        </p:txBody>
      </p:sp>
      <p:pic>
        <p:nvPicPr>
          <p:cNvPr id="5124" name="Picture 4" descr="Image result for project schedul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618" y="3706825"/>
            <a:ext cx="1323578" cy="105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spect="1"/>
          </p:cNvSpPr>
          <p:nvPr/>
        </p:nvSpPr>
        <p:spPr>
          <a:xfrm>
            <a:off x="0" y="0"/>
            <a:ext cx="6858000" cy="820751"/>
          </a:xfrm>
          <a:prstGeom prst="rect">
            <a:avLst/>
          </a:prstGeom>
          <a:solidFill>
            <a:srgbClr val="DD9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en-US" sz="2800" b="1" dirty="0" smtClean="0">
                <a:solidFill>
                  <a:srgbClr val="FFFFFF"/>
                </a:solidFill>
                <a:latin typeface="Frutiger-Light"/>
                <a:ea typeface="+mj-ea"/>
                <a:cs typeface="Frutiger-Light"/>
              </a:rPr>
              <a:t>YEARS PROJECT SCHEDULE</a:t>
            </a:r>
            <a:endParaRPr lang="en-GB" sz="2800" b="1" dirty="0">
              <a:solidFill>
                <a:srgbClr val="FFFFFF"/>
              </a:solidFill>
              <a:latin typeface="Frutiger-Light"/>
              <a:ea typeface="+mj-ea"/>
              <a:cs typeface="Frutiger-Light"/>
            </a:endParaRPr>
          </a:p>
        </p:txBody>
      </p:sp>
    </p:spTree>
    <p:extLst>
      <p:ext uri="{BB962C8B-B14F-4D97-AF65-F5344CB8AC3E}">
        <p14:creationId xmlns:p14="http://schemas.microsoft.com/office/powerpoint/2010/main" val="32112053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6"/>
            <a:ext cx="6857999" cy="51467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746" y="4275538"/>
            <a:ext cx="1645209" cy="67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467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544" y="4083918"/>
            <a:ext cx="62483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DD962D"/>
                </a:solidFill>
                <a:latin typeface="Frutiger-Light"/>
                <a:cs typeface="Frutiger-Light"/>
              </a:rPr>
              <a:t>www.etsc.eu 			</a:t>
            </a:r>
            <a:r>
              <a:rPr lang="en-US" sz="1800" dirty="0">
                <a:solidFill>
                  <a:srgbClr val="DD962D"/>
                </a:solidFill>
                <a:latin typeface="Frutiger-Light"/>
                <a:cs typeface="Frutiger-Light"/>
              </a:rPr>
              <a:t>@etsc_eu </a:t>
            </a:r>
            <a:br>
              <a:rPr lang="en-US" sz="1800" dirty="0">
                <a:solidFill>
                  <a:srgbClr val="DD962D"/>
                </a:solidFill>
                <a:latin typeface="Frutiger-Light"/>
                <a:cs typeface="Frutiger-Light"/>
              </a:rPr>
            </a:br>
            <a:r>
              <a:rPr lang="en-US" sz="1500" dirty="0">
                <a:solidFill>
                  <a:srgbClr val="DD962D"/>
                </a:solidFill>
                <a:latin typeface="Frutiger-Light"/>
                <a:cs typeface="Frutiger-Light"/>
              </a:rPr>
              <a:t> </a:t>
            </a:r>
            <a:r>
              <a:rPr lang="en-US" sz="1800" dirty="0">
                <a:solidFill>
                  <a:srgbClr val="DD962D"/>
                </a:solidFill>
                <a:latin typeface="Frutiger-Light"/>
                <a:cs typeface="Frutiger-Light"/>
              </a:rPr>
              <a:t>antonio.avenoso@etsc.eu</a:t>
            </a:r>
          </a:p>
        </p:txBody>
      </p:sp>
      <p:sp>
        <p:nvSpPr>
          <p:cNvPr id="3" name="Rectangle 2"/>
          <p:cNvSpPr/>
          <p:nvPr/>
        </p:nvSpPr>
        <p:spPr>
          <a:xfrm>
            <a:off x="1324020" y="2094885"/>
            <a:ext cx="42093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rgbClr val="CE6928"/>
                </a:solidFill>
                <a:latin typeface="Frutiger-Bold"/>
                <a:cs typeface="Frutiger-Bold"/>
              </a:rPr>
              <a:t>THANK YOU </a:t>
            </a:r>
            <a:r>
              <a:rPr lang="en-US" sz="3300" dirty="0">
                <a:solidFill>
                  <a:srgbClr val="CE6928"/>
                </a:solidFill>
                <a:latin typeface="Frutiger-Light"/>
                <a:cs typeface="Frutiger-Light"/>
              </a:rPr>
              <a:t>FOR </a:t>
            </a:r>
            <a:br>
              <a:rPr lang="en-US" sz="3300" dirty="0">
                <a:solidFill>
                  <a:srgbClr val="CE6928"/>
                </a:solidFill>
                <a:latin typeface="Frutiger-Light"/>
                <a:cs typeface="Frutiger-Light"/>
              </a:rPr>
            </a:br>
            <a:r>
              <a:rPr lang="en-US" sz="3300" dirty="0">
                <a:solidFill>
                  <a:srgbClr val="CE6928"/>
                </a:solidFill>
                <a:latin typeface="Frutiger-Light"/>
                <a:cs typeface="Frutiger-Light"/>
              </a:rPr>
              <a:t>YOUR ATTENTION</a:t>
            </a:r>
            <a:endParaRPr lang="en-US" sz="2100" dirty="0">
              <a:solidFill>
                <a:srgbClr val="CE6928"/>
              </a:solidFill>
              <a:latin typeface="Frutiger-Light"/>
              <a:cs typeface="Frutiger-Light"/>
            </a:endParaRPr>
          </a:p>
        </p:txBody>
      </p:sp>
      <p:pic>
        <p:nvPicPr>
          <p:cNvPr id="11" name="Picture 10" descr="etsc_logo_rgbmax-01.pn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676" y="87474"/>
            <a:ext cx="2551270" cy="1202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607" y="4623978"/>
            <a:ext cx="211238" cy="1620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853" y="4237633"/>
            <a:ext cx="232178" cy="1948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357" y="4244911"/>
            <a:ext cx="216024" cy="18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33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3384</TotalTime>
  <Words>742</Words>
  <Application>Microsoft Office PowerPoint</Application>
  <PresentationFormat>Custom</PresentationFormat>
  <Paragraphs>105</Paragraphs>
  <Slides>20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6" baseType="lpstr">
      <vt:lpstr>Calibri Light</vt:lpstr>
      <vt:lpstr>Frutiger-Roman</vt:lpstr>
      <vt:lpstr>Wingdings</vt:lpstr>
      <vt:lpstr>Arial</vt:lpstr>
      <vt:lpstr>Frutiger-Black</vt:lpstr>
      <vt:lpstr>Frutiger-Light</vt:lpstr>
      <vt:lpstr>Calibri</vt:lpstr>
      <vt:lpstr>Frutiger-Bold</vt:lpstr>
      <vt:lpstr>1_Office Theme</vt:lpstr>
      <vt:lpstr>3_ETSC House style</vt:lpstr>
      <vt:lpstr>4_ETSC House style</vt:lpstr>
      <vt:lpstr>11_Office Theme</vt:lpstr>
      <vt:lpstr>6_ETSC House style</vt:lpstr>
      <vt:lpstr>5_ETSC House style</vt:lpstr>
      <vt:lpstr>2_Office Theme</vt:lpstr>
      <vt:lpstr>Photo Editor Photo</vt:lpstr>
      <vt:lpstr>Young Europeans Acting for Road Safety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Dudley Curtis</dc:creator>
  <cp:lastModifiedBy>Windows User</cp:lastModifiedBy>
  <cp:revision>136</cp:revision>
  <dcterms:created xsi:type="dcterms:W3CDTF">2014-02-10T13:00:47Z</dcterms:created>
  <dcterms:modified xsi:type="dcterms:W3CDTF">2017-06-08T10:46:01Z</dcterms:modified>
</cp:coreProperties>
</file>