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0" r:id="rId3"/>
    <p:sldId id="261" r:id="rId4"/>
    <p:sldId id="259" r:id="rId5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6CF"/>
    <a:srgbClr val="3E6FD2"/>
    <a:srgbClr val="2D5EC1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2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3.pn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496236493799749E-2"/>
          <c:y val="8.8131129501163627E-2"/>
          <c:w val="0.92144291483615071"/>
          <c:h val="0.87476750543113069"/>
        </c:manualLayout>
      </c:layout>
      <c:lineChart>
        <c:grouping val="standard"/>
        <c:varyColors val="0"/>
        <c:ser>
          <c:idx val="2"/>
          <c:order val="0"/>
          <c:tx>
            <c:strRef>
              <c:f>'EU-28'!$B$4</c:f>
              <c:strCache>
                <c:ptCount val="1"/>
                <c:pt idx="0">
                  <c:v>target 2010</c:v>
                </c:pt>
              </c:strCache>
            </c:strRef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circle"/>
            <c:size val="8"/>
            <c:spPr>
              <a:solidFill>
                <a:srgbClr val="002060"/>
              </a:solidFill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 algn="r">
                  <a:defRPr sz="1000" b="0" i="1" u="none" strike="noStrike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'EU-28'!$N$1:$X$1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'EU-28'!$N$6:$X$6</c:f>
              <c:numCache>
                <c:formatCode>General</c:formatCode>
                <c:ptCount val="11"/>
                <c:pt idx="0">
                  <c:v>31500</c:v>
                </c:pt>
                <c:pt idx="1">
                  <c:v>29400</c:v>
                </c:pt>
                <c:pt idx="2">
                  <c:v>27500</c:v>
                </c:pt>
                <c:pt idx="3">
                  <c:v>25700</c:v>
                </c:pt>
                <c:pt idx="4">
                  <c:v>24000</c:v>
                </c:pt>
                <c:pt idx="5">
                  <c:v>22400</c:v>
                </c:pt>
                <c:pt idx="6">
                  <c:v>20900</c:v>
                </c:pt>
                <c:pt idx="7">
                  <c:v>19500</c:v>
                </c:pt>
                <c:pt idx="8">
                  <c:v>18200</c:v>
                </c:pt>
                <c:pt idx="9">
                  <c:v>17000</c:v>
                </c:pt>
                <c:pt idx="10">
                  <c:v>15750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'EU-28'!$B$3</c:f>
              <c:strCache>
                <c:ptCount val="1"/>
                <c:pt idx="0">
                  <c:v>fatalities</c:v>
                </c:pt>
              </c:strCache>
            </c:strRef>
          </c:tx>
          <c:spPr>
            <a:ln w="38100">
              <a:solidFill>
                <a:srgbClr val="FF6600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FF6600"/>
              </a:solidFill>
              <a:ln>
                <a:solidFill>
                  <a:srgbClr val="FF6600"/>
                </a:solidFill>
                <a:prstDash val="solid"/>
              </a:ln>
            </c:spPr>
          </c:marker>
          <c:dPt>
            <c:idx val="3"/>
            <c:bubble3D val="0"/>
          </c:dPt>
          <c:dPt>
            <c:idx val="4"/>
            <c:bubble3D val="0"/>
          </c:dPt>
          <c:dPt>
            <c:idx val="5"/>
            <c:marker>
              <c:symbol val="none"/>
            </c:marker>
            <c:bubble3D val="0"/>
            <c:spPr>
              <a:ln w="38100">
                <a:solidFill>
                  <a:srgbClr val="FF6600"/>
                </a:solidFill>
                <a:prstDash val="sysDot"/>
              </a:ln>
            </c:spPr>
          </c:dPt>
          <c:dPt>
            <c:idx val="8"/>
            <c:marker>
              <c:symbol val="none"/>
            </c:marker>
            <c:bubble3D val="0"/>
          </c:dPt>
          <c:dLbls>
            <c:dLbl>
              <c:idx val="4"/>
              <c:layout>
                <c:manualLayout>
                  <c:x val="-2.2581654955494114E-2"/>
                  <c:y val="-2.4761904761904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'EU-28'!$N$1:$X$1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'EU-28'!$N$3:$X$3</c:f>
              <c:numCache>
                <c:formatCode>General</c:formatCode>
                <c:ptCount val="11"/>
                <c:pt idx="0">
                  <c:v>31500</c:v>
                </c:pt>
                <c:pt idx="1">
                  <c:v>30690</c:v>
                </c:pt>
                <c:pt idx="2">
                  <c:v>28240</c:v>
                </c:pt>
                <c:pt idx="3">
                  <c:v>25940</c:v>
                </c:pt>
                <c:pt idx="4">
                  <c:v>25900</c:v>
                </c:pt>
                <c:pt idx="5">
                  <c:v>25900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176320"/>
        <c:axId val="105843712"/>
      </c:lineChart>
      <c:dateAx>
        <c:axId val="129176320"/>
        <c:scaling>
          <c:orientation val="minMax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5843712"/>
        <c:crossesAt val="0"/>
        <c:auto val="0"/>
        <c:lblOffset val="100"/>
        <c:baseTimeUnit val="days"/>
        <c:majorUnit val="1"/>
        <c:minorUnit val="1"/>
      </c:dateAx>
      <c:valAx>
        <c:axId val="105843712"/>
        <c:scaling>
          <c:orientation val="minMax"/>
          <c:max val="35000"/>
          <c:min val="10000"/>
        </c:scaling>
        <c:delete val="0"/>
        <c:axPos val="l"/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9176320"/>
        <c:crossesAt val="1"/>
        <c:crossBetween val="between"/>
        <c:majorUnit val="5000"/>
      </c:valAx>
      <c:spPr>
        <a:blipFill>
          <a:blip xmlns:r="http://schemas.openxmlformats.org/officeDocument/2006/relationships" r:embed="rId1"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ofPieChart>
        <c:ofPieType val="pie"/>
        <c:varyColors val="1"/>
        <c:ser>
          <c:idx val="0"/>
          <c:order val="0"/>
          <c:dLbls>
            <c:dLbl>
              <c:idx val="0"/>
              <c:layout>
                <c:manualLayout>
                  <c:x val="9.5205500670865625E-2"/>
                  <c:y val="-0.1520396860489156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Car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45%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1490443369540136E-3"/>
                  <c:y val="3.63681259063971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Pedestrian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22%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6285637065967029"/>
                  <c:y val="-5.81669310089323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1.9584028590840335E-2"/>
                  <c:y val="4.957172025696784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Bicycle
</a:t>
                    </a:r>
                    <a:r>
                      <a:rPr lang="en-US" smtClean="0"/>
                      <a:t>8%</a:t>
                    </a:r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17713483224086213"/>
                  <c:y val="-5.854891941610289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2-wheelers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26%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Sheet1!$A$1:$A$7</c:f>
              <c:strCache>
                <c:ptCount val="7"/>
                <c:pt idx="0">
                  <c:v>Car</c:v>
                </c:pt>
                <c:pt idx="1">
                  <c:v>Pedestrian</c:v>
                </c:pt>
                <c:pt idx="2">
                  <c:v>Other</c:v>
                </c:pt>
                <c:pt idx="4">
                  <c:v>Motorcycle</c:v>
                </c:pt>
                <c:pt idx="5">
                  <c:v>Moped</c:v>
                </c:pt>
                <c:pt idx="6">
                  <c:v>Bicycle</c:v>
                </c:pt>
              </c:strCache>
            </c:strRef>
          </c:cat>
          <c:val>
            <c:numRef>
              <c:f>Sheet1!$B$1:$B$7</c:f>
              <c:numCache>
                <c:formatCode>0%</c:formatCode>
                <c:ptCount val="7"/>
                <c:pt idx="0">
                  <c:v>0.47</c:v>
                </c:pt>
                <c:pt idx="1">
                  <c:v>0.21</c:v>
                </c:pt>
                <c:pt idx="2">
                  <c:v>7.0000000000000007E-2</c:v>
                </c:pt>
                <c:pt idx="4">
                  <c:v>0.15</c:v>
                </c:pt>
                <c:pt idx="5">
                  <c:v>0.03</c:v>
                </c:pt>
                <c:pt idx="6">
                  <c:v>7.0000000000000007E-2</c:v>
                </c:pt>
              </c:numCache>
            </c:numRef>
          </c:val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100"/>
        <c:secondPieSize val="75"/>
        <c:serLines/>
      </c:ofPieChart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50A9BFC5-C3FA-4AFB-A9A1-ADD3C046F6B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5944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BF6ABB75-415D-401F-81B8-F4F3057247D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74986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FA8F62B6-A795-4432-8703-96B01F4F30C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E6B8C-8AA4-4CCE-9D39-39327BA874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3760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28370-8A2F-4A47-B2BF-7E116F8145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712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8D1A0-2ED6-4967-B27A-A3EB6B4033B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305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2916F-65C2-4AA9-8E1F-1FCA5A87F6D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804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BBA52-B37A-4731-92FA-CF3312508F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47075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1E96A-845A-4792-A10C-BEE727ADEA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8328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83B83-D3DF-4C79-89B2-4F1BA7B3E16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1551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68B79-FB26-41EC-84E5-0CA06653BC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2720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A2140-C616-4E05-9C92-3B402954FA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913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7968A-D1FD-454A-AF32-8F70FBA377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928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7A84D33D-B043-4198-BB69-908C60C572D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51520" y="2565400"/>
            <a:ext cx="8784530" cy="790575"/>
          </a:xfrm>
        </p:spPr>
        <p:txBody>
          <a:bodyPr/>
          <a:lstStyle/>
          <a:p>
            <a:pPr algn="ctr"/>
            <a:r>
              <a:rPr lang="fr-BE" altLang="en-US" sz="3600" dirty="0" err="1" smtClean="0"/>
              <a:t>Launch</a:t>
            </a:r>
            <a:r>
              <a:rPr lang="fr-BE" altLang="en-US" sz="3600" dirty="0" smtClean="0"/>
              <a:t> </a:t>
            </a:r>
            <a:r>
              <a:rPr lang="fr-BE" altLang="en-US" sz="3600" dirty="0" err="1" smtClean="0"/>
              <a:t>event</a:t>
            </a:r>
            <a:r>
              <a:rPr lang="fr-BE" altLang="en-US" sz="3600" dirty="0" smtClean="0"/>
              <a:t> of the YEARS </a:t>
            </a:r>
            <a:r>
              <a:rPr lang="fr-BE" altLang="en-US" sz="3600" dirty="0" err="1" smtClean="0"/>
              <a:t>project</a:t>
            </a:r>
            <a:r>
              <a:rPr lang="fr-BE" altLang="en-US" sz="3600" dirty="0" smtClean="0"/>
              <a:t> 19 </a:t>
            </a:r>
            <a:r>
              <a:rPr lang="fr-BE" altLang="en-US" sz="3600" dirty="0" err="1" smtClean="0"/>
              <a:t>October</a:t>
            </a:r>
            <a:r>
              <a:rPr lang="fr-BE" altLang="en-US" sz="3600" dirty="0" smtClean="0"/>
              <a:t> 2015</a:t>
            </a:r>
            <a:endParaRPr lang="en-GB" altLang="en-US" sz="36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365104"/>
            <a:ext cx="8532812" cy="1728787"/>
          </a:xfrm>
        </p:spPr>
        <p:txBody>
          <a:bodyPr/>
          <a:lstStyle/>
          <a:p>
            <a:r>
              <a:rPr lang="en-GB" altLang="en-US" sz="2000" dirty="0" smtClean="0"/>
              <a:t>Szabolcs Schmidt</a:t>
            </a:r>
          </a:p>
          <a:p>
            <a:endParaRPr lang="en-GB" altLang="en-US" sz="1400" dirty="0" smtClean="0"/>
          </a:p>
          <a:p>
            <a:pPr lvl="0">
              <a:lnSpc>
                <a:spcPct val="90000"/>
              </a:lnSpc>
              <a:spcBef>
                <a:spcPct val="0"/>
              </a:spcBef>
              <a:buClrTx/>
            </a:pPr>
            <a:r>
              <a:rPr lang="en-GB" sz="1400" kern="1200" dirty="0">
                <a:solidFill>
                  <a:srgbClr val="FFFFFF"/>
                </a:solidFill>
                <a:latin typeface="Verdana" pitchFamily="34" charset="0"/>
              </a:rPr>
              <a:t>Head of the Road Safety Unit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ClrTx/>
            </a:pPr>
            <a:r>
              <a:rPr lang="en-GB" sz="1400" kern="1200" dirty="0">
                <a:solidFill>
                  <a:srgbClr val="FFFFFF"/>
                </a:solidFill>
                <a:latin typeface="Verdana" pitchFamily="34" charset="0"/>
              </a:rPr>
              <a:t>Directorate-General for Mobility and Transport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ClrTx/>
            </a:pPr>
            <a:r>
              <a:rPr lang="en-GB" sz="1400" kern="1200" dirty="0">
                <a:solidFill>
                  <a:srgbClr val="FFFFFF"/>
                </a:solidFill>
                <a:latin typeface="Verdana" pitchFamily="34" charset="0"/>
              </a:rPr>
              <a:t>European Commission</a:t>
            </a:r>
          </a:p>
          <a:p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82287" y="1342082"/>
            <a:ext cx="8661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GB" sz="2400" dirty="0" smtClean="0">
                <a:solidFill>
                  <a:srgbClr val="C00000"/>
                </a:solidFill>
                <a:latin typeface="+mj-lt"/>
                <a:ea typeface="Calibri" pitchFamily="34" charset="0"/>
                <a:cs typeface="Arial" charset="0"/>
              </a:rPr>
              <a:t>Road fatalities in EU</a:t>
            </a:r>
            <a:r>
              <a:rPr lang="sk-SK" sz="2400" dirty="0" smtClean="0">
                <a:solidFill>
                  <a:srgbClr val="C00000"/>
                </a:solidFill>
                <a:latin typeface="+mj-lt"/>
                <a:ea typeface="Calibri" pitchFamily="34" charset="0"/>
                <a:cs typeface="Arial" charset="0"/>
              </a:rPr>
              <a:t>28</a:t>
            </a:r>
            <a:r>
              <a:rPr lang="en-GB" sz="2400" dirty="0" smtClean="0">
                <a:solidFill>
                  <a:srgbClr val="C00000"/>
                </a:solidFill>
                <a:latin typeface="+mj-lt"/>
                <a:ea typeface="Calibri" pitchFamily="34" charset="0"/>
                <a:cs typeface="Arial" charset="0"/>
              </a:rPr>
              <a:t> </a:t>
            </a:r>
            <a:endParaRPr lang="en-GB" sz="2400" dirty="0">
              <a:latin typeface="+mj-lt"/>
              <a:ea typeface="Calibri" pitchFamily="34" charset="0"/>
              <a:cs typeface="Arial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619131"/>
              </p:ext>
            </p:extLst>
          </p:nvPr>
        </p:nvGraphicFramePr>
        <p:xfrm>
          <a:off x="683568" y="1942038"/>
          <a:ext cx="7632848" cy="4511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785506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51520" y="1196753"/>
            <a:ext cx="8143875" cy="720080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cs typeface="Arial" pitchFamily="34" charset="0"/>
              </a:rPr>
              <a:t>Share of all road deaths 2014</a:t>
            </a: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356215"/>
              </p:ext>
            </p:extLst>
          </p:nvPr>
        </p:nvGraphicFramePr>
        <p:xfrm>
          <a:off x="827584" y="1844824"/>
          <a:ext cx="748883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7452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51520" y="1196753"/>
            <a:ext cx="8143875" cy="720080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cs typeface="Arial" pitchFamily="34" charset="0"/>
              </a:rPr>
              <a:t>Share of all road deaths 2001 and 2014</a:t>
            </a: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424601"/>
              </p:ext>
            </p:extLst>
          </p:nvPr>
        </p:nvGraphicFramePr>
        <p:xfrm>
          <a:off x="899593" y="2024288"/>
          <a:ext cx="7344814" cy="3024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4524"/>
                <a:gridCol w="888058"/>
                <a:gridCol w="888058"/>
                <a:gridCol w="888058"/>
                <a:gridCol w="551981"/>
                <a:gridCol w="1224135"/>
              </a:tblGrid>
              <a:tr h="765654">
                <a:tc>
                  <a:txBody>
                    <a:bodyPr/>
                    <a:lstStyle/>
                    <a:p>
                      <a:pPr algn="l" fontAlgn="ctr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2001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tabLst>
                          <a:tab pos="358775" algn="l"/>
                          <a:tab pos="715963" algn="l"/>
                        </a:tabLst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2014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4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P</a:t>
                      </a:r>
                      <a:r>
                        <a:rPr lang="en-US" sz="1600" b="1" u="none" strike="noStrike" dirty="0" smtClean="0">
                          <a:effectLst/>
                        </a:rPr>
                        <a:t>assengers </a:t>
                      </a:r>
                      <a:r>
                        <a:rPr lang="en-US" sz="1600" b="1" u="none" strike="noStrike" dirty="0">
                          <a:effectLst/>
                        </a:rPr>
                        <a:t>car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53%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45%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467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u="none" strike="noStrike" dirty="0" smtClean="0">
                          <a:effectLst/>
                        </a:rPr>
                        <a:t>Pedestrians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 smtClean="0">
                          <a:effectLst/>
                        </a:rPr>
                        <a:t>19%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22%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4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effectLst/>
                        </a:rPr>
                        <a:t>Power two wheelers</a:t>
                      </a: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baseline="0" dirty="0" smtClean="0">
                          <a:effectLst/>
                        </a:rPr>
                        <a:t>14</a:t>
                      </a:r>
                      <a:r>
                        <a:rPr lang="fr-FR" sz="1200" u="none" strike="noStrike" dirty="0" smtClean="0">
                          <a:effectLst/>
                        </a:rPr>
                        <a:t>%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200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fr-FR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8%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4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effectLst/>
                        </a:rPr>
                        <a:t>Cyclists</a:t>
                      </a:r>
                    </a:p>
                    <a:p>
                      <a:pPr algn="l" fontAlgn="b"/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 smtClean="0">
                          <a:effectLst/>
                        </a:rPr>
                        <a:t> </a:t>
                      </a:r>
                      <a:r>
                        <a:rPr lang="fr-FR" sz="1200" u="none" strike="noStrike" baseline="0" dirty="0" smtClean="0">
                          <a:effectLst/>
                        </a:rPr>
                        <a:t> 6</a:t>
                      </a:r>
                      <a:r>
                        <a:rPr lang="fr-FR" sz="1200" u="none" strike="noStrike" dirty="0" smtClean="0">
                          <a:effectLst/>
                        </a:rPr>
                        <a:t>%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8%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Right Arrow 7"/>
          <p:cNvSpPr/>
          <p:nvPr/>
        </p:nvSpPr>
        <p:spPr bwMode="auto">
          <a:xfrm rot="10800000">
            <a:off x="5027749" y="2939049"/>
            <a:ext cx="504056" cy="273927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600" b="1" i="0" u="none" strike="noStrike" cap="none" normalizeH="0" baseline="0" smtClean="0">
              <a:ln>
                <a:noFill/>
              </a:ln>
              <a:solidFill>
                <a:srgbClr val="FFD624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5544144" y="4064728"/>
            <a:ext cx="1025175" cy="324036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600" b="1" i="0" u="none" strike="noStrike" cap="none" normalizeH="0" baseline="0" smtClean="0">
              <a:ln>
                <a:noFill/>
              </a:ln>
              <a:solidFill>
                <a:srgbClr val="FFD624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5521304" y="4653136"/>
            <a:ext cx="1138929" cy="309559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600" b="1" i="0" u="none" strike="noStrike" cap="none" normalizeH="0" baseline="0" smtClean="0">
              <a:ln>
                <a:noFill/>
              </a:ln>
              <a:solidFill>
                <a:srgbClr val="FFD624"/>
              </a:solidFill>
              <a:effectLst/>
              <a:latin typeface="Verdana" pitchFamily="34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5521303" y="3501008"/>
            <a:ext cx="535427" cy="302029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600" b="1" i="0" u="none" strike="noStrike" cap="none" normalizeH="0" baseline="0" smtClean="0">
              <a:ln>
                <a:noFill/>
              </a:ln>
              <a:solidFill>
                <a:srgbClr val="FFD624"/>
              </a:solidFill>
              <a:effectLst/>
              <a:latin typeface="Verdana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37054"/>
              </p:ext>
            </p:extLst>
          </p:nvPr>
        </p:nvGraphicFramePr>
        <p:xfrm>
          <a:off x="936289" y="5445224"/>
          <a:ext cx="7452135" cy="5536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7952"/>
                <a:gridCol w="1198449"/>
                <a:gridCol w="510722"/>
                <a:gridCol w="1632884"/>
                <a:gridCol w="72008"/>
                <a:gridCol w="1080120"/>
              </a:tblGrid>
              <a:tr h="5536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 err="1">
                          <a:effectLst/>
                        </a:rPr>
                        <a:t>Elderly</a:t>
                      </a:r>
                      <a:r>
                        <a:rPr lang="fr-FR" sz="1600" b="1" u="none" strike="noStrike" dirty="0">
                          <a:effectLst/>
                        </a:rPr>
                        <a:t> people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  <a:endParaRPr lang="fr-FR" sz="120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 dirty="0">
                          <a:effectLst/>
                        </a:rPr>
                        <a:t> </a:t>
                      </a:r>
                      <a:r>
                        <a:rPr lang="fr-FR" sz="900" u="none" strike="noStrike" dirty="0" smtClean="0">
                          <a:effectLst/>
                        </a:rPr>
                        <a:t>         </a:t>
                      </a:r>
                      <a:endParaRPr lang="fr-FR" sz="3600" b="0" i="0" u="none" strike="noStrike" dirty="0">
                        <a:solidFill>
                          <a:srgbClr val="FFC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 dirty="0">
                          <a:effectLst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2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25%</a:t>
                      </a:r>
                      <a:endParaRPr lang="fr-FR" sz="12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13" marR="5013" marT="501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" name="Right Arrow 14"/>
          <p:cNvSpPr/>
          <p:nvPr/>
        </p:nvSpPr>
        <p:spPr bwMode="auto">
          <a:xfrm>
            <a:off x="5563048" y="5600640"/>
            <a:ext cx="1385215" cy="360040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600" b="1" i="0" u="none" strike="noStrike" cap="none" normalizeH="0" baseline="0" smtClean="0">
              <a:ln>
                <a:noFill/>
              </a:ln>
              <a:solidFill>
                <a:srgbClr val="FFD62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6407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1091</TotalTime>
  <Words>86</Words>
  <Application>Microsoft Office PowerPoint</Application>
  <PresentationFormat>On-screen Show (4:3)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Verdana</vt:lpstr>
      <vt:lpstr>Calibri</vt:lpstr>
      <vt:lpstr>Blank</vt:lpstr>
      <vt:lpstr>Launch event of the YEARS project 19 October 2015</vt:lpstr>
      <vt:lpstr>PowerPoint Presentation</vt:lpstr>
      <vt:lpstr>Share of all road deaths 2014</vt:lpstr>
      <vt:lpstr>Share of all road deaths 2001 and 2014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KREMER Julia (MOVE)</dc:creator>
  <cp:lastModifiedBy>KREMER Julia (MOVE)</cp:lastModifiedBy>
  <cp:revision>6</cp:revision>
  <dcterms:created xsi:type="dcterms:W3CDTF">2015-10-14T15:06:22Z</dcterms:created>
  <dcterms:modified xsi:type="dcterms:W3CDTF">2015-10-15T09:18:15Z</dcterms:modified>
</cp:coreProperties>
</file>